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1" r:id="rId17"/>
    <p:sldId id="272" r:id="rId18"/>
    <p:sldId id="270" r:id="rId19"/>
    <p:sldId id="274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75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7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19.xml"/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12" Type="http://schemas.openxmlformats.org/officeDocument/2006/relationships/slide" Target="slide38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slide" Target="slide35.xml"/><Relationship Id="rId5" Type="http://schemas.openxmlformats.org/officeDocument/2006/relationships/slide" Target="slide15.xml"/><Relationship Id="rId10" Type="http://schemas.openxmlformats.org/officeDocument/2006/relationships/slide" Target="slide31.xml"/><Relationship Id="rId4" Type="http://schemas.microsoft.com/office/2007/relationships/hdphoto" Target="../media/hdphoto2.wdp"/><Relationship Id="rId9" Type="http://schemas.openxmlformats.org/officeDocument/2006/relationships/slide" Target="slide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bmtv.kz/images/category/xx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bmtv.kz/images/category/xx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bmtv.kz/images/category/xxi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Admin-Lilya\Desktop\xx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90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60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085"/>
            <a:ext cx="9144000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</a:t>
            </a:r>
            <a:r>
              <a:rPr lang="ru-RU" sz="4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Қазақ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хандығын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құрушыларды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атаңыз</a:t>
            </a:r>
            <a:endParaRPr lang="ru-RU" sz="44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0" name="Picture 2" descr="http://www.namys.kz/img/36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36" y="3098363"/>
            <a:ext cx="6066928" cy="3427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321" y="1628800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prstClr val="black"/>
                </a:solidFill>
              </a:rPr>
              <a:t>А)  </a:t>
            </a:r>
            <a:r>
              <a:rPr lang="ru-RU" sz="3600" b="1" dirty="0" err="1">
                <a:solidFill>
                  <a:prstClr val="black"/>
                </a:solidFill>
              </a:rPr>
              <a:t>Керей</a:t>
            </a:r>
            <a:r>
              <a:rPr lang="ru-RU" sz="3600" b="1" dirty="0">
                <a:solidFill>
                  <a:prstClr val="black"/>
                </a:solidFill>
              </a:rPr>
              <a:t>, </a:t>
            </a:r>
            <a:r>
              <a:rPr lang="ru-RU" sz="3600" b="1" dirty="0" err="1" smtClean="0">
                <a:solidFill>
                  <a:prstClr val="black"/>
                </a:solidFill>
              </a:rPr>
              <a:t>Жәнібек</a:t>
            </a:r>
            <a:r>
              <a:rPr lang="ru-RU" sz="3600" b="1" dirty="0" smtClean="0">
                <a:solidFill>
                  <a:prstClr val="black"/>
                </a:solidFill>
              </a:rPr>
              <a:t>  </a:t>
            </a:r>
            <a:r>
              <a:rPr lang="ru-RU" sz="3600" b="1" dirty="0" smtClean="0">
                <a:solidFill>
                  <a:prstClr val="black"/>
                </a:solidFill>
              </a:rPr>
              <a:t>В</a:t>
            </a:r>
            <a:r>
              <a:rPr lang="ru-RU" sz="3600" b="1" dirty="0">
                <a:solidFill>
                  <a:prstClr val="black"/>
                </a:solidFill>
              </a:rPr>
              <a:t>) </a:t>
            </a:r>
            <a:r>
              <a:rPr lang="ru-RU" sz="3600" b="1" dirty="0" err="1">
                <a:solidFill>
                  <a:prstClr val="black"/>
                </a:solidFill>
              </a:rPr>
              <a:t>Қ</a:t>
            </a:r>
            <a:r>
              <a:rPr lang="ru-RU" sz="3600" b="1" dirty="0" err="1" smtClean="0">
                <a:solidFill>
                  <a:prstClr val="black"/>
                </a:solidFill>
              </a:rPr>
              <a:t>асым</a:t>
            </a:r>
            <a:r>
              <a:rPr lang="ru-RU" sz="3600" b="1" dirty="0">
                <a:solidFill>
                  <a:prstClr val="black"/>
                </a:solidFill>
              </a:rPr>
              <a:t>, </a:t>
            </a:r>
            <a:r>
              <a:rPr lang="ru-RU" sz="3600" b="1" dirty="0" err="1" smtClean="0">
                <a:solidFill>
                  <a:prstClr val="black"/>
                </a:solidFill>
              </a:rPr>
              <a:t>Жәнібек</a:t>
            </a:r>
            <a:r>
              <a:rPr lang="ru-RU" sz="3600" b="1" dirty="0" smtClean="0">
                <a:solidFill>
                  <a:prstClr val="black"/>
                </a:solidFill>
              </a:rPr>
              <a:t>  </a:t>
            </a:r>
            <a:r>
              <a:rPr lang="ru-RU" sz="3600" b="1" dirty="0">
                <a:solidFill>
                  <a:prstClr val="black"/>
                </a:solidFill>
              </a:rPr>
              <a:t>С) </a:t>
            </a:r>
            <a:r>
              <a:rPr lang="ru-RU" sz="3600" b="1" dirty="0" err="1" smtClean="0">
                <a:solidFill>
                  <a:prstClr val="black"/>
                </a:solidFill>
              </a:rPr>
              <a:t>Есім</a:t>
            </a:r>
            <a:r>
              <a:rPr lang="ru-RU" sz="3600" b="1" dirty="0">
                <a:solidFill>
                  <a:prstClr val="black"/>
                </a:solidFill>
              </a:rPr>
              <a:t>, </a:t>
            </a:r>
            <a:r>
              <a:rPr lang="ru-RU" sz="3600" b="1" dirty="0" err="1" smtClean="0">
                <a:solidFill>
                  <a:prstClr val="black"/>
                </a:solidFill>
              </a:rPr>
              <a:t>Тәуке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27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3870" y="3614745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 smtClean="0"/>
              <a:t>А</a:t>
            </a:r>
            <a:r>
              <a:rPr lang="ru-RU" sz="4400" b="1" dirty="0"/>
              <a:t>) «</a:t>
            </a:r>
            <a:r>
              <a:rPr lang="ru-RU" sz="4400" b="1" dirty="0" err="1"/>
              <a:t>Азат</a:t>
            </a:r>
            <a:r>
              <a:rPr lang="ru-RU" sz="4400" b="1" dirty="0"/>
              <a:t>»   </a:t>
            </a:r>
            <a:endParaRPr lang="ru-RU" sz="4400" b="1" dirty="0" smtClean="0"/>
          </a:p>
          <a:p>
            <a:r>
              <a:rPr lang="ru-RU" sz="4400" b="1" dirty="0" smtClean="0"/>
              <a:t>В</a:t>
            </a:r>
            <a:r>
              <a:rPr lang="ru-RU" sz="4400" b="1" dirty="0"/>
              <a:t>) «</a:t>
            </a:r>
            <a:r>
              <a:rPr lang="ru-RU" sz="4400" b="1" dirty="0" err="1"/>
              <a:t>Алаш</a:t>
            </a:r>
            <a:r>
              <a:rPr lang="ru-RU" sz="4400" b="1" dirty="0"/>
              <a:t>» </a:t>
            </a:r>
            <a:endParaRPr lang="ru-RU" sz="4400" b="1" dirty="0" smtClean="0"/>
          </a:p>
          <a:p>
            <a:r>
              <a:rPr lang="ru-RU" sz="4400" b="1" dirty="0" smtClean="0"/>
              <a:t>С</a:t>
            </a:r>
            <a:r>
              <a:rPr lang="ru-RU" sz="4400" b="1" dirty="0"/>
              <a:t>) «Казах»</a:t>
            </a:r>
          </a:p>
        </p:txBody>
      </p:sp>
      <p:pic>
        <p:nvPicPr>
          <p:cNvPr id="8194" name="Picture 2" descr="http://alash-club.kz/sites/default/files/x_0392fb13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660302" cy="498000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66434" y="836712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>
              <a:buAutoNum type="arabicPeriod" startAt="9"/>
            </a:pPr>
            <a:r>
              <a:rPr lang="ru-RU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Лидером 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какой  </a:t>
            </a:r>
            <a:endParaRPr lang="ru-RU" sz="44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ru-RU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партии 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являлся </a:t>
            </a:r>
            <a:endParaRPr lang="ru-RU" sz="44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ru-RU" sz="44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Алихан</a:t>
            </a:r>
            <a:r>
              <a:rPr lang="ru-RU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Букейханов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232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92494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b="1" dirty="0" smtClean="0"/>
              <a:t>А</a:t>
            </a:r>
            <a:r>
              <a:rPr lang="ru-RU" sz="4800" b="1" dirty="0"/>
              <a:t>) 1905  </a:t>
            </a:r>
            <a:endParaRPr lang="ru-RU" sz="4800" b="1" dirty="0" smtClean="0"/>
          </a:p>
          <a:p>
            <a:r>
              <a:rPr lang="ru-RU" sz="4800" b="1" dirty="0" smtClean="0"/>
              <a:t>В</a:t>
            </a:r>
            <a:r>
              <a:rPr lang="ru-RU" sz="4800" b="1" dirty="0"/>
              <a:t>) 1917 </a:t>
            </a:r>
            <a:endParaRPr lang="ru-RU" sz="4800" b="1" dirty="0" smtClean="0"/>
          </a:p>
          <a:p>
            <a:r>
              <a:rPr lang="ru-RU" sz="4800" b="1" dirty="0" smtClean="0"/>
              <a:t>С</a:t>
            </a:r>
            <a:r>
              <a:rPr lang="ru-RU" sz="4800" b="1" dirty="0"/>
              <a:t>) 1920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4664"/>
            <a:ext cx="810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10. </a:t>
            </a:r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5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Алаш</a:t>
            </a:r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 </a:t>
            </a:r>
            <a:r>
              <a:rPr lang="ru-RU" sz="5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партиясының</a:t>
            </a:r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құрылған</a:t>
            </a:r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жылын</a:t>
            </a:r>
            <a:r>
              <a:rPr lang="ru-RU" sz="5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атаңыз</a:t>
            </a:r>
            <a:endParaRPr lang="ru-RU" sz="5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http://www.kazakh-tili.ru/images/_uploaded/n921-10-01-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137" y="2636912"/>
            <a:ext cx="4464496" cy="3101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1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055" y="1340768"/>
            <a:ext cx="8487901" cy="32316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dirty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ru-RU" sz="6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тур</a:t>
            </a:r>
          </a:p>
          <a:p>
            <a:pPr algn="ctr"/>
            <a:r>
              <a:rPr lang="ru-RU" sz="13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«ГАММА»</a:t>
            </a:r>
            <a:endParaRPr lang="ru-RU" sz="13800" dirty="0">
              <a:ln w="18415" cmpd="sng">
                <a:solidFill>
                  <a:sysClr val="windowText" lastClr="000000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23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683568" y="1844824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3568" y="2420888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3568" y="2924944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83568" y="3429000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5576" y="393305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www.playcast.ru/uploads/2015/05/06/1349746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79004"/>
            <a:ext cx="21336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6" descr="http://cdn.photonesta.com/images/gelatopetrini.com/wp-content/uploads/2013/06/music-not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8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542" y="4509120"/>
            <a:ext cx="5443015" cy="16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8" descr="http://www.izhtime.ru/supermarket/prs13156/photo/renzacci-13156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32" r="32384"/>
          <a:stretch/>
        </p:blipFill>
        <p:spPr bwMode="auto">
          <a:xfrm>
            <a:off x="2098569" y="2227337"/>
            <a:ext cx="967564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http://www.izhtime.ru/supermarket/prs13156/photo/renzacci-131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98129"/>
            <a:ext cx="2488298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http://www.izhtime.ru/supermarket/prs13156/photo/renzacci-13156.jpg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29" r="27943"/>
          <a:stretch/>
        </p:blipFill>
        <p:spPr bwMode="auto">
          <a:xfrm>
            <a:off x="3879362" y="1496161"/>
            <a:ext cx="1140313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http://www.izhtime.ru/supermarket/prs13156/photo/renzacci-13156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77" r="24497"/>
          <a:stretch/>
        </p:blipFill>
        <p:spPr bwMode="auto">
          <a:xfrm>
            <a:off x="4716016" y="1196752"/>
            <a:ext cx="1314450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http://www.izhtime.ru/supermarket/prs13156/photo/renzacci-13156.jpg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77" r="24497"/>
          <a:stretch/>
        </p:blipFill>
        <p:spPr bwMode="auto">
          <a:xfrm>
            <a:off x="5652120" y="973402"/>
            <a:ext cx="1314450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http://www.izhtime.ru/supermarket/prs13156/photo/renzacci-13156.jp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77" r="24497"/>
          <a:stretch/>
        </p:blipFill>
        <p:spPr bwMode="auto">
          <a:xfrm>
            <a:off x="6530280" y="692696"/>
            <a:ext cx="1314450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http://www.izhtime.ru/supermarket/prs13156/photo/renzacci-13156.jpg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77" r="24497"/>
          <a:stretch/>
        </p:blipFill>
        <p:spPr bwMode="auto">
          <a:xfrm>
            <a:off x="7524328" y="377883"/>
            <a:ext cx="1314450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0" name="Прямоугольник 4109"/>
          <p:cNvSpPr/>
          <p:nvPr/>
        </p:nvSpPr>
        <p:spPr>
          <a:xfrm>
            <a:off x="2098569" y="3933056"/>
            <a:ext cx="8611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066133" y="3680207"/>
            <a:ext cx="7745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79362" y="3329437"/>
            <a:ext cx="9797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МИ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9" name="Picture 8" descr="http://www.izhtime.ru/supermarket/prs13156/photo/renzacci-13156.jpg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91" b="97409" l="9756" r="8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34" r="29092"/>
          <a:stretch/>
        </p:blipFill>
        <p:spPr bwMode="auto">
          <a:xfrm>
            <a:off x="2959702" y="1916641"/>
            <a:ext cx="1126524" cy="184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4833755" y="3048400"/>
            <a:ext cx="8849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Фа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407471" y="2822856"/>
            <a:ext cx="15033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Соль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756136" y="2542150"/>
            <a:ext cx="8627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ля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560972" y="2235640"/>
            <a:ext cx="8771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Си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57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После какой </a:t>
            </a:r>
            <a:r>
              <a:rPr lang="ru-RU" sz="4000" dirty="0"/>
              <a:t>революции </a:t>
            </a:r>
            <a:r>
              <a:rPr lang="ru-RU" sz="4000" dirty="0" err="1"/>
              <a:t>Алашское</a:t>
            </a:r>
            <a:r>
              <a:rPr lang="ru-RU" sz="4000" dirty="0"/>
              <a:t> движение активизировало свою деятельность? </a:t>
            </a:r>
          </a:p>
        </p:txBody>
      </p:sp>
    </p:spTree>
    <p:extLst>
      <p:ext uri="{BB962C8B-B14F-4D97-AF65-F5344CB8AC3E}">
        <p14:creationId xmlns:p14="http://schemas.microsoft.com/office/powerpoint/2010/main" val="293594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87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В </a:t>
            </a:r>
            <a:r>
              <a:rPr lang="ru-RU" sz="3600" dirty="0"/>
              <a:t>какой ныне области родился </a:t>
            </a:r>
            <a:r>
              <a:rPr lang="ru-RU" sz="3600" dirty="0" err="1"/>
              <a:t>Алихан</a:t>
            </a:r>
            <a:r>
              <a:rPr lang="ru-RU" sz="3600" dirty="0"/>
              <a:t> </a:t>
            </a:r>
            <a:r>
              <a:rPr lang="ru-RU" sz="3600" dirty="0" err="1"/>
              <a:t>Букейханов</a:t>
            </a:r>
            <a:r>
              <a:rPr lang="ru-RU" sz="36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161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5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«</a:t>
            </a:r>
            <a:r>
              <a:rPr lang="ru-RU" sz="3600" dirty="0" err="1"/>
              <a:t>Алаш</a:t>
            </a:r>
            <a:r>
              <a:rPr lang="ru-RU" sz="3600" dirty="0"/>
              <a:t>» </a:t>
            </a:r>
            <a:r>
              <a:rPr lang="ru-RU" sz="3600" dirty="0" err="1"/>
              <a:t>партиясының</a:t>
            </a:r>
            <a:r>
              <a:rPr lang="ru-RU" sz="3600" dirty="0"/>
              <a:t> </a:t>
            </a:r>
            <a:r>
              <a:rPr lang="ru-RU" sz="3600" dirty="0" err="1"/>
              <a:t>баспа</a:t>
            </a:r>
            <a:r>
              <a:rPr lang="ru-RU" sz="3600" dirty="0"/>
              <a:t> </a:t>
            </a:r>
            <a:r>
              <a:rPr lang="ru-RU" sz="3600" dirty="0" err="1" smtClean="0"/>
              <a:t>ұйымы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806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827584" y="908720"/>
            <a:ext cx="7399784" cy="4248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Девиз </a:t>
            </a:r>
            <a:r>
              <a:rPr lang="ru-RU" sz="3600" dirty="0" err="1"/>
              <a:t>Алашской</a:t>
            </a:r>
            <a:r>
              <a:rPr lang="ru-RU" sz="3600" dirty="0"/>
              <a:t> автономии и сборник  стихов  одного из лидеров правительства «</a:t>
            </a:r>
            <a:r>
              <a:rPr lang="ru-RU" sz="3600" dirty="0" err="1"/>
              <a:t>Алаш</a:t>
            </a:r>
            <a:r>
              <a:rPr lang="ru-RU" sz="3600" dirty="0"/>
              <a:t>-Орды» </a:t>
            </a:r>
            <a:r>
              <a:rPr lang="ru-RU" sz="3600" dirty="0" err="1"/>
              <a:t>Миржакыпа</a:t>
            </a:r>
            <a:r>
              <a:rPr lang="ru-RU" sz="3600" dirty="0"/>
              <a:t> </a:t>
            </a:r>
            <a:r>
              <a:rPr lang="ru-RU" sz="3600" dirty="0" err="1"/>
              <a:t>Дулатова</a:t>
            </a:r>
            <a:r>
              <a:rPr lang="ru-RU" sz="3600" dirty="0"/>
              <a:t> носил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это название </a:t>
            </a:r>
          </a:p>
          <a:p>
            <a:pPr marL="0" indent="0" algn="ctr">
              <a:buNone/>
            </a:pPr>
            <a:r>
              <a:rPr lang="ru-RU" sz="3600" dirty="0" smtClean="0"/>
              <a:t>_____________________</a:t>
            </a:r>
            <a:endParaRPr lang="ru-RU" sz="3600" dirty="0"/>
          </a:p>
        </p:txBody>
      </p:sp>
      <p:sp>
        <p:nvSpPr>
          <p:cNvPr id="13" name="Управляющая кнопка: в начало 12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5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1196752"/>
            <a:ext cx="7543800" cy="388620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kk-KZ" sz="3600" dirty="0"/>
              <a:t>Әлихан Бөкейхановтың өмір сүрген жылдарын  атаңыз. </a:t>
            </a:r>
            <a:r>
              <a:rPr lang="ru-RU" sz="3600" dirty="0"/>
              <a:t>Назовите годы жизни </a:t>
            </a:r>
            <a:r>
              <a:rPr lang="ru-RU" sz="3600" dirty="0" err="1"/>
              <a:t>Алихана</a:t>
            </a:r>
            <a:r>
              <a:rPr lang="ru-RU" sz="3600" dirty="0"/>
              <a:t> </a:t>
            </a:r>
            <a:r>
              <a:rPr lang="ru-RU" sz="3600" dirty="0" err="1"/>
              <a:t>Букейханова</a:t>
            </a:r>
            <a:r>
              <a:rPr lang="ru-RU" sz="3600" dirty="0"/>
              <a:t> </a:t>
            </a:r>
            <a:endParaRPr lang="ru-RU" sz="3600" dirty="0" smtClean="0"/>
          </a:p>
          <a:p>
            <a:pPr marL="0" lvl="0" indent="0" algn="ctr">
              <a:buNone/>
            </a:pPr>
            <a:r>
              <a:rPr lang="ru-RU" sz="3600" dirty="0" smtClean="0"/>
              <a:t>(</a:t>
            </a:r>
            <a:r>
              <a:rPr lang="ru-RU" sz="3600" dirty="0"/>
              <a:t>1866-1937)</a:t>
            </a:r>
          </a:p>
          <a:p>
            <a:pPr marL="0" indent="0" algn="ctr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74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6923" y="1340768"/>
            <a:ext cx="7610160" cy="32316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тур</a:t>
            </a:r>
          </a:p>
          <a:p>
            <a:pPr algn="ctr"/>
            <a:r>
              <a:rPr lang="ru-RU" sz="13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«БАЙГА»</a:t>
            </a:r>
            <a:endParaRPr lang="ru-RU" sz="13800" dirty="0">
              <a:ln w="18415" cmpd="sng">
                <a:solidFill>
                  <a:sysClr val="windowText" lastClr="000000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843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43800" cy="3886200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ru-RU" sz="3600" dirty="0" smtClean="0"/>
              <a:t>Под </a:t>
            </a:r>
            <a:r>
              <a:rPr lang="ru-RU" sz="3600" dirty="0"/>
              <a:t>каким псевдонимом   </a:t>
            </a:r>
            <a:r>
              <a:rPr lang="ru-RU" sz="3600" dirty="0" err="1" smtClean="0"/>
              <a:t>А.Букейханов</a:t>
            </a:r>
            <a:r>
              <a:rPr lang="ru-RU" sz="3600" dirty="0" smtClean="0"/>
              <a:t> </a:t>
            </a:r>
            <a:r>
              <a:rPr lang="ru-RU" sz="3600" dirty="0"/>
              <a:t>опубликовал в газете "Казах" статьи "Думские партии", "Дума и казахи", "Август Бебель". </a:t>
            </a:r>
          </a:p>
        </p:txBody>
      </p:sp>
    </p:spTree>
    <p:extLst>
      <p:ext uri="{BB962C8B-B14F-4D97-AF65-F5344CB8AC3E}">
        <p14:creationId xmlns:p14="http://schemas.microsoft.com/office/powerpoint/2010/main" val="2750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ru-RU" sz="3600" dirty="0"/>
              <a:t>А. </a:t>
            </a:r>
            <a:r>
              <a:rPr lang="ru-RU" sz="3600" dirty="0" err="1"/>
              <a:t>Букейханов</a:t>
            </a:r>
            <a:r>
              <a:rPr lang="ru-RU" sz="3600" dirty="0"/>
              <a:t> обучался на экономическом факультете лесного института в городе, основы которого были заложены еще Петром </a:t>
            </a:r>
            <a:r>
              <a:rPr lang="en-US" sz="3600" dirty="0"/>
              <a:t>I</a:t>
            </a:r>
            <a:r>
              <a:rPr lang="ru-RU" sz="3600" dirty="0"/>
              <a:t>. Назовите город. </a:t>
            </a:r>
          </a:p>
        </p:txBody>
      </p:sp>
    </p:spTree>
    <p:extLst>
      <p:ext uri="{BB962C8B-B14F-4D97-AF65-F5344CB8AC3E}">
        <p14:creationId xmlns:p14="http://schemas.microsoft.com/office/powerpoint/2010/main" val="33573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600" dirty="0"/>
              <a:t>Он - казахский общественный и государственный деятель, просветитель, ученый-лингвист, один из лидеров </a:t>
            </a:r>
            <a:r>
              <a:rPr lang="ru-RU" sz="3600" dirty="0" err="1"/>
              <a:t>Алаш</a:t>
            </a:r>
            <a:r>
              <a:rPr lang="ru-RU" sz="3600" dirty="0"/>
              <a:t>-Орды, редактор газеты казах. Назовите </a:t>
            </a:r>
            <a:r>
              <a:rPr lang="ru-RU" sz="3600" dirty="0" smtClean="0"/>
              <a:t>имя.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37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Какой </a:t>
            </a:r>
            <a:r>
              <a:rPr lang="ru-RU" sz="3600" dirty="0"/>
              <a:t>политической партии начала ХХ века принадлежали газеты «Омич», «Иртыш», «Голос», редактором которых являлся </a:t>
            </a:r>
            <a:r>
              <a:rPr lang="ru-RU" sz="3600" dirty="0" err="1" smtClean="0"/>
              <a:t>А.Букейханов</a:t>
            </a:r>
            <a:r>
              <a:rPr lang="ru-RU" sz="3600" dirty="0" smtClean="0"/>
              <a:t>?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529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Ә. </a:t>
            </a:r>
            <a:r>
              <a:rPr lang="ru-RU" sz="3600" dirty="0" err="1"/>
              <a:t>Бөкейханов</a:t>
            </a:r>
            <a:r>
              <a:rPr lang="ru-RU" sz="3600" dirty="0"/>
              <a:t> </a:t>
            </a:r>
            <a:r>
              <a:rPr lang="ru-RU" sz="3600" dirty="0" err="1"/>
              <a:t>қай</a:t>
            </a:r>
            <a:r>
              <a:rPr lang="ru-RU" sz="3600" dirty="0"/>
              <a:t> </a:t>
            </a:r>
            <a:r>
              <a:rPr lang="ru-RU" sz="3600" dirty="0" err="1"/>
              <a:t>қалада</a:t>
            </a:r>
            <a:r>
              <a:rPr lang="ru-RU" sz="3600" dirty="0"/>
              <a:t> </a:t>
            </a:r>
            <a:r>
              <a:rPr lang="ru-RU" sz="3600" dirty="0" err="1"/>
              <a:t>атылды</a:t>
            </a:r>
            <a:r>
              <a:rPr lang="ru-RU" sz="3600" dirty="0"/>
              <a:t>?  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13825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На </a:t>
            </a:r>
            <a:r>
              <a:rPr lang="ru-RU" sz="3600" dirty="0"/>
              <a:t>фото в центре вы видите </a:t>
            </a:r>
            <a:r>
              <a:rPr lang="ru-RU" sz="3600" dirty="0" err="1" smtClean="0"/>
              <a:t>А.Букейханова</a:t>
            </a:r>
            <a:r>
              <a:rPr lang="ru-RU" sz="3600" dirty="0"/>
              <a:t>. Назовите фамилии сидящих рядом </a:t>
            </a:r>
            <a:r>
              <a:rPr lang="ru-RU" sz="3600" dirty="0" smtClean="0"/>
              <a:t>людей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13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Партия </a:t>
            </a:r>
            <a:r>
              <a:rPr lang="ru-RU" sz="3600" dirty="0" err="1"/>
              <a:t>Алаш</a:t>
            </a:r>
            <a:r>
              <a:rPr lang="ru-RU" sz="3600" dirty="0"/>
              <a:t> образовалась в 1917 году. Кем было предложено </a:t>
            </a:r>
            <a:r>
              <a:rPr lang="ru-RU" sz="3600" dirty="0" smtClean="0"/>
              <a:t>название </a:t>
            </a:r>
            <a:r>
              <a:rPr lang="ru-RU" sz="3600" dirty="0"/>
              <a:t>партии? 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8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/>
              <a:t>Бұл</a:t>
            </a:r>
            <a:r>
              <a:rPr lang="ru-RU" sz="3600" dirty="0" smtClean="0"/>
              <a:t> </a:t>
            </a:r>
            <a:r>
              <a:rPr lang="ru-RU" sz="3600" dirty="0" err="1"/>
              <a:t>қала</a:t>
            </a:r>
            <a:r>
              <a:rPr lang="ru-RU" sz="3600" dirty="0"/>
              <a:t> </a:t>
            </a:r>
            <a:r>
              <a:rPr lang="ru-RU" sz="3600" dirty="0" err="1"/>
              <a:t>Қаз</a:t>
            </a:r>
            <a:r>
              <a:rPr lang="ru-RU" sz="3600" dirty="0"/>
              <a:t> АССР-</a:t>
            </a:r>
            <a:r>
              <a:rPr lang="ru-RU" sz="3600" dirty="0" err="1"/>
              <a:t>ның</a:t>
            </a:r>
            <a:r>
              <a:rPr lang="ru-RU" sz="3600" dirty="0"/>
              <a:t> </a:t>
            </a:r>
            <a:r>
              <a:rPr lang="ru-RU" sz="3600" dirty="0" err="1"/>
              <a:t>астанасы</a:t>
            </a:r>
            <a:r>
              <a:rPr lang="ru-RU" sz="3600" dirty="0"/>
              <a:t> </a:t>
            </a:r>
            <a:r>
              <a:rPr lang="ru-RU" sz="3600" dirty="0" err="1"/>
              <a:t>болды</a:t>
            </a:r>
            <a:r>
              <a:rPr lang="ru-RU" sz="3600" dirty="0"/>
              <a:t>, </a:t>
            </a:r>
            <a:r>
              <a:rPr lang="ru-RU" sz="3600" dirty="0" err="1"/>
              <a:t>осында</a:t>
            </a:r>
            <a:r>
              <a:rPr lang="ru-RU" sz="3600" dirty="0"/>
              <a:t> </a:t>
            </a:r>
            <a:r>
              <a:rPr lang="ru-RU" sz="3600" dirty="0" err="1"/>
              <a:t>Алаш</a:t>
            </a:r>
            <a:r>
              <a:rPr lang="ru-RU" sz="3600" dirty="0"/>
              <a:t> </a:t>
            </a:r>
            <a:r>
              <a:rPr lang="ru-RU" sz="3600" dirty="0" err="1"/>
              <a:t>үкіметінің</a:t>
            </a:r>
            <a:r>
              <a:rPr lang="ru-RU" sz="3600" dirty="0"/>
              <a:t> </a:t>
            </a:r>
            <a:r>
              <a:rPr lang="ru-RU" sz="3600" dirty="0" err="1"/>
              <a:t>құрылғаны</a:t>
            </a:r>
            <a:r>
              <a:rPr lang="ru-RU" sz="3600" dirty="0"/>
              <a:t> </a:t>
            </a:r>
            <a:r>
              <a:rPr lang="ru-RU" sz="3600" dirty="0" err="1"/>
              <a:t>туралы</a:t>
            </a:r>
            <a:r>
              <a:rPr lang="ru-RU" sz="3600" dirty="0"/>
              <a:t> </a:t>
            </a:r>
            <a:r>
              <a:rPr lang="ru-RU" sz="3600" dirty="0" err="1"/>
              <a:t>айтылған</a:t>
            </a:r>
            <a:r>
              <a:rPr lang="ru-RU" sz="3600" dirty="0"/>
              <a:t> съезд </a:t>
            </a:r>
            <a:r>
              <a:rPr lang="ru-RU" sz="3600" dirty="0" err="1"/>
              <a:t>өтті</a:t>
            </a:r>
            <a:r>
              <a:rPr lang="ru-RU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49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В этой газете была опубликована программа партии </a:t>
            </a:r>
            <a:r>
              <a:rPr lang="ru-RU" sz="3600" dirty="0" err="1" smtClean="0"/>
              <a:t>Алаш</a:t>
            </a:r>
            <a:endParaRPr lang="ru-RU" sz="3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81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В декабре 1917 года по инициативе А. </a:t>
            </a:r>
            <a:r>
              <a:rPr lang="ru-RU" sz="3600" dirty="0" err="1"/>
              <a:t>Букейханова</a:t>
            </a:r>
            <a:r>
              <a:rPr lang="ru-RU" sz="3600" dirty="0"/>
              <a:t> на 2 </a:t>
            </a:r>
            <a:r>
              <a:rPr lang="ru-RU" sz="3600" dirty="0" err="1"/>
              <a:t>Всеказахском</a:t>
            </a:r>
            <a:r>
              <a:rPr lang="ru-RU" sz="3600" dirty="0"/>
              <a:t> учредительном курултае была провозглашена  автономия казахов. Какое название она получила</a:t>
            </a:r>
            <a:r>
              <a:rPr lang="ru-RU" sz="3600" dirty="0" smtClean="0"/>
              <a:t>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413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51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55" y="0"/>
            <a:ext cx="9144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1.Когда </a:t>
            </a:r>
            <a:r>
              <a:rPr lang="ru-RU" sz="4800" b="1" dirty="0"/>
              <a:t>Казахстан стал независимым государством?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2132856"/>
            <a:ext cx="3365024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72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А) 1990 </a:t>
            </a:r>
            <a:endParaRPr lang="ru-RU" sz="7200" i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ru-RU" sz="72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r>
              <a:rPr lang="ru-RU" sz="72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1993 </a:t>
            </a:r>
            <a:endParaRPr lang="ru-RU" sz="7200" i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ru-RU" sz="72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С) </a:t>
            </a:r>
            <a:r>
              <a:rPr lang="ru-RU" sz="72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1991</a:t>
            </a:r>
            <a:endParaRPr lang="ru-RU" sz="7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18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543800" cy="43924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dirty="0"/>
              <a:t>Интересным фактом из биографии лидера «</a:t>
            </a:r>
            <a:r>
              <a:rPr lang="ru-RU" sz="3600" dirty="0" err="1"/>
              <a:t>Алаш</a:t>
            </a:r>
            <a:r>
              <a:rPr lang="ru-RU" sz="3600" dirty="0"/>
              <a:t>-Орды» можно назвать его членство в российской масонской ложе </a:t>
            </a:r>
            <a:r>
              <a:rPr lang="ru-RU" sz="3600" dirty="0" smtClean="0"/>
              <a:t>«Полярная звезда». </a:t>
            </a:r>
          </a:p>
          <a:p>
            <a:pPr marL="0" indent="0" algn="ctr">
              <a:buNone/>
            </a:pPr>
            <a:r>
              <a:rPr lang="ru-RU" sz="3600" dirty="0" smtClean="0"/>
              <a:t>19 </a:t>
            </a:r>
            <a:r>
              <a:rPr lang="ru-RU" sz="3600" dirty="0"/>
              <a:t>сентября 2015 года под сенью великой ложи России была открыта первая в истории Казахстана масонская ложа имени </a:t>
            </a:r>
            <a:r>
              <a:rPr lang="ru-RU" sz="3600" dirty="0" err="1"/>
              <a:t>Алихана</a:t>
            </a:r>
            <a:r>
              <a:rPr lang="ru-RU" sz="3600" dirty="0"/>
              <a:t> </a:t>
            </a:r>
            <a:r>
              <a:rPr lang="ru-RU" sz="3600" dirty="0" err="1"/>
              <a:t>Бокейханова</a:t>
            </a:r>
            <a:r>
              <a:rPr lang="ru-RU" sz="3600" dirty="0"/>
              <a:t>. Назовите город, в котором была открыта ложа.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301208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«</a:t>
            </a:r>
            <a:r>
              <a:rPr lang="ru-RU" sz="3600" dirty="0" err="1"/>
              <a:t>Алаш</a:t>
            </a:r>
            <a:r>
              <a:rPr lang="ru-RU" sz="3600" dirty="0"/>
              <a:t>» </a:t>
            </a:r>
            <a:r>
              <a:rPr lang="ru-RU" sz="3600" dirty="0" err="1"/>
              <a:t>партиясының</a:t>
            </a:r>
            <a:r>
              <a:rPr lang="ru-RU" sz="3600" dirty="0"/>
              <a:t> </a:t>
            </a:r>
            <a:r>
              <a:rPr lang="ru-RU" sz="3600" dirty="0" err="1"/>
              <a:t>бағдарламасы</a:t>
            </a:r>
            <a:r>
              <a:rPr lang="ru-RU" sz="3600" dirty="0"/>
              <a:t> </a:t>
            </a:r>
            <a:r>
              <a:rPr lang="ru-RU" sz="3600" dirty="0" err="1"/>
              <a:t>неше</a:t>
            </a:r>
            <a:r>
              <a:rPr lang="ru-RU" sz="3600" dirty="0"/>
              <a:t> </a:t>
            </a:r>
            <a:r>
              <a:rPr lang="ru-RU" sz="3600" dirty="0" err="1"/>
              <a:t>бөлімнен</a:t>
            </a:r>
            <a:r>
              <a:rPr lang="ru-RU" sz="3600" dirty="0"/>
              <a:t> </a:t>
            </a:r>
            <a:r>
              <a:rPr lang="ru-RU" sz="3600" dirty="0" err="1"/>
              <a:t>тұрады</a:t>
            </a:r>
            <a:r>
              <a:rPr lang="ru-RU" sz="3600" dirty="0"/>
              <a:t>? 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4243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Когда </a:t>
            </a:r>
            <a:r>
              <a:rPr lang="ru-RU" sz="3600" dirty="0" err="1"/>
              <a:t>Алаш</a:t>
            </a:r>
            <a:r>
              <a:rPr lang="ru-RU" sz="3600" dirty="0"/>
              <a:t>-Орда прекратила свое существование и было объявлено о ее ликвидации? 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40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/>
              <a:t>Как называется специализированное учреждение Организации Объединённых Наций по вопросам образования, науки и культуры, под эгидой которого отмечается 150-летие А. </a:t>
            </a:r>
            <a:r>
              <a:rPr lang="ru-RU" sz="3600" dirty="0" err="1"/>
              <a:t>Букейханова</a:t>
            </a:r>
            <a:r>
              <a:rPr lang="ru-RU" dirty="0" smtClean="0"/>
              <a:t>?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4398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/>
              <a:t>Алаш</a:t>
            </a:r>
            <a:r>
              <a:rPr lang="ru-RU" sz="3600" dirty="0"/>
              <a:t>-ордынское правительство проводило политику сотрудничества с белогвардейцами и другими антисоветскими силами, надеясь с их помощью достичь конечной </a:t>
            </a:r>
            <a:r>
              <a:rPr lang="ru-RU" sz="3600" dirty="0" smtClean="0"/>
              <a:t>цели</a:t>
            </a:r>
            <a:endParaRPr lang="ru-RU" sz="3600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1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Исторический </a:t>
            </a:r>
            <a:r>
              <a:rPr lang="ru-RU" sz="3600" dirty="0"/>
              <a:t>термин "</a:t>
            </a:r>
            <a:r>
              <a:rPr lang="ru-RU" sz="3600" dirty="0" err="1"/>
              <a:t>Алаш</a:t>
            </a:r>
            <a:r>
              <a:rPr lang="ru-RU" sz="3600" dirty="0"/>
              <a:t>" был общим именем для тех древних родов, которые впоследствии получили этот </a:t>
            </a:r>
            <a:r>
              <a:rPr lang="ru-RU" sz="3600" dirty="0" smtClean="0"/>
              <a:t>этноним</a:t>
            </a:r>
            <a:r>
              <a:rPr lang="ru-RU" sz="3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898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4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600" dirty="0" err="1"/>
              <a:t>Алихан</a:t>
            </a:r>
            <a:r>
              <a:rPr lang="ru-RU" sz="3600" dirty="0"/>
              <a:t> </a:t>
            </a:r>
            <a:r>
              <a:rPr lang="ru-RU" sz="3600" dirty="0" err="1"/>
              <a:t>Букейханов</a:t>
            </a:r>
            <a:r>
              <a:rPr lang="ru-RU" sz="3600" dirty="0"/>
              <a:t> стал первым биографом этого казахского поэта и мыслителя, автора «Слов-назиданий» </a:t>
            </a:r>
          </a:p>
        </p:txBody>
      </p:sp>
    </p:spTree>
    <p:extLst>
      <p:ext uri="{BB962C8B-B14F-4D97-AF65-F5344CB8AC3E}">
        <p14:creationId xmlns:p14="http://schemas.microsoft.com/office/powerpoint/2010/main" val="42300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4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С приходом Советской власти </a:t>
            </a:r>
            <a:r>
              <a:rPr lang="ru-RU" sz="3600" dirty="0" err="1"/>
              <a:t>Алихану</a:t>
            </a:r>
            <a:r>
              <a:rPr lang="ru-RU" sz="3600" dirty="0"/>
              <a:t> </a:t>
            </a:r>
            <a:r>
              <a:rPr lang="ru-RU" sz="3600" dirty="0" err="1"/>
              <a:t>Букейханову</a:t>
            </a:r>
            <a:r>
              <a:rPr lang="ru-RU" sz="3600" dirty="0"/>
              <a:t> было запрещено заниматься политической деятельностью.  Его отзывают в город, где он  проведет последние 15 лет жизни. Назовите город 	</a:t>
            </a:r>
          </a:p>
        </p:txBody>
      </p:sp>
    </p:spTree>
    <p:extLst>
      <p:ext uri="{BB962C8B-B14F-4D97-AF65-F5344CB8AC3E}">
        <p14:creationId xmlns:p14="http://schemas.microsoft.com/office/powerpoint/2010/main" val="41909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/>
              <a:t>Қазақтың</a:t>
            </a:r>
            <a:r>
              <a:rPr lang="ru-RU" sz="3600" dirty="0"/>
              <a:t> </a:t>
            </a:r>
            <a:r>
              <a:rPr lang="ru-RU" sz="3600" dirty="0" err="1"/>
              <a:t>бұл</a:t>
            </a:r>
            <a:r>
              <a:rPr lang="ru-RU" sz="3600" dirty="0"/>
              <a:t> </a:t>
            </a:r>
            <a:r>
              <a:rPr lang="ru-RU" sz="3600" dirty="0" err="1"/>
              <a:t>ақын</a:t>
            </a:r>
            <a:r>
              <a:rPr lang="ru-RU" sz="3600" dirty="0"/>
              <a:t>-демократы </a:t>
            </a:r>
            <a:r>
              <a:rPr lang="ru-RU" sz="3600" dirty="0" err="1"/>
              <a:t>Бөкейхановты</a:t>
            </a:r>
            <a:r>
              <a:rPr lang="ru-RU" sz="3600" dirty="0"/>
              <a:t> «</a:t>
            </a:r>
            <a:r>
              <a:rPr lang="ru-RU" sz="3600" dirty="0" err="1"/>
              <a:t>Алихан</a:t>
            </a:r>
            <a:r>
              <a:rPr lang="ru-RU" sz="3600" dirty="0"/>
              <a:t> всего </a:t>
            </a:r>
            <a:r>
              <a:rPr lang="ru-RU" sz="3600" dirty="0" err="1"/>
              <a:t>Алаша</a:t>
            </a:r>
            <a:r>
              <a:rPr lang="ru-RU" sz="3600" dirty="0"/>
              <a:t>» </a:t>
            </a:r>
            <a:r>
              <a:rPr lang="ru-RU" sz="3600" dirty="0" err="1"/>
              <a:t>деп</a:t>
            </a:r>
            <a:r>
              <a:rPr lang="ru-RU" sz="3600" dirty="0"/>
              <a:t> </a:t>
            </a:r>
            <a:r>
              <a:rPr lang="ru-RU" sz="3600" dirty="0" err="1"/>
              <a:t>атаған</a:t>
            </a:r>
            <a:r>
              <a:rPr lang="ru-RU" sz="3600" dirty="0"/>
              <a:t>. 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/>
              <a:t>Қазақтың</a:t>
            </a:r>
            <a:r>
              <a:rPr lang="ru-RU" sz="3600" dirty="0" smtClean="0"/>
              <a:t> </a:t>
            </a:r>
            <a:r>
              <a:rPr lang="ru-RU" sz="3600" dirty="0" err="1"/>
              <a:t>екі</a:t>
            </a:r>
            <a:r>
              <a:rPr lang="ru-RU" sz="3600" dirty="0"/>
              <a:t> </a:t>
            </a:r>
            <a:r>
              <a:rPr lang="ru-RU" sz="3600" dirty="0" err="1"/>
              <a:t>ғашық</a:t>
            </a:r>
            <a:r>
              <a:rPr lang="ru-RU" sz="3600" dirty="0"/>
              <a:t> </a:t>
            </a:r>
            <a:r>
              <a:rPr lang="ru-RU" sz="3600" dirty="0" err="1"/>
              <a:t>туралы</a:t>
            </a:r>
            <a:r>
              <a:rPr lang="ru-RU" sz="3600" dirty="0"/>
              <a:t> </a:t>
            </a:r>
            <a:r>
              <a:rPr lang="ru-RU" sz="3600" dirty="0" err="1"/>
              <a:t>бұл</a:t>
            </a:r>
            <a:r>
              <a:rPr lang="ru-RU" sz="3600" dirty="0"/>
              <a:t> </a:t>
            </a:r>
            <a:r>
              <a:rPr lang="ru-RU" sz="3600" dirty="0" err="1"/>
              <a:t>лирикалық</a:t>
            </a:r>
            <a:r>
              <a:rPr lang="ru-RU" sz="3600" dirty="0"/>
              <a:t> </a:t>
            </a:r>
            <a:r>
              <a:rPr lang="ru-RU" sz="3600" dirty="0" err="1"/>
              <a:t>дастанын</a:t>
            </a:r>
            <a:r>
              <a:rPr lang="ru-RU" sz="3600" dirty="0"/>
              <a:t> 1905-1913 </a:t>
            </a:r>
            <a:r>
              <a:rPr lang="ru-RU" sz="3600" dirty="0" err="1"/>
              <a:t>жылдары</a:t>
            </a:r>
            <a:r>
              <a:rPr lang="ru-RU" sz="3600" dirty="0"/>
              <a:t> </a:t>
            </a:r>
            <a:r>
              <a:rPr lang="ru-RU" sz="3600" dirty="0" err="1"/>
              <a:t>Бөкейханов</a:t>
            </a:r>
            <a:r>
              <a:rPr lang="ru-RU" sz="3600" dirty="0"/>
              <a:t> </a:t>
            </a:r>
            <a:r>
              <a:rPr lang="ru-RU" sz="3600" dirty="0" err="1"/>
              <a:t>баспаға</a:t>
            </a:r>
            <a:r>
              <a:rPr lang="ru-RU" sz="3600" dirty="0"/>
              <a:t> </a:t>
            </a:r>
            <a:r>
              <a:rPr lang="ru-RU" sz="3600" dirty="0" err="1"/>
              <a:t>дайындады</a:t>
            </a:r>
            <a:r>
              <a:rPr lang="ru-RU" sz="36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3926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2871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 2</a:t>
            </a:r>
            <a:r>
              <a:rPr lang="ru-RU" sz="4800" b="1" dirty="0">
                <a:solidFill>
                  <a:schemeClr val="tx1"/>
                </a:solidFill>
              </a:rPr>
              <a:t>. </a:t>
            </a:r>
            <a:r>
              <a:rPr lang="ru-RU" sz="4800" b="1" dirty="0" err="1" smtClean="0">
                <a:solidFill>
                  <a:schemeClr val="tx1"/>
                </a:solidFill>
              </a:rPr>
              <a:t>Қазақстанда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4800" b="1" dirty="0">
                <a:solidFill>
                  <a:schemeClr val="tx1"/>
                </a:solidFill>
              </a:rPr>
              <a:t>30 </a:t>
            </a:r>
            <a:r>
              <a:rPr lang="ru-RU" sz="4800" b="1" dirty="0" err="1">
                <a:solidFill>
                  <a:schemeClr val="tx1"/>
                </a:solidFill>
              </a:rPr>
              <a:t>тамызда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b="1" dirty="0" err="1">
                <a:solidFill>
                  <a:schemeClr val="tx1"/>
                </a:solidFill>
              </a:rPr>
              <a:t>қандай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b="1" dirty="0" err="1">
                <a:solidFill>
                  <a:schemeClr val="tx1"/>
                </a:solidFill>
              </a:rPr>
              <a:t>мереке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b="1" dirty="0" err="1">
                <a:solidFill>
                  <a:schemeClr val="tx1"/>
                </a:solidFill>
              </a:rPr>
              <a:t>тойланады</a:t>
            </a:r>
            <a:r>
              <a:rPr lang="kk-KZ" sz="4800" b="1" dirty="0" smtClean="0">
                <a:solidFill>
                  <a:schemeClr val="tx1"/>
                </a:solidFill>
              </a:rPr>
              <a:t>? 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50618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>А) Конституция күні  </a:t>
            </a:r>
            <a:endParaRPr lang="kk-KZ" sz="3200" dirty="0" smtClean="0"/>
          </a:p>
          <a:p>
            <a:r>
              <a:rPr lang="kk-KZ" sz="3200" dirty="0" smtClean="0"/>
              <a:t>В</a:t>
            </a:r>
            <a:r>
              <a:rPr lang="kk-KZ" sz="3200" dirty="0"/>
              <a:t>) Тәуелсіздік күні </a:t>
            </a:r>
            <a:r>
              <a:rPr lang="kk-KZ" sz="3200" dirty="0" smtClean="0"/>
              <a:t> </a:t>
            </a:r>
          </a:p>
          <a:p>
            <a:r>
              <a:rPr lang="kk-KZ" sz="3200" dirty="0" smtClean="0"/>
              <a:t>С</a:t>
            </a:r>
            <a:r>
              <a:rPr lang="kk-KZ" sz="3200" dirty="0"/>
              <a:t>) Республика күні  </a:t>
            </a:r>
            <a:endParaRPr lang="ru-RU" sz="3200" dirty="0"/>
          </a:p>
        </p:txBody>
      </p:sp>
      <p:pic>
        <p:nvPicPr>
          <p:cNvPr id="2" name="Picture 2" descr="https://bestbabyclub.ru/wp-content/uploads/2014/08/kazakhst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30" b="98041" l="0" r="994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60364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3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«Я не слишком любил Советскую власть, но, признавал ее!». Назовите автора этого высказывания 	</a:t>
            </a:r>
          </a:p>
        </p:txBody>
      </p:sp>
    </p:spTree>
    <p:extLst>
      <p:ext uri="{BB962C8B-B14F-4D97-AF65-F5344CB8AC3E}">
        <p14:creationId xmlns:p14="http://schemas.microsoft.com/office/powerpoint/2010/main" val="5993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Постановлением Верховного суда СССР </a:t>
            </a:r>
            <a:r>
              <a:rPr lang="ru-RU" sz="3600" dirty="0" smtClean="0"/>
              <a:t> А</a:t>
            </a:r>
            <a:r>
              <a:rPr lang="ru-RU" sz="3600" dirty="0"/>
              <a:t>. </a:t>
            </a:r>
            <a:r>
              <a:rPr lang="ru-RU" sz="3600" dirty="0" err="1"/>
              <a:t>Букейханов</a:t>
            </a:r>
            <a:r>
              <a:rPr lang="ru-RU" sz="3600" dirty="0"/>
              <a:t> был полностью оправдан за отсутствие в его действиях состава преступления. В каком году это произошло?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520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438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Этим термином известны карательные меры советского правительства, достигшие апогея в 1937-1938 гг. 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201197" y="5157192"/>
            <a:ext cx="1224136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1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0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kzvesti.kz/uploads/posts/2015-02/1423171794_privetstvennoe-slovo-prezid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0962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2801"/>
            <a:ext cx="9143999" cy="1311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D0101"/>
              </a:buClr>
            </a:pPr>
            <a:r>
              <a:rPr lang="ru-RU" sz="3600" b="1" dirty="0">
                <a:solidFill>
                  <a:srgbClr val="303030"/>
                </a:solidFill>
              </a:rPr>
              <a:t>3. В каком году  Казахстан отмечал </a:t>
            </a:r>
            <a:endParaRPr lang="ru-RU" sz="3600" b="1" dirty="0" smtClean="0">
              <a:solidFill>
                <a:srgbClr val="303030"/>
              </a:solidFill>
            </a:endParaRPr>
          </a:p>
          <a:p>
            <a:pPr lvl="0" algn="ctr">
              <a:spcBef>
                <a:spcPct val="20000"/>
              </a:spcBef>
              <a:buClr>
                <a:srgbClr val="AD0101"/>
              </a:buClr>
            </a:pPr>
            <a:r>
              <a:rPr lang="ru-RU" sz="3600" b="1" dirty="0" smtClean="0">
                <a:solidFill>
                  <a:srgbClr val="303030"/>
                </a:solidFill>
              </a:rPr>
              <a:t>20-летие Ассамблеи </a:t>
            </a:r>
            <a:r>
              <a:rPr lang="ru-RU" sz="3600" b="1" dirty="0">
                <a:solidFill>
                  <a:srgbClr val="303030"/>
                </a:solidFill>
              </a:rPr>
              <a:t>народов Казахстана?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10208" y="4080705"/>
            <a:ext cx="4723582" cy="2185214"/>
          </a:xfrm>
          <a:prstGeom prst="rect">
            <a:avLst/>
          </a:prstGeom>
          <a:solidFill>
            <a:schemeClr val="lt1">
              <a:alpha val="78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Arial" pitchFamily="34" charset="0"/>
              <a:buChar char="•"/>
            </a:pPr>
            <a:r>
              <a:rPr lang="ru-RU" sz="40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А) 2015 </a:t>
            </a:r>
            <a:endParaRPr lang="ru-RU" sz="4000" b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Arial" pitchFamily="34" charset="0"/>
              <a:buChar char="•"/>
            </a:pPr>
            <a:r>
              <a:rPr lang="ru-RU" sz="4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r>
              <a:rPr lang="ru-RU" sz="40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2010 </a:t>
            </a:r>
            <a:endParaRPr lang="ru-RU" sz="4000" b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Arial" pitchFamily="34" charset="0"/>
              <a:buChar char="•"/>
            </a:pPr>
            <a:r>
              <a:rPr lang="ru-RU" sz="4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</a:t>
            </a:r>
            <a:r>
              <a:rPr lang="ru-RU" sz="40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еще не отмечал</a:t>
            </a:r>
          </a:p>
        </p:txBody>
      </p:sp>
    </p:spTree>
    <p:extLst>
      <p:ext uri="{BB962C8B-B14F-4D97-AF65-F5344CB8AC3E}">
        <p14:creationId xmlns:p14="http://schemas.microsoft.com/office/powerpoint/2010/main" val="1552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karasu.isd.kz/img/fl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2" y="1628800"/>
            <a:ext cx="9154191" cy="4956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164" y="-812"/>
            <a:ext cx="914400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D0101"/>
              </a:buClr>
            </a:pPr>
            <a:r>
              <a:rPr lang="kk-KZ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</a:t>
            </a:r>
            <a:r>
              <a:rPr lang="ru-RU" sz="48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Қазақстан</a:t>
            </a:r>
            <a:r>
              <a:rPr lang="ru-RU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Республикасы</a:t>
            </a:r>
            <a:r>
              <a:rPr lang="ru-RU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Туының</a:t>
            </a:r>
            <a:r>
              <a:rPr lang="ru-RU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авторын</a:t>
            </a:r>
            <a:r>
              <a:rPr lang="ru-RU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атаңыз</a:t>
            </a:r>
            <a:r>
              <a:rPr lang="ru-RU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kk-KZ" sz="4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ru-RU" sz="48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115" y="508518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/>
              <a:t>А) Н. Ниязбеков </a:t>
            </a:r>
            <a:r>
              <a:rPr lang="kk-KZ" sz="3600" b="1" dirty="0" smtClean="0"/>
              <a:t> В) </a:t>
            </a:r>
            <a:r>
              <a:rPr lang="kk-KZ" sz="3600" b="1" dirty="0"/>
              <a:t>Ш. </a:t>
            </a:r>
            <a:r>
              <a:rPr lang="kk-KZ" sz="3600" b="1" dirty="0" smtClean="0"/>
              <a:t>Қалдаяков </a:t>
            </a:r>
            <a:endParaRPr lang="kk-KZ" sz="3600" b="1" dirty="0" smtClean="0"/>
          </a:p>
          <a:p>
            <a:pPr algn="ctr"/>
            <a:r>
              <a:rPr lang="kk-KZ" sz="3600" b="1" dirty="0" smtClean="0"/>
              <a:t>С</a:t>
            </a:r>
            <a:r>
              <a:rPr lang="kk-KZ" sz="3600" b="1" dirty="0"/>
              <a:t>) Н. Назарбаев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7389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2780928"/>
            <a:ext cx="2286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r>
              <a:rPr lang="kk-KZ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  </a:t>
            </a:r>
            <a:endParaRPr lang="kk-KZ" sz="44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r>
              <a:rPr lang="kk-KZ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 </a:t>
            </a:r>
            <a:endParaRPr lang="kk-KZ" sz="44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</a:t>
            </a:r>
            <a:r>
              <a:rPr lang="kk-KZ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kk-KZ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ru-RU" sz="4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 descr="http://kzinfo.far.ru/pic/glob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45737"/>
            <a:ext cx="3923928" cy="3923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37" y="572487"/>
            <a:ext cx="89644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4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kk-KZ" sz="4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Қазақстан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ауданы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бойынша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әлемде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нешінші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орын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44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алады</a:t>
            </a:r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?</a:t>
            </a:r>
            <a:r>
              <a:rPr lang="kk-KZ" sz="4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endParaRPr lang="ru-RU" sz="4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vechastana.kz/upload/resize_cache/iblock/774/568_426_1/kon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4" y="679488"/>
            <a:ext cx="8988425" cy="6092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924944"/>
            <a:ext cx="5040560" cy="2123658"/>
          </a:xfrm>
          <a:prstGeom prst="rect">
            <a:avLst/>
          </a:prstGeom>
          <a:solidFill>
            <a:schemeClr val="lt1">
              <a:alpha val="77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b="1" i="1" dirty="0" smtClean="0"/>
              <a:t>А</a:t>
            </a:r>
            <a:r>
              <a:rPr lang="ru-RU" sz="4400" b="1" i="1" dirty="0"/>
              <a:t>) Президент </a:t>
            </a:r>
            <a:endParaRPr lang="ru-RU" sz="4400" b="1" i="1" dirty="0" smtClean="0"/>
          </a:p>
          <a:p>
            <a:r>
              <a:rPr lang="ru-RU" sz="4400" b="1" i="1" dirty="0" smtClean="0"/>
              <a:t>В</a:t>
            </a:r>
            <a:r>
              <a:rPr lang="ru-RU" sz="4400" b="1" i="1" dirty="0"/>
              <a:t>) Парламент </a:t>
            </a:r>
            <a:endParaRPr lang="ru-RU" sz="4400" b="1" i="1" dirty="0" smtClean="0"/>
          </a:p>
          <a:p>
            <a:r>
              <a:rPr lang="ru-RU" sz="4400" b="1" i="1" dirty="0" smtClean="0"/>
              <a:t>С</a:t>
            </a:r>
            <a:r>
              <a:rPr lang="ru-RU" sz="4400" b="1" i="1" dirty="0"/>
              <a:t>) Правительство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034" y="0"/>
            <a:ext cx="9112966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ru-RU" sz="4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Кто </a:t>
            </a:r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Конституции РК  является гарантом прав и свобод человека? </a:t>
            </a:r>
          </a:p>
        </p:txBody>
      </p:sp>
    </p:spTree>
    <p:extLst>
      <p:ext uri="{BB962C8B-B14F-4D97-AF65-F5344CB8AC3E}">
        <p14:creationId xmlns:p14="http://schemas.microsoft.com/office/powerpoint/2010/main" val="41107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7484" y="3068960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/>
              <a:t>А</a:t>
            </a:r>
            <a:r>
              <a:rPr lang="kk-KZ" sz="3200" b="1" dirty="0"/>
              <a:t>)  Казахстан обрел </a:t>
            </a:r>
            <a:r>
              <a:rPr lang="kk-KZ" sz="3200" b="1" dirty="0" smtClean="0"/>
              <a:t>независимость   </a:t>
            </a:r>
            <a:endParaRPr lang="kk-KZ" sz="3200" b="1" dirty="0" smtClean="0"/>
          </a:p>
          <a:p>
            <a:r>
              <a:rPr lang="kk-KZ" sz="3200" b="1" dirty="0" smtClean="0"/>
              <a:t>В</a:t>
            </a:r>
            <a:r>
              <a:rPr lang="kk-KZ" sz="3200" b="1" dirty="0"/>
              <a:t>) </a:t>
            </a:r>
            <a:r>
              <a:rPr lang="kk-KZ" sz="3200" b="1" dirty="0" smtClean="0"/>
              <a:t> Прошли </a:t>
            </a:r>
            <a:r>
              <a:rPr lang="kk-KZ" sz="3200" b="1" dirty="0"/>
              <a:t>выборы первого президента РК   </a:t>
            </a:r>
            <a:endParaRPr lang="ru-RU" sz="3200" b="1" dirty="0"/>
          </a:p>
          <a:p>
            <a:r>
              <a:rPr lang="kk-KZ" sz="3200" b="1" dirty="0"/>
              <a:t>С) </a:t>
            </a:r>
            <a:r>
              <a:rPr lang="kk-KZ" sz="3200" b="1" dirty="0" smtClean="0"/>
              <a:t> Принята </a:t>
            </a:r>
            <a:r>
              <a:rPr lang="kk-KZ" sz="3200" b="1" dirty="0"/>
              <a:t>первая конституция независимого Казахстана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22627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kk-KZ" sz="4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Какое </a:t>
            </a:r>
            <a:r>
              <a:rPr lang="kk-KZ" sz="48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знаменательное событие произошло 1 декабря 1991 года? </a:t>
            </a:r>
            <a:endParaRPr lang="ru-RU" sz="48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21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248</TotalTime>
  <Words>716</Words>
  <Application>Microsoft Office PowerPoint</Application>
  <PresentationFormat>Экран (4:3)</PresentationFormat>
  <Paragraphs>82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Madina</dc:creator>
  <cp:lastModifiedBy>Admin-Lilya</cp:lastModifiedBy>
  <cp:revision>14</cp:revision>
  <dcterms:created xsi:type="dcterms:W3CDTF">2016-02-28T15:23:10Z</dcterms:created>
  <dcterms:modified xsi:type="dcterms:W3CDTF">2016-03-04T09:15:59Z</dcterms:modified>
</cp:coreProperties>
</file>