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notesMasterIdLst>
    <p:notesMasterId r:id="rId18"/>
  </p:notesMasterIdLst>
  <p:sldIdLst>
    <p:sldId id="431" r:id="rId2"/>
    <p:sldId id="417" r:id="rId3"/>
    <p:sldId id="418" r:id="rId4"/>
    <p:sldId id="419" r:id="rId5"/>
    <p:sldId id="432" r:id="rId6"/>
    <p:sldId id="433" r:id="rId7"/>
    <p:sldId id="421" r:id="rId8"/>
    <p:sldId id="434" r:id="rId9"/>
    <p:sldId id="435" r:id="rId10"/>
    <p:sldId id="436" r:id="rId11"/>
    <p:sldId id="437" r:id="rId12"/>
    <p:sldId id="438" r:id="rId13"/>
    <p:sldId id="440" r:id="rId14"/>
    <p:sldId id="443" r:id="rId15"/>
    <p:sldId id="444" r:id="rId16"/>
    <p:sldId id="445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99"/>
    <a:srgbClr val="FF3399"/>
    <a:srgbClr val="FF0066"/>
    <a:srgbClr val="FF66FF"/>
    <a:srgbClr val="000000"/>
    <a:srgbClr val="FFCCFF"/>
    <a:srgbClr val="FF9999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55" autoAdjust="0"/>
    <p:restoredTop sz="94660"/>
  </p:normalViewPr>
  <p:slideViewPr>
    <p:cSldViewPr snapToGrid="0">
      <p:cViewPr>
        <p:scale>
          <a:sx n="94" d="100"/>
          <a:sy n="94" d="100"/>
        </p:scale>
        <p:origin x="-1296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276"/>
    </p:cViewPr>
  </p:sorterViewPr>
  <p:notesViewPr>
    <p:cSldViewPr snapToGrid="0">
      <p:cViewPr varScale="1">
        <p:scale>
          <a:sx n="69" d="100"/>
          <a:sy n="69" d="100"/>
        </p:scale>
        <p:origin x="-215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46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A8ACA04-5BBE-46BA-9253-4835863973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88448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  <p:sp>
        <p:nvSpPr>
          <p:cNvPr id="20484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74A12A4-C4EB-4AC8-8602-F66E891AC165}" type="slidenum">
              <a:rPr lang="ru-RU" altLang="ru-RU" smtClean="0"/>
              <a:pPr eaLnBrk="1" hangingPunct="1">
                <a:spcBef>
                  <a:spcPct val="0"/>
                </a:spcBef>
              </a:pPr>
              <a:t>13</a:t>
            </a:fld>
            <a:endParaRPr lang="ru-RU" alt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smtClean="0"/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207227D-F561-4416-BFCF-E0188B9675D1}" type="slidenum">
              <a:rPr lang="ru-RU" altLang="ru-RU" smtClean="0"/>
              <a:pPr eaLnBrk="1" hangingPunct="1">
                <a:spcBef>
                  <a:spcPct val="0"/>
                </a:spcBef>
              </a:pPr>
              <a:t>14</a:t>
            </a:fld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2147483647 h 1912"/>
              <a:gd name="T4" fmla="*/ 0 w 1588"/>
              <a:gd name="T5" fmla="*/ 2147483647 h 1912"/>
              <a:gd name="T6" fmla="*/ 0 w 1588"/>
              <a:gd name="T7" fmla="*/ 2147483647 h 1912"/>
              <a:gd name="T8" fmla="*/ 0 w 1588"/>
              <a:gd name="T9" fmla="*/ 2147483647 h 1912"/>
              <a:gd name="T10" fmla="*/ 0 w 1588"/>
              <a:gd name="T11" fmla="*/ 2147483647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769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B26541-E3F0-40D3-A088-485ECA7110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0749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1687AC-2A4D-4502-BA46-839206E4F1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6789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18CD2F-0EFD-4B80-9B2B-AE7CE3BF74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9562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DA910E-B008-4D2A-B8E4-64F12EAAC9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0542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810238-D1D6-4BF2-BF21-B65EDBD8C1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8445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2C4408-BC4A-43DF-9175-12394BF75B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3810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5F564E-A959-44F3-BCBD-6DDC270D6D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5329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CBD66B-5A23-4D4A-AF63-349FB085B5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6392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C4BC97-3B61-490E-8A3F-A6338C804F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735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3261F3-2C3A-479F-A659-9446E44520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5648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9D2045-4E7D-4B09-8D0F-CA071FF15E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131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566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66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66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7B731C16-CF6D-48E8-9615-A20603ABC7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8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10"/>
          <p:cNvSpPr>
            <a:spLocks noChangeArrowheads="1" noChangeShapeType="1" noTextEdit="1"/>
          </p:cNvSpPr>
          <p:nvPr/>
        </p:nvSpPr>
        <p:spPr bwMode="auto">
          <a:xfrm>
            <a:off x="239713" y="1958975"/>
            <a:ext cx="8904287" cy="36925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227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latin typeface="Arial"/>
                <a:cs typeface="Arial"/>
              </a:rPr>
              <a:t>Методические рекомендации </a:t>
            </a:r>
          </a:p>
          <a:p>
            <a:pPr algn="ctr"/>
            <a:r>
              <a:rPr lang="ru-RU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latin typeface="Arial"/>
                <a:cs typeface="Arial"/>
              </a:rPr>
              <a:t>по составлению рабочих программ вариативной части учебного плана,</a:t>
            </a:r>
          </a:p>
          <a:p>
            <a:pPr algn="ctr"/>
            <a:r>
              <a:rPr lang="ru-RU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latin typeface="Arial"/>
                <a:cs typeface="Arial"/>
              </a:rPr>
              <a:t>реализуемых в организациях образования </a:t>
            </a:r>
          </a:p>
          <a:p>
            <a:pPr algn="ctr"/>
            <a:endParaRPr lang="ru-RU" sz="3600" b="1" kern="10">
              <a:ln w="9525">
                <a:solidFill>
                  <a:srgbClr val="FF0000"/>
                </a:solidFill>
                <a:round/>
                <a:headEnd/>
                <a:tailEnd/>
              </a:ln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К программе также прилагается следующее:</a:t>
            </a:r>
            <a:endParaRPr lang="ru-RU" dirty="0">
              <a:solidFill>
                <a:schemeClr val="accent6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1. Рецензия. </a:t>
            </a:r>
          </a:p>
          <a:p>
            <a:pPr marL="0" indent="0">
              <a:buFontTx/>
              <a:buNone/>
              <a:defRPr/>
            </a:pP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Tx/>
              <a:buNone/>
              <a:defRPr/>
            </a:pP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(ее может написать учитель-предметник с в/к, рук. МО, кафедры, завуч, методист ОО, преподаватели </a:t>
            </a:r>
            <a:r>
              <a:rPr lang="ru-RU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коллеждей</a:t>
            </a: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, ВУЗ).</a:t>
            </a:r>
          </a:p>
          <a:p>
            <a:pPr marL="0" indent="0">
              <a:buFontTx/>
              <a:buNone/>
              <a:defRPr/>
            </a:pP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Обязательны фамилия и подпись рецензента!</a:t>
            </a:r>
            <a:endParaRPr lang="ru-RU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561975"/>
          </a:xfrm>
        </p:spPr>
        <p:txBody>
          <a:bodyPr/>
          <a:lstStyle/>
          <a:p>
            <a:pPr algn="ctr">
              <a:defRPr/>
            </a:pPr>
            <a:r>
              <a:rPr lang="ru-RU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2. Выписка с МС ОО</a:t>
            </a:r>
            <a:endParaRPr lang="ru-RU" dirty="0">
              <a:solidFill>
                <a:schemeClr val="accent6">
                  <a:lumMod val="40000"/>
                  <a:lumOff val="6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49325"/>
            <a:ext cx="8229600" cy="5070475"/>
          </a:xfrm>
        </p:spPr>
        <p:txBody>
          <a:bodyPr/>
          <a:lstStyle/>
          <a:p>
            <a:pPr marL="0" indent="0" algn="ctr">
              <a:buFontTx/>
              <a:buNone/>
              <a:defRPr/>
            </a:pPr>
            <a:r>
              <a:rPr lang="ru-RU" sz="2000" dirty="0" smtClean="0"/>
              <a:t>Выписка МС СОШ №50 </a:t>
            </a:r>
          </a:p>
          <a:p>
            <a:pPr marL="0" indent="0" algn="ctr">
              <a:buFontTx/>
              <a:buNone/>
              <a:defRPr/>
            </a:pPr>
            <a:r>
              <a:rPr lang="ru-RU" sz="2000" dirty="0"/>
              <a:t>о</a:t>
            </a:r>
            <a:r>
              <a:rPr lang="ru-RU" sz="2000" dirty="0" smtClean="0"/>
              <a:t>т 25 августа 2011 года</a:t>
            </a:r>
          </a:p>
          <a:p>
            <a:pPr marL="0" indent="0">
              <a:buFontTx/>
              <a:buNone/>
              <a:defRPr/>
            </a:pPr>
            <a:r>
              <a:rPr lang="ru-RU" sz="2000" dirty="0" smtClean="0"/>
              <a:t>Присутствовали: 10 человек</a:t>
            </a:r>
          </a:p>
          <a:p>
            <a:pPr marL="0" indent="0">
              <a:buFontTx/>
              <a:buNone/>
              <a:defRPr/>
            </a:pPr>
            <a:r>
              <a:rPr lang="ru-RU" sz="2000" dirty="0" smtClean="0"/>
              <a:t>Отсутствовали: 0 человек</a:t>
            </a:r>
          </a:p>
          <a:p>
            <a:pPr marL="0" indent="0">
              <a:buFontTx/>
              <a:buNone/>
              <a:defRPr/>
            </a:pPr>
            <a:r>
              <a:rPr lang="ru-RU" sz="2000" dirty="0" smtClean="0"/>
              <a:t>Рассматриваемые вопросы:</a:t>
            </a:r>
          </a:p>
          <a:p>
            <a:pPr marL="0" indent="0">
              <a:buFontTx/>
              <a:buNone/>
              <a:defRPr/>
            </a:pPr>
            <a:r>
              <a:rPr lang="ru-RU" sz="2000" dirty="0" smtClean="0"/>
              <a:t>1.</a:t>
            </a:r>
          </a:p>
          <a:p>
            <a:pPr marL="0" indent="0">
              <a:buFontTx/>
              <a:buNone/>
              <a:defRPr/>
            </a:pPr>
            <a:r>
              <a:rPr lang="ru-RU" sz="2000" dirty="0" smtClean="0"/>
              <a:t>2.</a:t>
            </a:r>
          </a:p>
          <a:p>
            <a:pPr marL="0" indent="0">
              <a:buFontTx/>
              <a:buNone/>
              <a:defRPr/>
            </a:pPr>
            <a:r>
              <a:rPr lang="ru-RU" sz="2000" dirty="0" smtClean="0"/>
              <a:t>3. </a:t>
            </a:r>
            <a:r>
              <a:rPr lang="ru-RU" sz="2000" smtClean="0"/>
              <a:t>Рассмотрение программы </a:t>
            </a:r>
            <a:r>
              <a:rPr lang="ru-RU" sz="2000" dirty="0" smtClean="0"/>
              <a:t>курсов по выбору учителя Алиева С.Н. 	По третьему вопросу выступила руководитель МО ЕМ направления </a:t>
            </a:r>
            <a:r>
              <a:rPr lang="ru-RU" sz="2000" dirty="0" err="1" smtClean="0"/>
              <a:t>Кожахметова</a:t>
            </a:r>
            <a:r>
              <a:rPr lang="ru-RU" sz="2000" dirty="0" smtClean="0"/>
              <a:t> А.Н. Она охарактеризовала составленную учителем физики Алиевым С.Н. программу курса по выбору «Методика решения экспериментальных задач по физике» для 10 класса на 2011-2012 уч. год: «Данная программа была рассмотрена на МО (дата, номер протокола) и рекомендована на рассмотрение МС. Ее актуальность заключается в том, что…(дать характеристику)» </a:t>
            </a:r>
          </a:p>
          <a:p>
            <a:pPr marL="0" indent="0">
              <a:buFontTx/>
              <a:buNone/>
              <a:defRPr/>
            </a:pP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4946650"/>
          </a:xfrm>
        </p:spPr>
        <p:txBody>
          <a:bodyPr/>
          <a:lstStyle/>
          <a:p>
            <a:pPr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Решение: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1.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2.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3. Утвердить программу «Методика решения экспериментальных программ по физике» в 10 классе учителя Алиева С.Н</a:t>
            </a: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., согласовать с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МС ОО г. Караганды и при положительном результате включить ее в вариативную часть учебного плана на 2011-2012 уч. год.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Директор (подпись)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Секретарь (подпись)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450850"/>
          </a:xfrm>
        </p:spPr>
        <p:txBody>
          <a:bodyPr/>
          <a:lstStyle/>
          <a:p>
            <a:pPr algn="ctr">
              <a:defRPr/>
            </a:pP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Оформление программы.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1666875" y="987425"/>
          <a:ext cx="5683250" cy="55959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83250"/>
              </a:tblGrid>
              <a:tr h="5321622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Отдел образования г. Караганды</a:t>
                      </a:r>
                    </a:p>
                    <a:p>
                      <a:pPr algn="ctr"/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КГУ «Средняя общеобразовательная школа № 50»</a:t>
                      </a:r>
                    </a:p>
                    <a:p>
                      <a:pPr algn="ctr"/>
                      <a:endParaRPr lang="ru-RU" sz="14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«Согласовано»                                                                            «Утверждаю»</a:t>
                      </a:r>
                    </a:p>
                    <a:p>
                      <a:pPr algn="l"/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Отдел образования г. Караганды                                           Директор  СОШ №50</a:t>
                      </a:r>
                    </a:p>
                    <a:p>
                      <a:pPr algn="l"/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Методический кабинет                                                            ________________(ФИО)</a:t>
                      </a:r>
                    </a:p>
                    <a:p>
                      <a:pPr algn="l"/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Протокол №__ от _____20__г.                                                «__» __________20___</a:t>
                      </a:r>
                      <a:r>
                        <a:rPr lang="ru-RU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г.</a:t>
                      </a:r>
                    </a:p>
                    <a:p>
                      <a:pPr algn="l"/>
                      <a:endParaRPr lang="ru-RU" sz="1200" b="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sz="1200" b="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sz="1200" b="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sz="1200" b="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Программа </a:t>
                      </a:r>
                    </a:p>
                    <a:p>
                      <a:pPr algn="ctr"/>
                      <a:r>
                        <a:rPr lang="ru-RU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курса по выбору</a:t>
                      </a:r>
                    </a:p>
                    <a:p>
                      <a:pPr algn="ctr"/>
                      <a:r>
                        <a:rPr lang="ru-RU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«Методика решения экспериментальных задач по физике» </a:t>
                      </a:r>
                    </a:p>
                    <a:p>
                      <a:pPr algn="ctr"/>
                      <a:endParaRPr lang="ru-RU" sz="12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Караганда 20__</a:t>
                      </a:r>
                      <a:r>
                        <a:rPr lang="ru-RU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5" marR="91445" marT="45718" marB="45718"/>
                </a:tc>
              </a:tr>
              <a:tr h="274316">
                <a:tc>
                  <a:txBody>
                    <a:bodyPr/>
                    <a:lstStyle/>
                    <a:p>
                      <a:pPr algn="l"/>
                      <a:endParaRPr lang="ru-RU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5" marR="91445" marT="45718" marB="45718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9263" y="327025"/>
            <a:ext cx="8229600" cy="450850"/>
          </a:xfrm>
        </p:spPr>
        <p:txBody>
          <a:bodyPr/>
          <a:lstStyle/>
          <a:p>
            <a:pPr algn="ctr">
              <a:defRPr/>
            </a:pP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Обратная сторона титульного листа</a:t>
            </a:r>
            <a:endParaRPr lang="ru-RU" sz="32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1666875" y="987425"/>
          <a:ext cx="5683250" cy="5870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83250"/>
              </a:tblGrid>
              <a:tr h="5321925">
                <a:tc>
                  <a:txBody>
                    <a:bodyPr/>
                    <a:lstStyle/>
                    <a:p>
                      <a:pPr algn="l"/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Автор/составитель: ___________ (ФИО),</a:t>
                      </a:r>
                      <a:r>
                        <a:rPr lang="ru-RU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учитель физики.</a:t>
                      </a:r>
                    </a:p>
                    <a:p>
                      <a:pPr algn="l"/>
                      <a:r>
                        <a:rPr lang="ru-RU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Рецензент: ______________(ФИО), руководитель МО ЕМ направления    СОШ №50.</a:t>
                      </a:r>
                    </a:p>
                    <a:p>
                      <a:pPr algn="l"/>
                      <a:endParaRPr lang="ru-RU" sz="1400" b="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ru-RU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Рассмотрено на МО ЕМ направления</a:t>
                      </a:r>
                      <a:endParaRPr lang="ru-RU" sz="14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ru-RU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Протокол № _____ от ___________ 20___ года</a:t>
                      </a:r>
                    </a:p>
                    <a:p>
                      <a:pPr algn="l"/>
                      <a:r>
                        <a:rPr lang="ru-RU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Секретарь _____________ (роспись)</a:t>
                      </a:r>
                    </a:p>
                    <a:p>
                      <a:pPr algn="l"/>
                      <a:endParaRPr lang="ru-RU" sz="1200" b="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sz="1200" b="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ru-RU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Рассмотрено на МС школы</a:t>
                      </a:r>
                    </a:p>
                    <a:p>
                      <a:pPr algn="l"/>
                      <a:r>
                        <a:rPr lang="ru-RU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Протокол  №_____ от __________20___ года</a:t>
                      </a:r>
                    </a:p>
                    <a:p>
                      <a:pPr algn="l"/>
                      <a:r>
                        <a:rPr lang="ru-RU" sz="1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Секретарь ___________ (роспись)</a:t>
                      </a:r>
                    </a:p>
                    <a:p>
                      <a:pPr algn="ctr"/>
                      <a:endParaRPr lang="ru-RU" sz="12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5" marR="91445" marT="45721" marB="45721"/>
                </a:tc>
              </a:tr>
              <a:tr h="274325">
                <a:tc>
                  <a:txBody>
                    <a:bodyPr/>
                    <a:lstStyle/>
                    <a:p>
                      <a:pPr algn="l"/>
                      <a:endParaRPr lang="ru-RU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5" marR="91445" marT="45721" marB="45721"/>
                </a:tc>
              </a:tr>
              <a:tr h="274325">
                <a:tc>
                  <a:txBody>
                    <a:bodyPr/>
                    <a:lstStyle/>
                    <a:p>
                      <a:pPr algn="l"/>
                      <a:endParaRPr lang="ru-RU" sz="1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45" marR="91445" marT="45721" marB="45721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639763"/>
          </a:xfrm>
        </p:spPr>
        <p:txBody>
          <a:bodyPr/>
          <a:lstStyle/>
          <a:p>
            <a:pPr algn="ctr">
              <a:defRPr/>
            </a:pP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Необходимо учесть следующее: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79475"/>
            <a:ext cx="8229600" cy="5140325"/>
          </a:xfrm>
        </p:spPr>
        <p:txBody>
          <a:bodyPr/>
          <a:lstStyle/>
          <a:p>
            <a:pPr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Программы вариативной части учебного плана должны быть рассмотрены МС школы до конца мая. </a:t>
            </a:r>
          </a:p>
          <a:p>
            <a:pPr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Программы 10-11 классов должны согласовываться с МК ОО г. Караганды. Следовательно, в учебный план школы нужно вводить только те программы, которые утверждены школой (1-9 классы) и согласованы с МК ОО (10-11 классы).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61963"/>
            <a:ext cx="8229600" cy="5845175"/>
          </a:xfrm>
        </p:spPr>
        <p:txBody>
          <a:bodyPr/>
          <a:lstStyle/>
          <a:p>
            <a:pPr>
              <a:defRPr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 качество представленной программы в ОО города несет ответственность заместитель директора по УВР ОО.</a:t>
            </a:r>
          </a:p>
          <a:p>
            <a:pPr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Все представленные программы проверяются на наличие их в Интернет.</a:t>
            </a:r>
          </a:p>
          <a:p>
            <a:pPr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Наличие и качество программ осуществляется в соответствии с учебным планом, согласованным с ОО города.</a:t>
            </a:r>
          </a:p>
          <a:p>
            <a:pPr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Согласованные с МК ОО программы действительны в течение 5 лет.</a:t>
            </a:r>
          </a:p>
          <a:p>
            <a:pPr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 программе ставится печать МК, записывается номер протокола, дата. Сама программа вносится в банк данных ОО.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В организации образования чаще всего реализуются:</a:t>
            </a:r>
            <a:r>
              <a:rPr lang="ru-RU" sz="40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 </a:t>
            </a:r>
          </a:p>
        </p:txBody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defRPr/>
            </a:pPr>
            <a:r>
              <a:rPr lang="ru-RU" b="1" dirty="0" smtClean="0"/>
              <a:t>      Авторские программы, которые        рассматриваются экспертным советом  ИПК и ПГС и РО.</a:t>
            </a:r>
            <a:r>
              <a:rPr lang="ru-RU" dirty="0" smtClean="0"/>
              <a:t> </a:t>
            </a:r>
          </a:p>
          <a:p>
            <a:pPr marL="469900" indent="-469900" algn="just" eaLnBrk="1" hangingPunct="1">
              <a:defRPr/>
            </a:pPr>
            <a:r>
              <a:rPr lang="ru-RU" b="1" dirty="0" smtClean="0"/>
              <a:t>Составленные (учитель является составителем. Такие программы (10-11 </a:t>
            </a:r>
            <a:r>
              <a:rPr lang="ru-RU" b="1" dirty="0" err="1" smtClean="0"/>
              <a:t>кл</a:t>
            </a:r>
            <a:r>
              <a:rPr lang="ru-RU" b="1" dirty="0" smtClean="0"/>
              <a:t>.) рассматриваются ОО г. Караганды), МС ОО (1-9 </a:t>
            </a:r>
            <a:r>
              <a:rPr lang="ru-RU" b="1" dirty="0" err="1" smtClean="0"/>
              <a:t>кл</a:t>
            </a:r>
            <a:r>
              <a:rPr lang="ru-RU" b="1" dirty="0" smtClean="0"/>
              <a:t>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40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Какие бывают программы? </a:t>
            </a:r>
          </a:p>
        </p:txBody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marL="469900" indent="-469900" eaLnBrk="1" hangingPunct="1">
              <a:defRPr/>
            </a:pPr>
            <a:r>
              <a:rPr lang="ru-RU" sz="3600" i="1" dirty="0" smtClean="0"/>
              <a:t>программа </a:t>
            </a:r>
            <a:r>
              <a:rPr lang="ru-RU" sz="3600" b="1" i="1" dirty="0" smtClean="0"/>
              <a:t>углубленного изучения предмета</a:t>
            </a:r>
            <a:r>
              <a:rPr lang="ru-RU" sz="3600" i="1" dirty="0" smtClean="0"/>
              <a:t> </a:t>
            </a:r>
          </a:p>
          <a:p>
            <a:pPr marL="469900" indent="-469900" eaLnBrk="1" hangingPunct="1">
              <a:defRPr/>
            </a:pPr>
            <a:r>
              <a:rPr lang="ru-RU" sz="3600" i="1" dirty="0" smtClean="0"/>
              <a:t>программа </a:t>
            </a:r>
            <a:r>
              <a:rPr lang="ru-RU" sz="3600" b="1" i="1" dirty="0" smtClean="0"/>
              <a:t>курса по выбору</a:t>
            </a:r>
          </a:p>
          <a:p>
            <a:pPr marL="469900" indent="-469900" eaLnBrk="1" hangingPunct="1">
              <a:defRPr/>
            </a:pPr>
            <a:r>
              <a:rPr lang="ru-RU" sz="3600" i="1" dirty="0" smtClean="0"/>
              <a:t>программа </a:t>
            </a:r>
            <a:r>
              <a:rPr lang="ru-RU" sz="3600" b="1" i="1" dirty="0" smtClean="0"/>
              <a:t>факультативного курса</a:t>
            </a:r>
            <a:r>
              <a:rPr lang="ru-RU" sz="3600" i="1" dirty="0" smtClean="0"/>
              <a:t>  </a:t>
            </a:r>
          </a:p>
          <a:p>
            <a:pPr marL="469900" indent="-469900" eaLnBrk="1" hangingPunct="1">
              <a:defRPr/>
            </a:pPr>
            <a:r>
              <a:rPr lang="ru-RU" sz="3600" i="1" dirty="0" smtClean="0"/>
              <a:t>программа </a:t>
            </a:r>
            <a:r>
              <a:rPr lang="ru-RU" sz="3600" b="1" i="1" dirty="0" smtClean="0"/>
              <a:t>дополнительного образования</a:t>
            </a:r>
            <a:r>
              <a:rPr lang="ru-RU" sz="3600" i="1" dirty="0" smtClean="0"/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Учебная программа</a:t>
            </a:r>
          </a:p>
        </p:txBody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69900" indent="-469900" eaLnBrk="1" hangingPunct="1">
              <a:lnSpc>
                <a:spcPct val="90000"/>
              </a:lnSpc>
              <a:defRPr/>
            </a:pPr>
            <a:r>
              <a:rPr lang="ru-RU" sz="4000" dirty="0" smtClean="0"/>
              <a:t>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Учебная программа — это нормативный документ, в котором очерчивается круг основных знаний, навыков и умений, подлежащих усвоению по каждому отдельно взятому учебному предмету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6713" y="119063"/>
            <a:ext cx="8229600" cy="881062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Программа состоит из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79475"/>
            <a:ext cx="8229600" cy="5854700"/>
          </a:xfrm>
        </p:spPr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1. Пояснительной записки,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которая включает в себя:</a:t>
            </a:r>
          </a:p>
          <a:p>
            <a:pPr marL="0" indent="0" eaLnBrk="1" hangingPunct="1">
              <a:buFontTx/>
              <a:buNone/>
              <a:defRPr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актуальность </a:t>
            </a:r>
            <a:r>
              <a:rPr lang="ru-RU" sz="2800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(зачем была написана/составлена данная программа?)</a:t>
            </a:r>
          </a:p>
          <a:p>
            <a:pPr marL="0" indent="0" eaLnBrk="1" hangingPunct="1">
              <a:buFontTx/>
              <a:buNone/>
              <a:defRPr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цель </a:t>
            </a:r>
            <a:r>
              <a:rPr lang="ru-RU" sz="2800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(одна!)</a:t>
            </a:r>
          </a:p>
          <a:p>
            <a:pPr marL="0" indent="0" eaLnBrk="1" hangingPunct="1">
              <a:buFontTx/>
              <a:buNone/>
              <a:defRPr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задачи </a:t>
            </a:r>
            <a:r>
              <a:rPr lang="ru-RU" sz="2800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(3-4!) </a:t>
            </a:r>
          </a:p>
          <a:p>
            <a:pPr marL="0" indent="0" eaLnBrk="1" hangingPunct="1">
              <a:buFontTx/>
              <a:buNone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- для кого предназначена </a:t>
            </a:r>
            <a:r>
              <a:rPr lang="ru-RU" sz="2800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(класс, количество часов)</a:t>
            </a:r>
          </a:p>
          <a:p>
            <a:pPr marL="0" indent="0" eaLnBrk="1" hangingPunct="1">
              <a:buFontTx/>
              <a:buNone/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- требования к знаниям и умениям </a:t>
            </a:r>
            <a:r>
              <a:rPr lang="ru-RU" sz="2800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(после изучения данного курса ученик должен знать…должен уметь…)</a:t>
            </a:r>
          </a:p>
          <a:p>
            <a:pPr eaLnBrk="1" hangingPunct="1"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Система оценивания </a:t>
            </a:r>
            <a:r>
              <a:rPr lang="ru-RU" sz="2800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(дифференцированная: 5-балльная/недифференцированная: зачет/незачет)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554038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360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2. Содержания курса: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17588"/>
            <a:ext cx="8229600" cy="5002212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Здесь необходимо расписать темы более подробно, чтобы иметь представление о содержании урока/уроков.</a:t>
            </a:r>
          </a:p>
          <a:p>
            <a:pPr eaLnBrk="1" hangingPunct="1">
              <a:buFontTx/>
              <a:buNone/>
              <a:defRPr/>
            </a:pPr>
            <a:r>
              <a:rPr lang="ru-RU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Например: </a:t>
            </a:r>
          </a:p>
          <a:p>
            <a:pPr marL="0" indent="0" eaLnBrk="1" hangingPunct="1">
              <a:buFontTx/>
              <a:buNone/>
              <a:defRPr/>
            </a:pP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Синтаксис бессоюзного сложного предложения (4 часа):</a:t>
            </a:r>
          </a:p>
          <a:p>
            <a:pPr marL="0" indent="0" eaLnBrk="1" hangingPunct="1">
              <a:buFontTx/>
              <a:buNone/>
              <a:defRPr/>
            </a:pP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Запятая в БСП (1 час). Постановка двоеточия в БСП (1 час). Постановка тире в БСП (1 час). Точка с запятой в БСП (1час).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1006475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320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3. Календарно-тематического планирования</a:t>
            </a:r>
          </a:p>
        </p:txBody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dirty="0" smtClean="0"/>
              <a:t> 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742950" y="1598613"/>
          <a:ext cx="8016876" cy="49244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9016"/>
                <a:gridCol w="3604559"/>
                <a:gridCol w="794259"/>
                <a:gridCol w="794259"/>
                <a:gridCol w="1824783"/>
              </a:tblGrid>
              <a:tr h="1188667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№ п/п</a:t>
                      </a:r>
                      <a:endParaRPr lang="ru-RU" sz="1800" dirty="0"/>
                    </a:p>
                  </a:txBody>
                  <a:tcPr marL="91441" marR="91441"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Тема</a:t>
                      </a:r>
                      <a:r>
                        <a:rPr lang="ru-RU" sz="1800" baseline="0" dirty="0" smtClean="0"/>
                        <a:t> урока</a:t>
                      </a:r>
                      <a:endParaRPr lang="ru-RU" sz="1800" dirty="0"/>
                    </a:p>
                  </a:txBody>
                  <a:tcPr marL="91441" marR="91441" marT="45712" marB="45712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Кол-во часов</a:t>
                      </a:r>
                      <a:endParaRPr lang="ru-RU" sz="1800" dirty="0"/>
                    </a:p>
                  </a:txBody>
                  <a:tcPr marL="91441" marR="91441" marT="45712" marB="45712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Дата  проведения</a:t>
                      </a:r>
                      <a:endParaRPr lang="ru-RU" sz="1800" dirty="0"/>
                    </a:p>
                  </a:txBody>
                  <a:tcPr marL="91441" marR="91441" marT="45712" marB="45712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Форма работы</a:t>
                      </a:r>
                      <a:endParaRPr lang="ru-RU" sz="1800" dirty="0"/>
                    </a:p>
                  </a:txBody>
                  <a:tcPr marL="91441" marR="91441" marT="45712" marB="45712"/>
                </a:tc>
              </a:tr>
              <a:tr h="1168681"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1" marR="91441" marT="45712" marB="45712"/>
                </a:tc>
                <a:tc>
                  <a:txBody>
                    <a:bodyPr/>
                    <a:lstStyle/>
                    <a:p>
                      <a:r>
                        <a:rPr lang="ru-RU" sz="1800" i="1" dirty="0" smtClean="0"/>
                        <a:t>Синтаксис бессоюзного сложного предложения </a:t>
                      </a:r>
                      <a:endParaRPr lang="ru-RU" sz="1800" i="1" dirty="0"/>
                    </a:p>
                  </a:txBody>
                  <a:tcPr marL="91441" marR="91441" marT="45712" marB="45712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4</a:t>
                      </a:r>
                      <a:endParaRPr lang="ru-RU" sz="1800" dirty="0"/>
                    </a:p>
                  </a:txBody>
                  <a:tcPr marL="91441" marR="91441" marT="45712" marB="45712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1" marR="91441" marT="45712" marB="45712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1" marR="91441" marT="45712" marB="45712"/>
                </a:tc>
              </a:tr>
              <a:tr h="1168681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1. </a:t>
                      </a:r>
                      <a:endParaRPr lang="ru-RU" sz="1800" dirty="0"/>
                    </a:p>
                  </a:txBody>
                  <a:tcPr marL="91441" marR="91441" marT="45712" marB="45712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Запятая в бессоюзном сложном предложении</a:t>
                      </a:r>
                      <a:endParaRPr lang="ru-RU" sz="1800" dirty="0"/>
                    </a:p>
                  </a:txBody>
                  <a:tcPr marL="91441" marR="91441" marT="45712" marB="45712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</a:t>
                      </a:r>
                      <a:endParaRPr lang="ru-RU" sz="1800" dirty="0"/>
                    </a:p>
                  </a:txBody>
                  <a:tcPr marL="91441" marR="91441" marT="45712" marB="45712"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05.11.2011 г</a:t>
                      </a:r>
                      <a:endParaRPr lang="ru-RU" sz="1600" dirty="0"/>
                    </a:p>
                  </a:txBody>
                  <a:tcPr marL="91441" marR="91441" marT="45712" marB="45712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Лекция, работа в группах</a:t>
                      </a:r>
                      <a:endParaRPr lang="ru-RU" sz="1800" dirty="0"/>
                    </a:p>
                  </a:txBody>
                  <a:tcPr marL="91441" marR="91441" marT="45712" marB="45712"/>
                </a:tc>
              </a:tr>
              <a:tr h="1398395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2. </a:t>
                      </a:r>
                      <a:endParaRPr lang="ru-RU" sz="1800" dirty="0"/>
                    </a:p>
                  </a:txBody>
                  <a:tcPr marL="91441" marR="91441" marT="45712" marB="45712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Постановка двоеточия в БСП</a:t>
                      </a:r>
                      <a:endParaRPr lang="ru-RU" sz="1800" dirty="0"/>
                    </a:p>
                  </a:txBody>
                  <a:tcPr marL="91441" marR="91441" marT="45712" marB="45712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</a:t>
                      </a:r>
                      <a:endParaRPr lang="ru-RU" sz="1800" dirty="0"/>
                    </a:p>
                  </a:txBody>
                  <a:tcPr marL="91441" marR="91441" marT="45712" marB="45712"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 marL="91441" marR="91441" marT="45712" marB="45712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Лекция, индивидуальная работа по карточкам</a:t>
                      </a:r>
                      <a:endParaRPr lang="ru-RU" sz="1800" dirty="0"/>
                    </a:p>
                  </a:txBody>
                  <a:tcPr marL="91441" marR="91441" marT="45712" marB="45712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049338"/>
          </a:xfrm>
        </p:spPr>
        <p:txBody>
          <a:bodyPr/>
          <a:lstStyle/>
          <a:p>
            <a:pPr algn="ctr">
              <a:defRPr/>
            </a:pPr>
            <a:r>
              <a:rPr lang="ru-RU" sz="360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4. Контрольно-измерительного материала (КИМ):</a:t>
            </a:r>
            <a:r>
              <a:rPr lang="ru-RU" sz="320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>
              <a:solidFill>
                <a:schemeClr val="accent6">
                  <a:lumMod val="40000"/>
                  <a:lumOff val="6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Тестовые задания</a:t>
            </a:r>
          </a:p>
          <a:p>
            <a:pPr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Тексты диктантов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Контрольные работы</a:t>
            </a:r>
          </a:p>
          <a:p>
            <a:pPr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Темы проектных работ и др.</a:t>
            </a:r>
          </a:p>
          <a:p>
            <a:pPr marL="0" indent="0" algn="ctr">
              <a:buFontTx/>
              <a:buNone/>
              <a:defRPr/>
            </a:pPr>
            <a:r>
              <a:rPr lang="ru-RU" sz="28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Количество КИМ зависит от количества часов,  отведенных изучению тем в программе (из расчета – на 16 часов в год – 1 КИМ)</a:t>
            </a:r>
            <a:endParaRPr lang="ru-RU" sz="28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066800"/>
          </a:xfrm>
        </p:spPr>
        <p:txBody>
          <a:bodyPr/>
          <a:lstStyle/>
          <a:p>
            <a:pPr algn="ctr">
              <a:defRPr/>
            </a:pPr>
            <a:r>
              <a:rPr lang="ru-RU" sz="36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5. Списка литературы</a:t>
            </a:r>
            <a:endParaRPr lang="ru-RU" sz="3600" dirty="0">
              <a:solidFill>
                <a:schemeClr val="accent6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Достаточно 5-9 источников. </a:t>
            </a:r>
          </a:p>
          <a:p>
            <a:pPr marL="0" indent="0">
              <a:buFontTx/>
              <a:buNone/>
              <a:defRPr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FontTx/>
              <a:buNone/>
              <a:defRPr/>
            </a:pPr>
            <a:r>
              <a:rPr lang="ru-RU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Обратите внимание, что в список литературы входят те источники, которые стали основой для  составления данной программы .</a:t>
            </a:r>
            <a:endParaRPr lang="ru-RU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кеан">
  <a:themeElements>
    <a:clrScheme name="Океан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Океан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кеан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Kimono</Template>
  <TotalTime>3000</TotalTime>
  <Words>704</Words>
  <Application>Microsoft Office PowerPoint</Application>
  <PresentationFormat>Экран (4:3)</PresentationFormat>
  <Paragraphs>128</Paragraphs>
  <Slides>16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Tahoma</vt:lpstr>
      <vt:lpstr>Wingdings</vt:lpstr>
      <vt:lpstr>Times New Roman</vt:lpstr>
      <vt:lpstr>Океан</vt:lpstr>
      <vt:lpstr>Презентация PowerPoint</vt:lpstr>
      <vt:lpstr>В организации образования чаще всего реализуются:  </vt:lpstr>
      <vt:lpstr>Какие бывают программы? </vt:lpstr>
      <vt:lpstr>Учебная программа</vt:lpstr>
      <vt:lpstr>Программа состоит из</vt:lpstr>
      <vt:lpstr>2. Содержания курса: </vt:lpstr>
      <vt:lpstr>3. Календарно-тематического планирования</vt:lpstr>
      <vt:lpstr>4. Контрольно-измерительного материала (КИМ): </vt:lpstr>
      <vt:lpstr>5. Списка литературы</vt:lpstr>
      <vt:lpstr>К программе также прилагается следующее:</vt:lpstr>
      <vt:lpstr>2. Выписка с МС ОО</vt:lpstr>
      <vt:lpstr>Решение: 1. 2. 3. Утвердить программу «Методика решения экспериментальных программ по физике» в 10 классе учителя Алиева С.Н., согласовать с  МС ОО г. Караганды и при положительном результате включить ее в вариативную часть учебного плана на 2011-2012 уч. год.  Директор (подпись) Секретарь (подпись)</vt:lpstr>
      <vt:lpstr>Оформление программы.</vt:lpstr>
      <vt:lpstr>Обратная сторона титульного листа</vt:lpstr>
      <vt:lpstr>Необходимо учесть следующее:</vt:lpstr>
      <vt:lpstr>Презентация PowerPoint</vt:lpstr>
    </vt:vector>
  </TitlesOfParts>
  <Company>TFO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Elena N. Cherenkova</dc:creator>
  <cp:lastModifiedBy>Sychova VM</cp:lastModifiedBy>
  <cp:revision>238</cp:revision>
  <dcterms:created xsi:type="dcterms:W3CDTF">2007-01-23T17:47:16Z</dcterms:created>
  <dcterms:modified xsi:type="dcterms:W3CDTF">2016-03-03T04:29:34Z</dcterms:modified>
</cp:coreProperties>
</file>