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8"/>
  </p:notesMasterIdLst>
  <p:sldIdLst>
    <p:sldId id="431" r:id="rId2"/>
    <p:sldId id="417" r:id="rId3"/>
    <p:sldId id="418" r:id="rId4"/>
    <p:sldId id="419" r:id="rId5"/>
    <p:sldId id="432" r:id="rId6"/>
    <p:sldId id="433" r:id="rId7"/>
    <p:sldId id="421" r:id="rId8"/>
    <p:sldId id="434" r:id="rId9"/>
    <p:sldId id="435" r:id="rId10"/>
    <p:sldId id="436" r:id="rId11"/>
    <p:sldId id="437" r:id="rId12"/>
    <p:sldId id="438" r:id="rId13"/>
    <p:sldId id="440" r:id="rId14"/>
    <p:sldId id="443" r:id="rId15"/>
    <p:sldId id="444" r:id="rId16"/>
    <p:sldId id="44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3399"/>
    <a:srgbClr val="FF0066"/>
    <a:srgbClr val="FF66FF"/>
    <a:srgbClr val="000000"/>
    <a:srgbClr val="FFCCFF"/>
    <a:srgbClr val="FF99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5" autoAdjust="0"/>
    <p:restoredTop sz="94660"/>
  </p:normalViewPr>
  <p:slideViewPr>
    <p:cSldViewPr snapToGrid="0">
      <p:cViewPr>
        <p:scale>
          <a:sx n="94" d="100"/>
          <a:sy n="94" d="100"/>
        </p:scale>
        <p:origin x="-129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76"/>
    </p:cViewPr>
  </p:sorterViewPr>
  <p:notesViewPr>
    <p:cSldViewPr snapToGrid="0">
      <p:cViewPr varScale="1">
        <p:scale>
          <a:sx n="69" d="100"/>
          <a:sy n="69" d="100"/>
        </p:scale>
        <p:origin x="-215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8ACA04-5BBE-46BA-9253-483586397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44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4A12A4-C4EB-4AC8-8602-F66E891AC165}" type="slidenum">
              <a:rPr lang="ru-RU" altLang="ru-RU" smtClean="0"/>
              <a:pPr eaLnBrk="1" hangingPunct="1">
                <a:spcBef>
                  <a:spcPct val="0"/>
                </a:spcBef>
              </a:pPr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07227D-F561-4416-BFCF-E0188B9675D1}" type="slidenum">
              <a:rPr lang="ru-RU" altLang="ru-RU" smtClean="0"/>
              <a:pPr eaLnBrk="1" hangingPunct="1">
                <a:spcBef>
                  <a:spcPct val="0"/>
                </a:spcBef>
              </a:pPr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26541-E3F0-40D3-A088-485ECA711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74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687AC-2A4D-4502-BA46-839206E4F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8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8CD2F-0EFD-4B80-9B2B-AE7CE3BF7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56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910E-B008-4D2A-B8E4-64F12EAAC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54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10238-D1D6-4BF2-BF21-B65EDBD8C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44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C4408-BC4A-43DF-9175-12394BF75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1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564E-A959-44F3-BCBD-6DDC270D6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32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D66B-5A23-4D4A-AF63-349FB085B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39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4BC97-3B61-490E-8A3F-A6338C804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3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261F3-2C3A-479F-A659-9446E4452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4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D2045-4E7D-4B09-8D0F-CA071FF15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B731C16-CF6D-48E8-9615-A20603ABC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0"/>
          <p:cNvSpPr>
            <a:spLocks noChangeArrowheads="1" noChangeShapeType="1" noTextEdit="1"/>
          </p:cNvSpPr>
          <p:nvPr/>
        </p:nvSpPr>
        <p:spPr bwMode="auto">
          <a:xfrm>
            <a:off x="239713" y="1958975"/>
            <a:ext cx="8904287" cy="369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2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Методические рекомендации 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по составлению рабочих программ вариативной части учебного плана,</a:t>
            </a:r>
          </a:p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реализуемых в организациях образования </a:t>
            </a:r>
          </a:p>
          <a:p>
            <a:pPr algn="ctr"/>
            <a:endParaRPr lang="ru-RU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программе также прилагается следующее: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Рецензия. </a:t>
            </a:r>
          </a:p>
          <a:p>
            <a:pPr marL="0" indent="0">
              <a:buFontTx/>
              <a:buNone/>
              <a:defRPr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(ее может написать учитель-предметник с в/к, рук. МО, кафедры, завуч, методист ОО, преподаватели </a:t>
            </a:r>
            <a:r>
              <a:rPr lang="ru-RU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коллеждей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ВУЗ).</a:t>
            </a:r>
          </a:p>
          <a:p>
            <a:pPr marL="0" indent="0">
              <a:buFontTx/>
              <a:buNone/>
              <a:defRPr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Обязательны фамилия и подпись рецензента!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56197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Выписка с МС ОО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49325"/>
            <a:ext cx="8229600" cy="507047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2000" dirty="0" smtClean="0"/>
              <a:t>Выписка МС СОШ №50 </a:t>
            </a:r>
          </a:p>
          <a:p>
            <a:pPr marL="0" indent="0" algn="ctr">
              <a:buFontTx/>
              <a:buNone/>
              <a:defRPr/>
            </a:pPr>
            <a:r>
              <a:rPr lang="ru-RU" sz="2000" dirty="0"/>
              <a:t>о</a:t>
            </a:r>
            <a:r>
              <a:rPr lang="ru-RU" sz="2000" dirty="0" smtClean="0"/>
              <a:t>т 25 августа 2011 года</a:t>
            </a:r>
          </a:p>
          <a:p>
            <a:pPr marL="0" indent="0">
              <a:buFontTx/>
              <a:buNone/>
              <a:defRPr/>
            </a:pPr>
            <a:r>
              <a:rPr lang="ru-RU" sz="2000" dirty="0" smtClean="0"/>
              <a:t>Присутствовали: 10 человек</a:t>
            </a:r>
          </a:p>
          <a:p>
            <a:pPr marL="0" indent="0">
              <a:buFontTx/>
              <a:buNone/>
              <a:defRPr/>
            </a:pPr>
            <a:r>
              <a:rPr lang="ru-RU" sz="2000" dirty="0" smtClean="0"/>
              <a:t>Отсутствовали: 0 человек</a:t>
            </a:r>
          </a:p>
          <a:p>
            <a:pPr marL="0" indent="0">
              <a:buFontTx/>
              <a:buNone/>
              <a:defRPr/>
            </a:pPr>
            <a:r>
              <a:rPr lang="ru-RU" sz="2000" dirty="0" smtClean="0"/>
              <a:t>Рассматриваемые вопросы:</a:t>
            </a:r>
          </a:p>
          <a:p>
            <a:pPr marL="0" indent="0">
              <a:buFontTx/>
              <a:buNone/>
              <a:defRPr/>
            </a:pPr>
            <a:r>
              <a:rPr lang="ru-RU" sz="2000" dirty="0" smtClean="0"/>
              <a:t>1.</a:t>
            </a:r>
          </a:p>
          <a:p>
            <a:pPr marL="0" indent="0">
              <a:buFontTx/>
              <a:buNone/>
              <a:defRPr/>
            </a:pPr>
            <a:r>
              <a:rPr lang="ru-RU" sz="2000" dirty="0" smtClean="0"/>
              <a:t>2.</a:t>
            </a:r>
          </a:p>
          <a:p>
            <a:pPr marL="0" indent="0">
              <a:buFontTx/>
              <a:buNone/>
              <a:defRPr/>
            </a:pPr>
            <a:r>
              <a:rPr lang="ru-RU" sz="2000" dirty="0" smtClean="0"/>
              <a:t>3. </a:t>
            </a:r>
            <a:r>
              <a:rPr lang="ru-RU" sz="2000" smtClean="0"/>
              <a:t>Рассмотрение программы </a:t>
            </a:r>
            <a:r>
              <a:rPr lang="ru-RU" sz="2000" dirty="0" smtClean="0"/>
              <a:t>курсов по выбору учителя Алиева С.Н. 	По третьему вопросу выступила руководитель МО ЕМ направления </a:t>
            </a:r>
            <a:r>
              <a:rPr lang="ru-RU" sz="2000" dirty="0" err="1" smtClean="0"/>
              <a:t>Кожахметова</a:t>
            </a:r>
            <a:r>
              <a:rPr lang="ru-RU" sz="2000" dirty="0" smtClean="0"/>
              <a:t> А.Н. Она охарактеризовала составленную учителем физики Алиевым С.Н. программу курса по выбору «Методика решения экспериментальных задач по физике» для 10 класса на 2011-2012 уч. год: «Данная программа была рассмотрена на МО (дата, номер протокола) и рекомендована на рассмотрение МС. Ее актуальность заключается в том, что…(дать характеристику)» </a:t>
            </a:r>
          </a:p>
          <a:p>
            <a:pPr marL="0" indent="0">
              <a:buFontTx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494665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Утвердить программу «Методика решения экспериментальных программ по физике» в 10 классе учителя Алиева С.Н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., согласовать с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МС ОО г. Караганды и при положительном результате включить ее в вариативную часть учебного плана на 2011-2012 уч. год.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Директор (подпись)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Секретарь (подпись)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450850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Оформление программы.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66875" y="987425"/>
          <a:ext cx="5683250" cy="5595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3250"/>
              </a:tblGrid>
              <a:tr h="532162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г. Караганды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КГУ «Средняя общеобразовательная школа № 50»</a:t>
                      </a:r>
                    </a:p>
                    <a:p>
                      <a:pPr algn="ctr"/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«Согласовано»                                                                            «Утверждаю»</a:t>
                      </a:r>
                    </a:p>
                    <a:p>
                      <a:pPr algn="l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образования г. Караганды                                           Директор  СОШ №50</a:t>
                      </a:r>
                    </a:p>
                    <a:p>
                      <a:pPr algn="l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Методический кабинет                                                            ________________(ФИО)</a:t>
                      </a:r>
                    </a:p>
                    <a:p>
                      <a:pPr algn="l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№__ от _____20__г.                                                «__» __________20___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</a:p>
                    <a:p>
                      <a:pPr algn="l"/>
                      <a:endParaRPr lang="ru-RU" sz="12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</a:t>
                      </a:r>
                    </a:p>
                    <a:p>
                      <a:pPr algn="ctr"/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курса по выбору</a:t>
                      </a:r>
                    </a:p>
                    <a:p>
                      <a:pPr algn="ctr"/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«Методика решения экспериментальных задач по физике» </a:t>
                      </a: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Караганда 20__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18" marB="45718"/>
                </a:tc>
              </a:tr>
              <a:tr h="274316">
                <a:tc>
                  <a:txBody>
                    <a:bodyPr/>
                    <a:lstStyle/>
                    <a:p>
                      <a:pPr algn="l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18" marB="4571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263" y="327025"/>
            <a:ext cx="8229600" cy="450850"/>
          </a:xfrm>
        </p:spPr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Обратная сторона титульного листа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66875" y="987425"/>
          <a:ext cx="5683250" cy="5870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3250"/>
              </a:tblGrid>
              <a:tr h="5321925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Автор/составитель: ___________ (ФИО),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учитель физики.</a:t>
                      </a:r>
                    </a:p>
                    <a:p>
                      <a:pPr algn="l"/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Рецензент: ______________(ФИО), руководитель МО ЕМ направления    СОШ №50.</a:t>
                      </a:r>
                    </a:p>
                    <a:p>
                      <a:pPr algn="l"/>
                      <a:endParaRPr lang="ru-RU" sz="1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Рассмотрено на МО ЕМ направления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№ _____ от ___________ 20___ года</a:t>
                      </a:r>
                    </a:p>
                    <a:p>
                      <a:pPr algn="l"/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Секретарь _____________ (роспись)</a:t>
                      </a:r>
                    </a:p>
                    <a:p>
                      <a:pPr algn="l"/>
                      <a:endParaRPr lang="ru-RU" sz="12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2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Рассмотрено на МС школы</a:t>
                      </a:r>
                    </a:p>
                    <a:p>
                      <a:pPr algn="l"/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 №_____ от __________20___ года</a:t>
                      </a:r>
                    </a:p>
                    <a:p>
                      <a:pPr algn="l"/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Секретарь ___________ (роспись)</a:t>
                      </a: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1" marB="45721"/>
                </a:tc>
              </a:tr>
              <a:tr h="274325">
                <a:tc>
                  <a:txBody>
                    <a:bodyPr/>
                    <a:lstStyle/>
                    <a:p>
                      <a:pPr algn="l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1" marB="45721"/>
                </a:tc>
              </a:tr>
              <a:tr h="274325">
                <a:tc>
                  <a:txBody>
                    <a:bodyPr/>
                    <a:lstStyle/>
                    <a:p>
                      <a:pPr algn="l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1" marB="457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39763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 учесть следующее: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7947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 вариативной части учебного плана должны быть рассмотрены МС школы до конца мая. 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 10-11 классов должны согласовываться с МК ОО г. Караганды. Следовательно, в учебный план школы нужно вводить только те программы, которые утверждены школой (1-9 классы) и согласованы с МК ОО (10-11 классы).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61963"/>
            <a:ext cx="8229600" cy="5845175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качество представленной программы в ОО города несет ответственность заместитель директора по УВР ОО.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представленные программы проверяются на наличие их в Интернет.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и качество программ осуществляется в соответствии с учебным планом, согласованным с ОО города.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Согласованные с МК ОО программы действительны в течение 5 лет.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программе ставится печать МК, записывается номер протокола, дата. Сама программа вносится в банк данных ОО.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организации образования чаще всего реализуются:</a:t>
            </a:r>
            <a:r>
              <a:rPr lang="ru-RU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b="1" dirty="0" smtClean="0"/>
              <a:t>      Авторские программы, которые        рассматриваются экспертным советом  ИПК и ПГС и РО.</a:t>
            </a:r>
            <a:r>
              <a:rPr lang="ru-RU" dirty="0" smtClean="0"/>
              <a:t> </a:t>
            </a:r>
          </a:p>
          <a:p>
            <a:pPr marL="469900" indent="-469900" algn="just" eaLnBrk="1" hangingPunct="1">
              <a:defRPr/>
            </a:pPr>
            <a:r>
              <a:rPr lang="ru-RU" b="1" dirty="0" smtClean="0"/>
              <a:t>Составленные (учитель является составителем. Такие программы (10-11 </a:t>
            </a:r>
            <a:r>
              <a:rPr lang="ru-RU" b="1" dirty="0" err="1" smtClean="0"/>
              <a:t>кл</a:t>
            </a:r>
            <a:r>
              <a:rPr lang="ru-RU" b="1" dirty="0" smtClean="0"/>
              <a:t>.) рассматриваются ОО г. Караганды), МС ОО (1-9 </a:t>
            </a:r>
            <a:r>
              <a:rPr lang="ru-RU" b="1" dirty="0" err="1" smtClean="0"/>
              <a:t>кл</a:t>
            </a:r>
            <a:r>
              <a:rPr lang="ru-RU" b="1" dirty="0" smtClean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Какие бывают программы? 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469900" indent="-469900" eaLnBrk="1" hangingPunct="1">
              <a:defRPr/>
            </a:pPr>
            <a:r>
              <a:rPr lang="ru-RU" sz="3600" i="1" dirty="0" smtClean="0"/>
              <a:t>программа </a:t>
            </a:r>
            <a:r>
              <a:rPr lang="ru-RU" sz="3600" b="1" i="1" dirty="0" smtClean="0"/>
              <a:t>углубленного изучения предмета</a:t>
            </a:r>
            <a:r>
              <a:rPr lang="ru-RU" sz="3600" i="1" dirty="0" smtClean="0"/>
              <a:t> </a:t>
            </a:r>
          </a:p>
          <a:p>
            <a:pPr marL="469900" indent="-469900" eaLnBrk="1" hangingPunct="1">
              <a:defRPr/>
            </a:pPr>
            <a:r>
              <a:rPr lang="ru-RU" sz="3600" i="1" dirty="0" smtClean="0"/>
              <a:t>программа </a:t>
            </a:r>
            <a:r>
              <a:rPr lang="ru-RU" sz="3600" b="1" i="1" dirty="0" smtClean="0"/>
              <a:t>курса по выбору</a:t>
            </a:r>
          </a:p>
          <a:p>
            <a:pPr marL="469900" indent="-469900" eaLnBrk="1" hangingPunct="1">
              <a:defRPr/>
            </a:pPr>
            <a:r>
              <a:rPr lang="ru-RU" sz="3600" i="1" dirty="0" smtClean="0"/>
              <a:t>программа </a:t>
            </a:r>
            <a:r>
              <a:rPr lang="ru-RU" sz="3600" b="1" i="1" dirty="0" smtClean="0"/>
              <a:t>факультативного курса</a:t>
            </a:r>
            <a:r>
              <a:rPr lang="ru-RU" sz="3600" i="1" dirty="0" smtClean="0"/>
              <a:t>  </a:t>
            </a:r>
          </a:p>
          <a:p>
            <a:pPr marL="469900" indent="-469900" eaLnBrk="1" hangingPunct="1">
              <a:defRPr/>
            </a:pPr>
            <a:r>
              <a:rPr lang="ru-RU" sz="3600" i="1" dirty="0" smtClean="0"/>
              <a:t>программа </a:t>
            </a:r>
            <a:r>
              <a:rPr lang="ru-RU" sz="3600" b="1" i="1" dirty="0" smtClean="0"/>
              <a:t>дополнительного образования</a:t>
            </a:r>
            <a:r>
              <a:rPr lang="ru-RU" sz="3600" i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Учебная программа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900" indent="-469900" eaLnBrk="1" hangingPunct="1">
              <a:lnSpc>
                <a:spcPct val="90000"/>
              </a:lnSpc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Учебная программа — это нормативный документ, в котором очерчивается круг основных знаний, навыков и умений, подлежащих усвоению по каждому отдельно взятому учебному предмету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13" y="119063"/>
            <a:ext cx="8229600" cy="8810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состоит из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79475"/>
            <a:ext cx="8229600" cy="58547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Пояснительной записки,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которая включает в себя: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актуальность </a:t>
            </a:r>
            <a:r>
              <a:rPr lang="ru-RU" sz="2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(зачем была написана/составлена данная программа?)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цель </a:t>
            </a:r>
            <a:r>
              <a:rPr lang="ru-RU" sz="2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(одна!)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задачи </a:t>
            </a:r>
            <a:r>
              <a:rPr lang="ru-RU" sz="2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(3-4!)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для кого предназначена </a:t>
            </a:r>
            <a:r>
              <a:rPr lang="ru-RU" sz="2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(класс, количество часов)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требования к знаниям и умениям </a:t>
            </a:r>
            <a:r>
              <a:rPr lang="ru-RU" sz="2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(после изучения данного курса ученик должен знать…должен уметь…)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оценивания </a:t>
            </a:r>
            <a:r>
              <a:rPr lang="ru-RU" sz="2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(дифференцированная: 5-балльная/недифференцированная: зачет/незачет)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5540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Содержания курса: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17588"/>
            <a:ext cx="8229600" cy="50022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 необходимо расписать темы более подробно, чтобы иметь представление о содержании урока/уроков.</a:t>
            </a:r>
          </a:p>
          <a:p>
            <a:pPr eaLnBrk="1" hangingPunct="1">
              <a:buFontTx/>
              <a:buNone/>
              <a:defRPr/>
            </a:pPr>
            <a:r>
              <a:rPr lang="ru-RU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Синтаксис бессоюзного сложного предложения (4 часа):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Запятая в БСП (1 час). Постановка двоеточия в БСП (1 час). Постановка тире в БСП (1 час). Точка с запятой в БСП (1час).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64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Календарно-тематического планирования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42950" y="1598613"/>
          <a:ext cx="8016876" cy="492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016"/>
                <a:gridCol w="3604559"/>
                <a:gridCol w="794259"/>
                <a:gridCol w="794259"/>
                <a:gridCol w="1824783"/>
              </a:tblGrid>
              <a:tr h="118866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№ п/п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Тема</a:t>
                      </a:r>
                      <a:r>
                        <a:rPr lang="ru-RU" sz="1800" baseline="0" dirty="0" smtClean="0"/>
                        <a:t> урока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Кол-во часов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Дата  проведения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Форма работы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</a:tr>
              <a:tr h="116868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/>
                        <a:t>Синтаксис бессоюзного сложного предложения </a:t>
                      </a:r>
                      <a:endParaRPr lang="ru-RU" sz="1800" i="1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12" marB="45712"/>
                </a:tc>
              </a:tr>
              <a:tr h="116868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Запятая в бессоюзном сложном предложении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05.11.2011 г</a:t>
                      </a:r>
                      <a:endParaRPr lang="ru-RU" sz="16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Лекция, работа в группах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</a:tr>
              <a:tr h="13983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Постановка двоеточия в БСП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1" marR="91441"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Лекция, индивидуальная работа по карточкам</a:t>
                      </a:r>
                      <a:endParaRPr lang="ru-RU" sz="1800" dirty="0"/>
                    </a:p>
                  </a:txBody>
                  <a:tcPr marL="91441" marR="91441" marT="45712" marB="4571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Контрольно-измерительного материала (КИМ):</a:t>
            </a:r>
            <a:r>
              <a:rPr lang="ru-RU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Тестовые задания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Тексты диктантов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Контрольные работы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 проектных работ и др.</a:t>
            </a:r>
          </a:p>
          <a:p>
            <a:pPr marL="0" indent="0" algn="ctr">
              <a:buFontTx/>
              <a:buNone/>
              <a:defRPr/>
            </a:pPr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Количество КИМ зависит от количества часов,  отведенных изучению тем в программе (из расчета – на 16 часов в год – 1 КИМ)</a:t>
            </a:r>
            <a:endParaRPr lang="ru-RU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66800"/>
          </a:xfrm>
        </p:spPr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Списка литературы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Достаточно 5-9 источников. </a:t>
            </a:r>
          </a:p>
          <a:p>
            <a:pPr marL="0" indent="0"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Обратите внимание, что в список литературы входят те источники, которые стали основой для  составления данной программы .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3000</TotalTime>
  <Words>704</Words>
  <Application>Microsoft Office PowerPoint</Application>
  <PresentationFormat>Экран (4:3)</PresentationFormat>
  <Paragraphs>128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Tahoma</vt:lpstr>
      <vt:lpstr>Wingdings</vt:lpstr>
      <vt:lpstr>Times New Roman</vt:lpstr>
      <vt:lpstr>Океан</vt:lpstr>
      <vt:lpstr>Презентация PowerPoint</vt:lpstr>
      <vt:lpstr>В организации образования чаще всего реализуются:  </vt:lpstr>
      <vt:lpstr>Какие бывают программы? </vt:lpstr>
      <vt:lpstr>Учебная программа</vt:lpstr>
      <vt:lpstr>Программа состоит из</vt:lpstr>
      <vt:lpstr>2. Содержания курса: </vt:lpstr>
      <vt:lpstr>3. Календарно-тематического планирования</vt:lpstr>
      <vt:lpstr>4. Контрольно-измерительного материала (КИМ): </vt:lpstr>
      <vt:lpstr>5. Списка литературы</vt:lpstr>
      <vt:lpstr>К программе также прилагается следующее:</vt:lpstr>
      <vt:lpstr>2. Выписка с МС ОО</vt:lpstr>
      <vt:lpstr>Решение: 1. 2. 3. Утвердить программу «Методика решения экспериментальных программ по физике» в 10 классе учителя Алиева С.Н., согласовать с  МС ОО г. Караганды и при положительном результате включить ее в вариативную часть учебного плана на 2011-2012 уч. год.  Директор (подпись) Секретарь (подпись)</vt:lpstr>
      <vt:lpstr>Оформление программы.</vt:lpstr>
      <vt:lpstr>Обратная сторона титульного листа</vt:lpstr>
      <vt:lpstr>Необходимо учесть следующее:</vt:lpstr>
      <vt:lpstr>Презентация PowerPoint</vt:lpstr>
    </vt:vector>
  </TitlesOfParts>
  <Company>TFO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 N. Cherenkova</dc:creator>
  <cp:lastModifiedBy>Sychova VM</cp:lastModifiedBy>
  <cp:revision>238</cp:revision>
  <dcterms:created xsi:type="dcterms:W3CDTF">2007-01-23T17:47:16Z</dcterms:created>
  <dcterms:modified xsi:type="dcterms:W3CDTF">2016-03-03T04:29:34Z</dcterms:modified>
</cp:coreProperties>
</file>