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9" r:id="rId3"/>
    <p:sldId id="256" r:id="rId4"/>
    <p:sldId id="257" r:id="rId5"/>
    <p:sldId id="260" r:id="rId6"/>
    <p:sldId id="261" r:id="rId7"/>
    <p:sldId id="262" r:id="rId8"/>
    <p:sldId id="263" r:id="rId9"/>
    <p:sldId id="264" r:id="rId10"/>
    <p:sldId id="265" r:id="rId11"/>
    <p:sldId id="266" r:id="rId12"/>
    <p:sldId id="258" r:id="rId13"/>
    <p:sldId id="267" r:id="rId14"/>
    <p:sldId id="268" r:id="rId15"/>
    <p:sldId id="269"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DD176CD-29A2-434E-B1B5-55FE2A431738}" type="datetimeFigureOut">
              <a:rPr lang="ru-RU" smtClean="0"/>
              <a:pPr/>
              <a:t>25.01.2016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25D22E-57F1-47D0-BC09-17555670DB9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D176CD-29A2-434E-B1B5-55FE2A431738}" type="datetimeFigureOut">
              <a:rPr lang="ru-RU" smtClean="0"/>
              <a:pPr/>
              <a:t>25.01.2016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25D22E-57F1-47D0-BC09-17555670DB9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D176CD-29A2-434E-B1B5-55FE2A431738}" type="datetimeFigureOut">
              <a:rPr lang="ru-RU" smtClean="0"/>
              <a:pPr/>
              <a:t>25.01.2016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25D22E-57F1-47D0-BC09-17555670DB9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D176CD-29A2-434E-B1B5-55FE2A431738}" type="datetimeFigureOut">
              <a:rPr lang="ru-RU" smtClean="0"/>
              <a:pPr/>
              <a:t>25.01.2016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25D22E-57F1-47D0-BC09-17555670DB9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DD176CD-29A2-434E-B1B5-55FE2A431738}" type="datetimeFigureOut">
              <a:rPr lang="ru-RU" smtClean="0"/>
              <a:pPr/>
              <a:t>25.01.2016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25D22E-57F1-47D0-BC09-17555670DB9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DD176CD-29A2-434E-B1B5-55FE2A431738}" type="datetimeFigureOut">
              <a:rPr lang="ru-RU" smtClean="0"/>
              <a:pPr/>
              <a:t>25.01.2016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25D22E-57F1-47D0-BC09-17555670DB9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DD176CD-29A2-434E-B1B5-55FE2A431738}" type="datetimeFigureOut">
              <a:rPr lang="ru-RU" smtClean="0"/>
              <a:pPr/>
              <a:t>25.01.2016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825D22E-57F1-47D0-BC09-17555670DB9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DD176CD-29A2-434E-B1B5-55FE2A431738}" type="datetimeFigureOut">
              <a:rPr lang="ru-RU" smtClean="0"/>
              <a:pPr/>
              <a:t>25.01.2016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825D22E-57F1-47D0-BC09-17555670DB9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DD176CD-29A2-434E-B1B5-55FE2A431738}" type="datetimeFigureOut">
              <a:rPr lang="ru-RU" smtClean="0"/>
              <a:pPr/>
              <a:t>25.01.2016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825D22E-57F1-47D0-BC09-17555670DB9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DD176CD-29A2-434E-B1B5-55FE2A431738}" type="datetimeFigureOut">
              <a:rPr lang="ru-RU" smtClean="0"/>
              <a:pPr/>
              <a:t>25.01.2016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25D22E-57F1-47D0-BC09-17555670DB9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DD176CD-29A2-434E-B1B5-55FE2A431738}" type="datetimeFigureOut">
              <a:rPr lang="ru-RU" smtClean="0"/>
              <a:pPr/>
              <a:t>25.01.2016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25D22E-57F1-47D0-BC09-17555670DB9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176CD-29A2-434E-B1B5-55FE2A431738}" type="datetimeFigureOut">
              <a:rPr lang="ru-RU" smtClean="0"/>
              <a:pPr/>
              <a:t>25.01.2016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5D22E-57F1-47D0-BC09-17555670DB9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106" name="Picture 10" descr="http://propowerpoint.ru/wp-content/uploads/2013/11/NewYearSlide_min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 name="Содержимое 2"/>
          <p:cNvSpPr txBox="1">
            <a:spLocks/>
          </p:cNvSpPr>
          <p:nvPr/>
        </p:nvSpPr>
        <p:spPr>
          <a:xfrm>
            <a:off x="251520" y="980728"/>
            <a:ext cx="8229600" cy="1512168"/>
          </a:xfrm>
          <a:prstGeom prst="rect">
            <a:avLst/>
          </a:prstGeom>
        </p:spPr>
        <p:txBody>
          <a:bodyPr vert="horz" lIns="91440" tIns="45720" rIns="91440" bIns="45720"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lvl="0" indent="-342900" algn="ctr">
              <a:spcBef>
                <a:spcPct val="20000"/>
              </a:spcBef>
              <a:defRPr/>
            </a:pPr>
            <a:r>
              <a:rPr lang="ru-RU"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№10 ЖББОМ  КММ</a:t>
            </a:r>
            <a:endParaRPr kumimoji="0" lang="ru-RU" sz="2400" b="1" i="1"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endParaRPr>
          </a:p>
        </p:txBody>
      </p:sp>
      <p:sp>
        <p:nvSpPr>
          <p:cNvPr id="12" name="Заголовок 1"/>
          <p:cNvSpPr txBox="1">
            <a:spLocks/>
          </p:cNvSpPr>
          <p:nvPr/>
        </p:nvSpPr>
        <p:spPr>
          <a:xfrm>
            <a:off x="539552" y="2924944"/>
            <a:ext cx="8229600" cy="1440160"/>
          </a:xfrm>
          <a:prstGeom prst="rect">
            <a:avLst/>
          </a:prstGeom>
        </p:spPr>
        <p:txBody>
          <a:bodyPr vert="horz"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kk-KZ" sz="60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j-ea"/>
                <a:cs typeface="Times New Roman" pitchFamily="18" charset="0"/>
              </a:rPr>
              <a:t>Қазақстан тарихындағы тұлға ролі</a:t>
            </a:r>
            <a:r>
              <a:rPr kumimoji="0" lang="ru-RU" sz="6600" b="1" i="1" u="none" strike="noStrike" kern="1200" cap="all"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Times New Roman" pitchFamily="18" charset="0"/>
                <a:ea typeface="+mj-ea"/>
                <a:cs typeface="Times New Roman" pitchFamily="18" charset="0"/>
              </a:rPr>
              <a:t/>
            </a:r>
            <a:br>
              <a:rPr kumimoji="0" lang="ru-RU" sz="6600" b="1" i="1" u="none" strike="noStrike" kern="1200" cap="all"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Times New Roman" pitchFamily="18" charset="0"/>
                <a:ea typeface="+mj-ea"/>
                <a:cs typeface="Times New Roman" pitchFamily="18" charset="0"/>
              </a:rPr>
            </a:br>
            <a:endParaRPr kumimoji="0" lang="ru-RU" sz="6600" b="1" i="0" u="none" strike="noStrike" kern="1200" cap="all"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Times New Roman" pitchFamily="18" charset="0"/>
              <a:ea typeface="+mj-ea"/>
              <a:cs typeface="Times New Roman" pitchFamily="18" charset="0"/>
            </a:endParaRPr>
          </a:p>
        </p:txBody>
      </p:sp>
      <p:sp>
        <p:nvSpPr>
          <p:cNvPr id="7" name="TextBox 6"/>
          <p:cNvSpPr txBox="1"/>
          <p:nvPr/>
        </p:nvSpPr>
        <p:spPr>
          <a:xfrm>
            <a:off x="3131840" y="4653136"/>
            <a:ext cx="5819867" cy="954107"/>
          </a:xfrm>
          <a:prstGeom prst="rect">
            <a:avLst/>
          </a:prstGeom>
          <a:noFill/>
        </p:spPr>
        <p:txBody>
          <a:bodyPr wrap="square" rtlCol="0">
            <a:spAutoFit/>
          </a:bodyPr>
          <a:lstStyle/>
          <a:p>
            <a:r>
              <a:rPr lang="kk-KZ" sz="2800" dirty="0" smtClean="0">
                <a:solidFill>
                  <a:srgbClr val="0070C0"/>
                </a:solidFill>
                <a:latin typeface="Times New Roman" pitchFamily="18" charset="0"/>
                <a:cs typeface="Times New Roman" pitchFamily="18" charset="0"/>
              </a:rPr>
              <a:t>Орындаған: 7 “А” сынып оқушысы </a:t>
            </a:r>
          </a:p>
          <a:p>
            <a:r>
              <a:rPr lang="kk-KZ" sz="2800" dirty="0" smtClean="0">
                <a:solidFill>
                  <a:srgbClr val="0070C0"/>
                </a:solidFill>
                <a:latin typeface="Times New Roman" pitchFamily="18" charset="0"/>
                <a:cs typeface="Times New Roman" pitchFamily="18" charset="0"/>
              </a:rPr>
              <a:t>Нышанбекова Мөлдір Нұрланқызы  </a:t>
            </a:r>
            <a:endParaRPr lang="ru-RU" sz="2800" dirty="0">
              <a:solidFill>
                <a:srgbClr val="0070C0"/>
              </a:solidFill>
              <a:latin typeface="Times New Roman" pitchFamily="18" charset="0"/>
              <a:cs typeface="Times New Roman" pitchFamily="18" charset="0"/>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idx="1"/>
          </p:nvPr>
        </p:nvSpPr>
        <p:spPr/>
        <p:txBody>
          <a:bodyPr/>
          <a:lstStyle/>
          <a:p>
            <a:endParaRPr lang="ru-RU"/>
          </a:p>
        </p:txBody>
      </p:sp>
      <p:pic>
        <p:nvPicPr>
          <p:cNvPr id="5" name="Picture 2" descr="http://propowerpoint.ru/wp-content/uploads/2013/02/PoleSlideMini.jpg"/>
          <p:cNvPicPr>
            <a:picLocks noChangeAspect="1" noChangeArrowheads="1"/>
          </p:cNvPicPr>
          <p:nvPr/>
        </p:nvPicPr>
        <p:blipFill>
          <a:blip r:embed="rId2" cstate="print"/>
          <a:srcRect/>
          <a:stretch>
            <a:fillRect/>
          </a:stretch>
        </p:blipFill>
        <p:spPr bwMode="auto">
          <a:xfrm>
            <a:off x="0" y="-10162"/>
            <a:ext cx="9144000" cy="6868162"/>
          </a:xfrm>
          <a:prstGeom prst="rect">
            <a:avLst/>
          </a:prstGeom>
          <a:noFill/>
        </p:spPr>
      </p:pic>
      <p:sp>
        <p:nvSpPr>
          <p:cNvPr id="6" name="Прямоугольник 5"/>
          <p:cNvSpPr/>
          <p:nvPr/>
        </p:nvSpPr>
        <p:spPr>
          <a:xfrm>
            <a:off x="179512" y="610136"/>
            <a:ext cx="5112568" cy="6247864"/>
          </a:xfrm>
          <a:prstGeom prst="rect">
            <a:avLst/>
          </a:prstGeom>
        </p:spPr>
        <p:txBody>
          <a:bodyPr wrap="square">
            <a:spAutoFit/>
          </a:bodyPr>
          <a:lstStyle/>
          <a:p>
            <a:pPr algn="just"/>
            <a:r>
              <a:rPr lang="kk-KZ" sz="2000" dirty="0" smtClean="0">
                <a:latin typeface="Times New Roman" pitchFamily="18" charset="0"/>
                <a:cs typeface="Times New Roman" pitchFamily="18" charset="0"/>
              </a:rPr>
              <a:t>1680 ж. Жәңгірдің баласы Тәуке (1680-1718) хан болды. Оның тұсында «Жеті жарғы» деген заңдар жинапы құрастырылды. Жеті жарғы көшпелілердің ел билеу заңы болып табылады. Оның негізгі баптарының мазмұны: қанға қан алу, яғни біреудің кісісі өлтірілсе, оған ердің құнын төлеу (ер адамға 1000 қой, әйелге 500); ұрлық, қарақшылық, зорлық-зомбылыққа өлім жазасы кесіледі, жазаны ердің құнын төлеу арқылы жеңілдетуге болады; денеге зақым келтірсе, оған сәйкес құн төленеді (бас бармақ 100 қой, шынашақ 20 қой); егер әйел ерін өлтірсе өлім жазасына кесіледі (егер ағайындары кешірім жасаса, құн төлеумен ғана құтылады, мұндай қылмысты екіқабат әйел жасаса жазадан босатылады); төре мен қожаның құны қарашадан 7 есе артық төленеді; егер ері әйелін өлтірсе, әйел құнын төлейді.</a:t>
            </a:r>
            <a:endParaRPr lang="kk-KZ" sz="2000" dirty="0">
              <a:latin typeface="Times New Roman" pitchFamily="18" charset="0"/>
              <a:cs typeface="Times New Roman" pitchFamily="18" charset="0"/>
            </a:endParaRPr>
          </a:p>
        </p:txBody>
      </p:sp>
      <p:pic>
        <p:nvPicPr>
          <p:cNvPr id="21506" name="Picture 2" descr="http://turkystan.kz/wp-content/uploads/2016/01/75d5209bf187a524c16ecc283ec5cd98.jpg"/>
          <p:cNvPicPr>
            <a:picLocks noChangeAspect="1" noChangeArrowheads="1"/>
          </p:cNvPicPr>
          <p:nvPr/>
        </p:nvPicPr>
        <p:blipFill>
          <a:blip r:embed="rId3" cstate="print"/>
          <a:srcRect/>
          <a:stretch>
            <a:fillRect/>
          </a:stretch>
        </p:blipFill>
        <p:spPr bwMode="auto">
          <a:xfrm>
            <a:off x="5436096" y="980728"/>
            <a:ext cx="3414171" cy="4752528"/>
          </a:xfrm>
          <a:prstGeom prst="rect">
            <a:avLst/>
          </a:prstGeom>
          <a:ln w="88900" cap="sq" cmpd="thickThin">
            <a:solidFill>
              <a:srgbClr val="000000"/>
            </a:solidFill>
            <a:prstDash val="solid"/>
            <a:miter lim="800000"/>
          </a:ln>
          <a:effectLst>
            <a:innerShdw blurRad="76200">
              <a:srgbClr val="000000"/>
            </a:innerShdw>
          </a:effectLst>
        </p:spPr>
      </p:pic>
      <p:sp>
        <p:nvSpPr>
          <p:cNvPr id="7" name="Прямоугольник 6"/>
          <p:cNvSpPr/>
          <p:nvPr/>
        </p:nvSpPr>
        <p:spPr>
          <a:xfrm>
            <a:off x="179512" y="116632"/>
            <a:ext cx="3776547" cy="523220"/>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k-KZ"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Тәуке хан кезеңі</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2" descr="http://propowerpoint.ru/wp-content/uploads/2013/02/PoleSlideMini.jpg"/>
          <p:cNvPicPr>
            <a:picLocks noChangeAspect="1" noChangeArrowheads="1"/>
          </p:cNvPicPr>
          <p:nvPr/>
        </p:nvPicPr>
        <p:blipFill>
          <a:blip r:embed="rId2" cstate="print"/>
          <a:srcRect/>
          <a:stretch>
            <a:fillRect/>
          </a:stretch>
        </p:blipFill>
        <p:spPr bwMode="auto">
          <a:xfrm>
            <a:off x="0" y="0"/>
            <a:ext cx="9144000" cy="6868162"/>
          </a:xfrm>
          <a:prstGeom prst="rect">
            <a:avLst/>
          </a:prstGeom>
          <a:noFill/>
        </p:spPr>
      </p:pic>
      <p:sp>
        <p:nvSpPr>
          <p:cNvPr id="8" name="Прямоугольник 7"/>
          <p:cNvSpPr/>
          <p:nvPr/>
        </p:nvSpPr>
        <p:spPr>
          <a:xfrm>
            <a:off x="251520" y="908720"/>
            <a:ext cx="4824536" cy="5632311"/>
          </a:xfrm>
          <a:prstGeom prst="rect">
            <a:avLst/>
          </a:prstGeom>
        </p:spPr>
        <p:txBody>
          <a:bodyPr wrap="square">
            <a:spAutoFit/>
          </a:bodyPr>
          <a:lstStyle/>
          <a:p>
            <a:pPr lvl="0" algn="just" eaLnBrk="0" fontAlgn="base" hangingPunct="0">
              <a:spcBef>
                <a:spcPct val="0"/>
              </a:spcBef>
              <a:spcAft>
                <a:spcPct val="0"/>
              </a:spcAft>
            </a:pPr>
            <a:r>
              <a:rPr kumimoji="0" lang="kk-KZ" sz="2000" b="0" i="0" u="none" strike="noStrike" cap="none" normalizeH="0" baseline="0" dirty="0" smtClean="0">
                <a:ln>
                  <a:noFill/>
                </a:ln>
                <a:solidFill>
                  <a:srgbClr val="252525"/>
                </a:solidFill>
                <a:effectLst/>
                <a:latin typeface="Times New Roman" pitchFamily="18" charset="0"/>
                <a:cs typeface="Times New Roman" pitchFamily="18" charset="0"/>
              </a:rPr>
              <a:t>1742 жылы 20 тамызда Ор қаласында Ресей, жоңғар және қарақалпақ, қазақтардың Кіші, Орта және Ұлы жүздің өкілдері қатысқан келіссөз жүргізілді. Онда Ресей өкілі қазақ пен жоңғар арасындағы қақтығысқа байланысты уәж айтпақшы болды. Бірақ жоңғарлар оны тыңдаған жоқ. Олар орыс қамал-бекіністеріне, қазақ қоныстарына жақын жерде 20 мың әскер ұстап, қазақты мазалауын қоймады. Ендігі жерде қазақтар өз күшіне ғана сенуіне тура келді. Осы идеяны орнықтыруға Абылай хан зор күш жұмсады.</a:t>
            </a:r>
            <a:endParaRPr kumimoji="0" lang="kk-KZ"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kk-KZ" sz="2000" b="0" i="0" u="none" strike="noStrike" cap="none" normalizeH="0" baseline="0" dirty="0" smtClean="0">
                <a:ln>
                  <a:noFill/>
                </a:ln>
                <a:solidFill>
                  <a:srgbClr val="252525"/>
                </a:solidFill>
                <a:effectLst/>
                <a:latin typeface="Times New Roman" pitchFamily="18" charset="0"/>
                <a:cs typeface="Times New Roman" pitchFamily="18" charset="0"/>
              </a:rPr>
              <a:t>1711 жылы дүниеге келген Абылай Уәлиұлының бастапқы есімі Әбілмансұр болды. Ол жастай жетім қалды. 1731 жылы жоңғарлармен шайқаста көзге түсті.</a:t>
            </a:r>
            <a:endParaRPr kumimoji="0" lang="kk-KZ" sz="2000" b="0" i="0" u="none" strike="noStrike" cap="none" normalizeH="0" baseline="0" dirty="0" smtClean="0">
              <a:ln>
                <a:noFill/>
              </a:ln>
              <a:solidFill>
                <a:srgbClr val="0B0080"/>
              </a:solidFill>
              <a:effectLst/>
              <a:latin typeface="Times New Roman" pitchFamily="18" charset="0"/>
              <a:cs typeface="Times New Roman" pitchFamily="18" charset="0"/>
            </a:endParaRPr>
          </a:p>
        </p:txBody>
      </p:sp>
      <p:pic>
        <p:nvPicPr>
          <p:cNvPr id="23556" name="Picture 4" descr="http://e-history.kz/images/w220-h294-cct-si/media/upload/56/2013/07/29/03a3bcf928ca50109f633c75f59d886b.JPG"/>
          <p:cNvPicPr>
            <a:picLocks noChangeAspect="1" noChangeArrowheads="1"/>
          </p:cNvPicPr>
          <p:nvPr/>
        </p:nvPicPr>
        <p:blipFill>
          <a:blip r:embed="rId3" cstate="print"/>
          <a:srcRect/>
          <a:stretch>
            <a:fillRect/>
          </a:stretch>
        </p:blipFill>
        <p:spPr bwMode="auto">
          <a:xfrm>
            <a:off x="5292080" y="980728"/>
            <a:ext cx="3600400" cy="5040560"/>
          </a:xfrm>
          <a:prstGeom prst="rect">
            <a:avLst/>
          </a:prstGeom>
          <a:noFill/>
        </p:spPr>
      </p:pic>
      <p:sp>
        <p:nvSpPr>
          <p:cNvPr id="6" name="Прямоугольник 5"/>
          <p:cNvSpPr/>
          <p:nvPr/>
        </p:nvSpPr>
        <p:spPr>
          <a:xfrm>
            <a:off x="0" y="0"/>
            <a:ext cx="6804248" cy="954107"/>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fontAlgn="base">
              <a:spcBef>
                <a:spcPct val="0"/>
              </a:spcBef>
              <a:spcAft>
                <a:spcPct val="0"/>
              </a:spcAft>
            </a:pPr>
            <a:r>
              <a:rPr lang="kk-KZ"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Абылай ханның тұсында Қазақ хандығы</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p>
        </p:txBody>
      </p:sp>
      <p:pic>
        <p:nvPicPr>
          <p:cNvPr id="4" name="Picture 2" descr="http://surak.szh.kz/?qa=blob&amp;qa_blobid=51733983308872946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cut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propowerpoint.ru/wp-content/uploads/2013/02/PoleSlideMini.jpg"/>
          <p:cNvPicPr>
            <a:picLocks noChangeAspect="1" noChangeArrowheads="1"/>
          </p:cNvPicPr>
          <p:nvPr/>
        </p:nvPicPr>
        <p:blipFill>
          <a:blip r:embed="rId2" cstate="print"/>
          <a:srcRect/>
          <a:stretch>
            <a:fillRect/>
          </a:stretch>
        </p:blipFill>
        <p:spPr bwMode="auto">
          <a:xfrm>
            <a:off x="0" y="0"/>
            <a:ext cx="9144000" cy="6868162"/>
          </a:xfrm>
          <a:prstGeom prst="rect">
            <a:avLst/>
          </a:prstGeom>
          <a:noFill/>
        </p:spPr>
      </p:pic>
      <p:sp>
        <p:nvSpPr>
          <p:cNvPr id="5" name="Прямоугольник 4"/>
          <p:cNvSpPr/>
          <p:nvPr/>
        </p:nvSpPr>
        <p:spPr>
          <a:xfrm>
            <a:off x="179512" y="4149080"/>
            <a:ext cx="8712968" cy="2308324"/>
          </a:xfrm>
          <a:prstGeom prst="rect">
            <a:avLst/>
          </a:prstGeom>
        </p:spPr>
        <p:txBody>
          <a:bodyPr wrap="square">
            <a:spAutoFit/>
          </a:bodyPr>
          <a:lstStyle/>
          <a:p>
            <a:pPr algn="just"/>
            <a:r>
              <a:rPr lang="kk-KZ" sz="2400" dirty="0" smtClean="0">
                <a:latin typeface="Times New Roman" pitchFamily="18" charset="0"/>
                <a:cs typeface="Times New Roman" pitchFamily="18" charset="0"/>
              </a:rPr>
              <a:t>     Жадына сенген қазақ жұртының тарихы тек жат жұрттықтардың қолымен жазылып, солардың көзқарасымен санамызға сіңгені – бұл күнде екінің бірі айтып жүрген шындық. Оны ашып айтпай, әрине, ақиқатқа көзімізді жеткізу де қиын болмақ. Қазақ хандығының құрылуы да осы қатардағы ұшығы енді шығып, жаңаша қарала бастаған мәселелердің бірі.</a:t>
            </a:r>
            <a:endParaRPr lang="kk-KZ" sz="2400" dirty="0">
              <a:latin typeface="Times New Roman" pitchFamily="18" charset="0"/>
              <a:cs typeface="Times New Roman" pitchFamily="18" charset="0"/>
            </a:endParaRPr>
          </a:p>
        </p:txBody>
      </p:sp>
      <p:pic>
        <p:nvPicPr>
          <p:cNvPr id="24578" name="Picture 2" descr="http://qamshy.kz/public/img/previews/b6eaf1d087653d7403a19f48daecb9e1.jpg"/>
          <p:cNvPicPr>
            <a:picLocks noChangeAspect="1" noChangeArrowheads="1"/>
          </p:cNvPicPr>
          <p:nvPr/>
        </p:nvPicPr>
        <p:blipFill>
          <a:blip r:embed="rId3" cstate="print"/>
          <a:srcRect/>
          <a:stretch>
            <a:fillRect/>
          </a:stretch>
        </p:blipFill>
        <p:spPr bwMode="auto">
          <a:xfrm>
            <a:off x="683568" y="548680"/>
            <a:ext cx="7416824" cy="3636404"/>
          </a:xfrm>
          <a:prstGeom prst="ellipse">
            <a:avLst/>
          </a:prstGeom>
          <a:ln>
            <a:noFill/>
          </a:ln>
          <a:effectLst>
            <a:softEdge rad="112500"/>
          </a:effectLst>
        </p:spPr>
      </p:pic>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propowerpoint.ru/wp-content/uploads/2013/02/PoleSlideMini.jpg"/>
          <p:cNvPicPr>
            <a:picLocks noChangeAspect="1" noChangeArrowheads="1"/>
          </p:cNvPicPr>
          <p:nvPr/>
        </p:nvPicPr>
        <p:blipFill>
          <a:blip r:embed="rId2" cstate="print"/>
          <a:srcRect/>
          <a:stretch>
            <a:fillRect/>
          </a:stretch>
        </p:blipFill>
        <p:spPr bwMode="auto">
          <a:xfrm>
            <a:off x="0" y="-10162"/>
            <a:ext cx="9144000" cy="6868162"/>
          </a:xfrm>
          <a:prstGeom prst="rect">
            <a:avLst/>
          </a:prstGeom>
          <a:noFill/>
        </p:spPr>
      </p:pic>
      <p:sp>
        <p:nvSpPr>
          <p:cNvPr id="5" name="Прямоугольник 4"/>
          <p:cNvSpPr/>
          <p:nvPr/>
        </p:nvSpPr>
        <p:spPr>
          <a:xfrm>
            <a:off x="179512" y="188641"/>
            <a:ext cx="8784976" cy="2554545"/>
          </a:xfrm>
          <a:prstGeom prst="rect">
            <a:avLst/>
          </a:prstGeom>
        </p:spPr>
        <p:txBody>
          <a:bodyPr wrap="square">
            <a:spAutoFit/>
          </a:bodyPr>
          <a:lstStyle/>
          <a:p>
            <a:pPr algn="just"/>
            <a:r>
              <a:rPr lang="kk-KZ" sz="2000" dirty="0" smtClean="0">
                <a:latin typeface="Times New Roman" pitchFamily="18" charset="0"/>
                <a:cs typeface="Times New Roman" pitchFamily="18" charset="0"/>
              </a:rPr>
              <a:t>          Қазақ хандығының құрылуына ұйтқы болған себептер — саяси және этникалық процестер болды. Оның басты этапы — Керей мен Жәнібектің қол астындағылармен бірге көшпелі өзбектердің басшысы Әбілхайырдан кетіп, Моғолстанның батысына қоныс аударуы. Мұндағы маңызды оқиға — Керей мен Жәнібекті жақтаушылардың өзбек-қазақтар, кейін тек қазақтар деп аталуы. Әбілхайырдың өлімінен кейін Керей мен Жәнібектің Өзбек ұлысына келіп, үкімет билігін басып алуы. Жаңа мемлекеттік бірлестік Қазақстан атана бастады.</a:t>
            </a:r>
            <a:endParaRPr lang="kk-KZ" sz="2000" dirty="0">
              <a:latin typeface="Times New Roman" pitchFamily="18" charset="0"/>
              <a:cs typeface="Times New Roman" pitchFamily="18" charset="0"/>
            </a:endParaRPr>
          </a:p>
        </p:txBody>
      </p:sp>
      <p:pic>
        <p:nvPicPr>
          <p:cNvPr id="25602" name="Picture 2" descr="https://cs7066.vk.me/c540102/v540102086/180be/3jW61MdfNeU.jpg"/>
          <p:cNvPicPr>
            <a:picLocks noChangeAspect="1" noChangeArrowheads="1"/>
          </p:cNvPicPr>
          <p:nvPr/>
        </p:nvPicPr>
        <p:blipFill>
          <a:blip r:embed="rId3" cstate="print"/>
          <a:srcRect/>
          <a:stretch>
            <a:fillRect/>
          </a:stretch>
        </p:blipFill>
        <p:spPr bwMode="auto">
          <a:xfrm>
            <a:off x="1331640" y="2708920"/>
            <a:ext cx="6336704" cy="3600401"/>
          </a:xfrm>
          <a:prstGeom prst="roundRect">
            <a:avLst>
              <a:gd name="adj" fmla="val 4167"/>
            </a:avLst>
          </a:prstGeom>
          <a:solidFill>
            <a:srgbClr val="FFFFFF"/>
          </a:solidFill>
          <a:ln w="76200" cap="sq">
            <a:solidFill>
              <a:srgbClr val="FFC0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propowerpoint.ru/wp-content/uploads/2013/02/PoleSlideMini.jpg"/>
          <p:cNvPicPr>
            <a:picLocks noChangeAspect="1" noChangeArrowheads="1"/>
          </p:cNvPicPr>
          <p:nvPr/>
        </p:nvPicPr>
        <p:blipFill>
          <a:blip r:embed="rId2" cstate="print"/>
          <a:srcRect/>
          <a:stretch>
            <a:fillRect/>
          </a:stretch>
        </p:blipFill>
        <p:spPr bwMode="auto">
          <a:xfrm>
            <a:off x="0" y="-10162"/>
            <a:ext cx="9144000" cy="6868162"/>
          </a:xfrm>
          <a:prstGeom prst="rect">
            <a:avLst/>
          </a:prstGeom>
          <a:noFill/>
        </p:spPr>
      </p:pic>
      <p:pic>
        <p:nvPicPr>
          <p:cNvPr id="27650" name="Picture 2" descr="http://el.kz/media/images/tiny_images/7b48ec6daa7195365eb7acd9dcb9d94e.jpg"/>
          <p:cNvPicPr>
            <a:picLocks noChangeAspect="1" noChangeArrowheads="1"/>
          </p:cNvPicPr>
          <p:nvPr/>
        </p:nvPicPr>
        <p:blipFill>
          <a:blip r:embed="rId3" cstate="print"/>
          <a:srcRect/>
          <a:stretch>
            <a:fillRect/>
          </a:stretch>
        </p:blipFill>
        <p:spPr bwMode="auto">
          <a:xfrm>
            <a:off x="179512" y="1052736"/>
            <a:ext cx="4451403" cy="32403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Прямоугольник 5"/>
          <p:cNvSpPr/>
          <p:nvPr/>
        </p:nvSpPr>
        <p:spPr>
          <a:xfrm>
            <a:off x="323528" y="116632"/>
            <a:ext cx="8496944" cy="954107"/>
          </a:xfrm>
          <a:prstGeom prst="rect">
            <a:avLst/>
          </a:prstGeom>
        </p:spPr>
        <p:txBody>
          <a:bodyPr wrap="square">
            <a:spAutoFit/>
          </a:bodyPr>
          <a:lstStyle/>
          <a:p>
            <a:pPr algn="ctr"/>
            <a:r>
              <a:rPr lang="kk-KZ"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Ерліктің арқауы, елдіктің бастауы - Қазақ хандығы</a:t>
            </a:r>
            <a:endParaRPr lang="kk-KZ"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27652" name="Picture 4" descr="http://ikaz.kz/wp-content/uploads/2015/09/ikaz.kkkkk_.jpg"/>
          <p:cNvPicPr>
            <a:picLocks noChangeAspect="1" noChangeArrowheads="1"/>
          </p:cNvPicPr>
          <p:nvPr/>
        </p:nvPicPr>
        <p:blipFill>
          <a:blip r:embed="rId4" cstate="print"/>
          <a:srcRect/>
          <a:stretch>
            <a:fillRect/>
          </a:stretch>
        </p:blipFill>
        <p:spPr bwMode="auto">
          <a:xfrm>
            <a:off x="4716016" y="3212976"/>
            <a:ext cx="4248472" cy="306554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propowerpoint.ru/wp-content/uploads/2013/02/PoleSlideMini.jpg"/>
          <p:cNvPicPr>
            <a:picLocks noChangeAspect="1" noChangeArrowheads="1"/>
          </p:cNvPicPr>
          <p:nvPr/>
        </p:nvPicPr>
        <p:blipFill>
          <a:blip r:embed="rId2" cstate="print"/>
          <a:srcRect/>
          <a:stretch>
            <a:fillRect/>
          </a:stretch>
        </p:blipFill>
        <p:spPr bwMode="auto">
          <a:xfrm>
            <a:off x="0" y="0"/>
            <a:ext cx="9144000" cy="6868162"/>
          </a:xfrm>
          <a:prstGeom prst="rect">
            <a:avLst/>
          </a:prstGeom>
          <a:noFill/>
        </p:spPr>
      </p:pic>
      <p:pic>
        <p:nvPicPr>
          <p:cNvPr id="5" name="Picture 8" descr="http://elenaranko.ucoz.ru/_ld/0/47664801.jpg"/>
          <p:cNvPicPr>
            <a:picLocks noChangeAspect="1" noChangeArrowheads="1"/>
          </p:cNvPicPr>
          <p:nvPr/>
        </p:nvPicPr>
        <p:blipFill>
          <a:blip r:embed="rId3" cstate="print"/>
          <a:srcRect/>
          <a:stretch>
            <a:fillRect/>
          </a:stretch>
        </p:blipFill>
        <p:spPr bwMode="auto">
          <a:xfrm>
            <a:off x="0" y="-13066"/>
            <a:ext cx="9144000" cy="6871066"/>
          </a:xfrm>
          <a:prstGeom prst="rect">
            <a:avLst/>
          </a:prstGeom>
          <a:noFill/>
        </p:spPr>
      </p:pic>
      <p:sp>
        <p:nvSpPr>
          <p:cNvPr id="6" name="TextBox 5"/>
          <p:cNvSpPr txBox="1"/>
          <p:nvPr/>
        </p:nvSpPr>
        <p:spPr>
          <a:xfrm>
            <a:off x="1979712" y="1348770"/>
            <a:ext cx="6922173" cy="1569660"/>
          </a:xfrm>
          <a:prstGeom prst="rect">
            <a:avLst/>
          </a:prstGeom>
          <a:noFill/>
          <a:ln>
            <a:solidFill>
              <a:srgbClr val="00B050"/>
            </a:solidFill>
          </a:ln>
        </p:spPr>
        <p:txBody>
          <a:bodyPr wrap="square" rtlCol="0">
            <a:spAutoFit/>
          </a:bodyPr>
          <a:lstStyle/>
          <a:p>
            <a:pPr algn="ctr"/>
            <a:r>
              <a:rPr lang="kk-KZ"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Назарларыңызға </a:t>
            </a:r>
          </a:p>
          <a:p>
            <a:pPr algn="ctr"/>
            <a:r>
              <a:rPr lang="kk-KZ"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рахмет!</a:t>
            </a:r>
            <a:endParaRPr lang="ru-RU"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8" name="Picture 20" descr="90846"/>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936" y="3165743"/>
            <a:ext cx="36576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106" name="Picture 10" descr="http://propowerpoint.ru/wp-content/uploads/2013/11/NewYearSlide_min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 name="Содержимое 2"/>
          <p:cNvSpPr txBox="1">
            <a:spLocks/>
          </p:cNvSpPr>
          <p:nvPr/>
        </p:nvSpPr>
        <p:spPr>
          <a:xfrm>
            <a:off x="251520" y="980728"/>
            <a:ext cx="8229600" cy="1512168"/>
          </a:xfrm>
          <a:prstGeom prst="rect">
            <a:avLst/>
          </a:prstGeom>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kk-KZ" sz="3200" b="1" i="1" u="none" strike="noStrike" kern="120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Century Schoolbook" pitchFamily="18" charset="0"/>
                <a:ea typeface="+mn-ea"/>
                <a:cs typeface="+mn-cs"/>
              </a:rPr>
              <a:t>“</a:t>
            </a:r>
            <a:r>
              <a:rPr kumimoji="0" lang="kk-KZ" sz="3200" b="1" i="1" u="none" strike="noStrike" kern="120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Times New Roman" pitchFamily="18" charset="0"/>
                <a:ea typeface="+mn-ea"/>
                <a:cs typeface="Times New Roman" pitchFamily="18" charset="0"/>
              </a:rPr>
              <a:t>Өз тарихын білмеген халық, өзін де сыйламайды</a:t>
            </a:r>
            <a:r>
              <a:rPr kumimoji="0" lang="ru-RU" sz="3200" b="1" i="1" u="none" strike="noStrike" kern="120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n-lt"/>
                <a:ea typeface="+mn-ea"/>
                <a:cs typeface="+mn-cs"/>
              </a:rPr>
              <a:t> </a:t>
            </a:r>
            <a:r>
              <a:rPr kumimoji="0" lang="kk-KZ" sz="3200" b="1" i="1" u="none" strike="noStrike" kern="120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Century Schoolbook" pitchFamily="18" charset="0"/>
                <a:ea typeface="+mn-ea"/>
                <a:cs typeface="+mn-cs"/>
              </a:rPr>
              <a:t>”  </a:t>
            </a:r>
            <a:r>
              <a:rPr kumimoji="0" lang="kk-KZ" sz="2400" b="1" i="1" u="none" strike="noStrike" kern="120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Times New Roman" pitchFamily="18" charset="0"/>
                <a:ea typeface="+mn-ea"/>
                <a:cs typeface="Times New Roman" pitchFamily="18" charset="0"/>
              </a:rPr>
              <a:t>(Н.Ә.Назарбаев)</a:t>
            </a:r>
            <a:endParaRPr kumimoji="0" lang="ru-RU" sz="2400" b="1" i="1" u="none" strike="noStrike" kern="120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Заголовок 1"/>
          <p:cNvSpPr txBox="1">
            <a:spLocks/>
          </p:cNvSpPr>
          <p:nvPr/>
        </p:nvSpPr>
        <p:spPr>
          <a:xfrm>
            <a:off x="467544" y="2852936"/>
            <a:ext cx="8445624" cy="2448272"/>
          </a:xfrm>
          <a:prstGeom prst="rect">
            <a:avLst/>
          </a:prstGeom>
        </p:spPr>
        <p:txBody>
          <a:bodyPr vert="horz" lIns="91440" tIns="45720" rIns="91440" bIns="45720" rtlCol="0"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5400" b="1" i="1"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Times New Roman" pitchFamily="18" charset="0"/>
                <a:ea typeface="+mj-ea"/>
                <a:cs typeface="Times New Roman" pitchFamily="18" charset="0"/>
              </a:rPr>
              <a:t>“Қазақ</a:t>
            </a:r>
            <a:r>
              <a:rPr kumimoji="0" lang="kk-KZ" sz="5400" b="1" i="1" u="none" strike="noStrike" kern="1200" cap="all"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Times New Roman" pitchFamily="18" charset="0"/>
                <a:ea typeface="+mj-ea"/>
                <a:cs typeface="Times New Roman" pitchFamily="18" charset="0"/>
              </a:rPr>
              <a:t> </a:t>
            </a:r>
            <a:r>
              <a:rPr kumimoji="0" lang="kk-KZ" sz="5400" b="1" i="1"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Times New Roman" pitchFamily="18" charset="0"/>
                <a:ea typeface="+mj-ea"/>
                <a:cs typeface="Times New Roman" pitchFamily="18" charset="0"/>
              </a:rPr>
              <a:t>хандығының құрылуы”</a:t>
            </a:r>
            <a:r>
              <a:rPr kumimoji="0" lang="ru-RU" sz="6600" b="1" i="1"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Times New Roman" pitchFamily="18" charset="0"/>
                <a:ea typeface="+mj-ea"/>
                <a:cs typeface="Times New Roman" pitchFamily="18" charset="0"/>
              </a:rPr>
              <a:t/>
            </a:r>
            <a:br>
              <a:rPr kumimoji="0" lang="ru-RU" sz="6600" b="1" i="1"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Times New Roman" pitchFamily="18" charset="0"/>
                <a:ea typeface="+mj-ea"/>
                <a:cs typeface="Times New Roman" pitchFamily="18" charset="0"/>
              </a:rPr>
            </a:br>
            <a:endParaRPr kumimoji="0" lang="ru-RU" sz="66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Times New Roman" pitchFamily="18" charset="0"/>
              <a:ea typeface="+mj-ea"/>
              <a:cs typeface="Times New Roman" pitchFamily="18" charset="0"/>
            </a:endParaRPr>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88640"/>
            <a:ext cx="8568952" cy="5112568"/>
          </a:xfrm>
        </p:spPr>
        <p:txBody>
          <a:bodyPr>
            <a:noAutofit/>
          </a:bodyPr>
          <a:lstStyle/>
          <a:p>
            <a:pPr indent="457200" algn="just"/>
            <a:r>
              <a:rPr lang="kk-KZ" sz="2000" b="1" dirty="0" smtClean="0">
                <a:latin typeface="Times New Roman" pitchFamily="18" charset="0"/>
                <a:cs typeface="Times New Roman" pitchFamily="18" charset="0"/>
              </a:rPr>
              <a:t>Қазақ хандығы</a:t>
            </a:r>
            <a:r>
              <a:rPr lang="kk-KZ" sz="2000" dirty="0" smtClean="0">
                <a:latin typeface="Times New Roman" pitchFamily="18" charset="0"/>
                <a:cs typeface="Times New Roman" pitchFamily="18" charset="0"/>
              </a:rPr>
              <a:t> - Қазақстан аумағында бұрын болған мемлекеттік құрылымдардың мұрагері, этникалық процестермен байланысты әлеуметтік қатынастардың өзгерістер мен экономикалық даму нәтижесі. 1457 жылдың күзінде Әбілқайыр хан Сығанақ түбінде қалмақтардан жеңілгеннен кейін, Керей мен Жәнібек сұлтандар қол астындағы ру-тайпалармен Шу өңіріне келіп қоныстанып, Қазақ хандығының негізін салады.</a:t>
            </a:r>
            <a:br>
              <a:rPr lang="kk-KZ" sz="2000" dirty="0" smtClean="0">
                <a:latin typeface="Times New Roman" pitchFamily="18" charset="0"/>
                <a:cs typeface="Times New Roman" pitchFamily="18" charset="0"/>
              </a:rPr>
            </a:br>
            <a:r>
              <a:rPr lang="kk-KZ" sz="2000" dirty="0" smtClean="0">
                <a:latin typeface="Times New Roman" pitchFamily="18" charset="0"/>
                <a:cs typeface="Times New Roman" pitchFamily="18" charset="0"/>
              </a:rPr>
              <a:t>        </a:t>
            </a:r>
            <a:r>
              <a:rPr lang="kk-KZ" sz="2000" b="1" dirty="0" smtClean="0">
                <a:latin typeface="Times New Roman" pitchFamily="18" charset="0"/>
                <a:cs typeface="Times New Roman" pitchFamily="18" charset="0"/>
              </a:rPr>
              <a:t>Қазақ хандығы</a:t>
            </a:r>
            <a:r>
              <a:rPr lang="kk-KZ" sz="2000" dirty="0" smtClean="0">
                <a:latin typeface="Times New Roman" pitchFamily="18" charset="0"/>
                <a:cs typeface="Times New Roman" pitchFamily="18" charset="0"/>
              </a:rPr>
              <a:t> — бүгінгі Қазақстан Республикасы мен көрші аймақтардың территориясында 1465-1847 жылдар аралығында өмір сүрген мемлекет. Қазақ хандығы Еділден Жайыққа дейінгі территорияны, Сырдария</a:t>
            </a:r>
            <a:r>
              <a:rPr lang="kk-KZ" sz="2000" dirty="0">
                <a:latin typeface="Times New Roman" pitchFamily="18" charset="0"/>
                <a:cs typeface="Times New Roman" pitchFamily="18" charset="0"/>
              </a:rPr>
              <a:t> </a:t>
            </a:r>
            <a:r>
              <a:rPr lang="kk-KZ" sz="2000" dirty="0" smtClean="0">
                <a:latin typeface="Times New Roman" pitchFamily="18" charset="0"/>
                <a:cs typeface="Times New Roman" pitchFamily="18" charset="0"/>
              </a:rPr>
              <a:t>мен</a:t>
            </a:r>
            <a:r>
              <a:rPr lang="kk-KZ" sz="2000" dirty="0">
                <a:latin typeface="Times New Roman" pitchFamily="18" charset="0"/>
                <a:cs typeface="Times New Roman" pitchFamily="18" charset="0"/>
              </a:rPr>
              <a:t> </a:t>
            </a:r>
            <a:r>
              <a:rPr lang="kk-KZ" sz="2000" dirty="0" smtClean="0">
                <a:latin typeface="Times New Roman" pitchFamily="18" charset="0"/>
                <a:cs typeface="Times New Roman" pitchFamily="18" charset="0"/>
              </a:rPr>
              <a:t>Амудария</a:t>
            </a:r>
            <a:r>
              <a:rPr lang="kk-KZ" sz="2000" dirty="0">
                <a:latin typeface="Times New Roman" pitchFamily="18" charset="0"/>
                <a:cs typeface="Times New Roman" pitchFamily="18" charset="0"/>
              </a:rPr>
              <a:t> </a:t>
            </a:r>
            <a:r>
              <a:rPr lang="kk-KZ" sz="2000" dirty="0" smtClean="0">
                <a:latin typeface="Times New Roman" pitchFamily="18" charset="0"/>
                <a:cs typeface="Times New Roman" pitchFamily="18" charset="0"/>
              </a:rPr>
              <a:t>өзендерінің аралығын, Хорасан</a:t>
            </a:r>
            <a:r>
              <a:rPr lang="kk-KZ" sz="2000" dirty="0">
                <a:latin typeface="Times New Roman" pitchFamily="18" charset="0"/>
                <a:cs typeface="Times New Roman" pitchFamily="18" charset="0"/>
              </a:rPr>
              <a:t> </a:t>
            </a:r>
            <a:r>
              <a:rPr lang="kk-KZ" sz="2000" dirty="0" smtClean="0">
                <a:latin typeface="Times New Roman" pitchFamily="18" charset="0"/>
                <a:cs typeface="Times New Roman" pitchFamily="18" charset="0"/>
              </a:rPr>
              <a:t>жері қамтыған. Қазақ хандығының мемлекеттік құрылымы дала демократиясына негізделген монархияға негізделген. Мемлекет басшысы – хандар</a:t>
            </a:r>
            <a:r>
              <a:rPr lang="kk-KZ" sz="2000" dirty="0">
                <a:latin typeface="Times New Roman" pitchFamily="18" charset="0"/>
                <a:cs typeface="Times New Roman" pitchFamily="18" charset="0"/>
              </a:rPr>
              <a:t> </a:t>
            </a:r>
            <a:r>
              <a:rPr lang="kk-KZ" sz="2000" dirty="0" smtClean="0">
                <a:latin typeface="Times New Roman" pitchFamily="18" charset="0"/>
                <a:cs typeface="Times New Roman" pitchFamily="18" charset="0"/>
              </a:rPr>
              <a:t>саяси билік жүргізетін. Олар</a:t>
            </a:r>
            <a:r>
              <a:rPr lang="kk-KZ" sz="2000" dirty="0">
                <a:latin typeface="Times New Roman" pitchFamily="18" charset="0"/>
                <a:cs typeface="Times New Roman" pitchFamily="18" charset="0"/>
              </a:rPr>
              <a:t> </a:t>
            </a:r>
            <a:r>
              <a:rPr lang="kk-KZ" sz="2000" dirty="0" smtClean="0">
                <a:latin typeface="Times New Roman" pitchFamily="18" charset="0"/>
                <a:cs typeface="Times New Roman" pitchFamily="18" charset="0"/>
              </a:rPr>
              <a:t>төре</a:t>
            </a:r>
            <a:r>
              <a:rPr lang="kk-KZ" sz="2000" dirty="0">
                <a:latin typeface="Times New Roman" pitchFamily="18" charset="0"/>
                <a:cs typeface="Times New Roman" pitchFamily="18" charset="0"/>
              </a:rPr>
              <a:t> </a:t>
            </a:r>
            <a:r>
              <a:rPr lang="kk-KZ" sz="2000" dirty="0" smtClean="0">
                <a:latin typeface="Times New Roman" pitchFamily="18" charset="0"/>
                <a:cs typeface="Times New Roman" pitchFamily="18" charset="0"/>
              </a:rPr>
              <a:t>тұқымынан шыққан</a:t>
            </a:r>
            <a:r>
              <a:rPr lang="kk-KZ" sz="2000" dirty="0">
                <a:latin typeface="Times New Roman" pitchFamily="18" charset="0"/>
                <a:cs typeface="Times New Roman" pitchFamily="18" charset="0"/>
              </a:rPr>
              <a:t> </a:t>
            </a:r>
            <a:r>
              <a:rPr lang="kk-KZ" sz="2000" dirty="0" smtClean="0">
                <a:latin typeface="Times New Roman" pitchFamily="18" charset="0"/>
                <a:cs typeface="Times New Roman" pitchFamily="18" charset="0"/>
              </a:rPr>
              <a:t>сұлтандар</a:t>
            </a:r>
            <a:r>
              <a:rPr lang="kk-KZ" sz="2000" dirty="0">
                <a:latin typeface="Times New Roman" pitchFamily="18" charset="0"/>
                <a:cs typeface="Times New Roman" pitchFamily="18" charset="0"/>
              </a:rPr>
              <a:t> </a:t>
            </a:r>
            <a:r>
              <a:rPr lang="kk-KZ" sz="2000" dirty="0" smtClean="0">
                <a:latin typeface="Times New Roman" pitchFamily="18" charset="0"/>
                <a:cs typeface="Times New Roman" pitchFamily="18" charset="0"/>
              </a:rPr>
              <a:t>арасындағы таңдау негізінде сайланатын. Қазақ хандығының тұңғыш ханы - Керей, соңғы ханы – Кенесары Қасымұлы. </a:t>
            </a:r>
            <a:endParaRPr lang="kk-KZ" sz="2000" dirty="0">
              <a:latin typeface="Times New Roman" pitchFamily="18" charset="0"/>
              <a:cs typeface="Times New Roman" pitchFamily="18" charset="0"/>
            </a:endParaRPr>
          </a:p>
        </p:txBody>
      </p:sp>
      <p:pic>
        <p:nvPicPr>
          <p:cNvPr id="5" name="Picture 6" descr="https://upload.wikimedia.org/wikipedia/commons/thumb/c/cf/%D0%9A%D0%B0%D0%B7%D0%B0%D1%85%D1%81%D0%BA%D0%BE%D0%B5_%D1%85%D0%B0%D0%BD%D1%81%D1%82%D0%B2%D0%BE1465.png/1024px-%D0%9A%D0%B0%D0%B7%D0%B0%D1%85%D1%81%D0%BA%D0%BE%D0%B5_%D1%85%D0%B0%D0%BD%D1%81%D1%82%D0%B2%D0%BE1465.png"/>
          <p:cNvPicPr>
            <a:picLocks noChangeAspect="1" noChangeArrowheads="1"/>
          </p:cNvPicPr>
          <p:nvPr/>
        </p:nvPicPr>
        <p:blipFill>
          <a:blip r:embed="rId2" cstate="print"/>
          <a:srcRect/>
          <a:stretch>
            <a:fillRect/>
          </a:stretch>
        </p:blipFill>
        <p:spPr bwMode="auto">
          <a:xfrm>
            <a:off x="6156176" y="4725144"/>
            <a:ext cx="2752417" cy="1944216"/>
          </a:xfrm>
          <a:prstGeom prst="rect">
            <a:avLst/>
          </a:prstGeom>
          <a:noFill/>
        </p:spPr>
      </p:pic>
      <p:pic>
        <p:nvPicPr>
          <p:cNvPr id="6" name="Picture 8" descr="https://upload.wikimedia.org/wikipedia/commons/f/f9/%D2%9A%D0%B0%D0%B7%D0%B0%D2%9B_%D1%85%D0%B0%D0%BD%D0%B4%D1%8B%D2%93%D1%8B.png"/>
          <p:cNvPicPr>
            <a:picLocks noChangeAspect="1" noChangeArrowheads="1"/>
          </p:cNvPicPr>
          <p:nvPr/>
        </p:nvPicPr>
        <p:blipFill>
          <a:blip r:embed="rId3" cstate="print"/>
          <a:srcRect/>
          <a:stretch>
            <a:fillRect/>
          </a:stretch>
        </p:blipFill>
        <p:spPr bwMode="auto">
          <a:xfrm>
            <a:off x="3059832" y="5085184"/>
            <a:ext cx="2952328" cy="1584176"/>
          </a:xfrm>
          <a:prstGeom prst="rect">
            <a:avLst/>
          </a:prstGeom>
          <a:noFill/>
        </p:spPr>
      </p:pic>
      <p:pic>
        <p:nvPicPr>
          <p:cNvPr id="7" name="Picture 6"/>
          <p:cNvPicPr>
            <a:picLocks noChangeAspect="1" noChangeArrowheads="1"/>
          </p:cNvPicPr>
          <p:nvPr/>
        </p:nvPicPr>
        <p:blipFill>
          <a:blip r:embed="rId4" cstate="print"/>
          <a:srcRect l="27345" t="19504" r="29173" b="30379"/>
          <a:stretch>
            <a:fillRect/>
          </a:stretch>
        </p:blipFill>
        <p:spPr bwMode="auto">
          <a:xfrm>
            <a:off x="395536" y="4995174"/>
            <a:ext cx="2483768" cy="1674186"/>
          </a:xfrm>
          <a:prstGeom prst="rect">
            <a:avLst/>
          </a:prstGeom>
          <a:noFill/>
          <a:ln w="9525">
            <a:noFill/>
            <a:miter lim="800000"/>
            <a:headEnd/>
            <a:tailEnd/>
          </a:ln>
          <a:effectLst/>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5362" name="Picture 2" descr="http://propowerpoint.ru/wp-content/uploads/2013/03/PomnimSlideMini.jpg"/>
          <p:cNvPicPr>
            <a:picLocks noChangeAspect="1" noChangeArrowheads="1"/>
          </p:cNvPicPr>
          <p:nvPr/>
        </p:nvPicPr>
        <p:blipFill>
          <a:blip r:embed="rId2" cstate="print"/>
          <a:srcRect/>
          <a:stretch>
            <a:fillRect/>
          </a:stretch>
        </p:blipFill>
        <p:spPr bwMode="auto">
          <a:xfrm>
            <a:off x="0" y="-10162"/>
            <a:ext cx="9144000" cy="6868162"/>
          </a:xfrm>
          <a:prstGeom prst="rect">
            <a:avLst/>
          </a:prstGeom>
          <a:noFill/>
        </p:spPr>
      </p:pic>
      <p:sp>
        <p:nvSpPr>
          <p:cNvPr id="7" name="Text Box 8"/>
          <p:cNvSpPr txBox="1">
            <a:spLocks noChangeArrowheads="1"/>
          </p:cNvSpPr>
          <p:nvPr/>
        </p:nvSpPr>
        <p:spPr bwMode="auto">
          <a:xfrm>
            <a:off x="1115616" y="1124744"/>
            <a:ext cx="7056784" cy="1077218"/>
          </a:xfrm>
          <a:prstGeom prst="rect">
            <a:avLst/>
          </a:prstGeom>
          <a:noFill/>
          <a:ln w="9525">
            <a:noFill/>
            <a:miter lim="800000"/>
            <a:headEnd/>
            <a:tailEnd/>
          </a:ln>
        </p:spPr>
        <p:txBody>
          <a:bodyPr wrap="square">
            <a:spAutoFit/>
          </a:bodyPr>
          <a:lstStyle/>
          <a:p>
            <a:pPr algn="ctr">
              <a:spcBef>
                <a:spcPct val="50000"/>
              </a:spcBef>
            </a:pPr>
            <a:r>
              <a:rPr lang="kk-KZ"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rPr>
              <a:t>Қазақ хандығының құрылуының себептері</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ndParaRPr>
          </a:p>
        </p:txBody>
      </p:sp>
      <p:sp>
        <p:nvSpPr>
          <p:cNvPr id="8" name="TextBox 10"/>
          <p:cNvSpPr txBox="1">
            <a:spLocks noChangeArrowheads="1"/>
          </p:cNvSpPr>
          <p:nvPr/>
        </p:nvSpPr>
        <p:spPr bwMode="auto">
          <a:xfrm>
            <a:off x="0" y="2204864"/>
            <a:ext cx="8712968" cy="954107"/>
          </a:xfrm>
          <a:prstGeom prst="rect">
            <a:avLst/>
          </a:prstGeom>
          <a:noFill/>
          <a:ln w="9525">
            <a:noFill/>
            <a:miter lim="800000"/>
            <a:headEnd/>
            <a:tailEnd/>
          </a:ln>
        </p:spPr>
        <p:txBody>
          <a:bodyPr wrap="square">
            <a:spAutoFit/>
          </a:bodyPr>
          <a:lstStyle/>
          <a:p>
            <a:r>
              <a:rPr lang="kk-KZ"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Біріншіден:</a:t>
            </a:r>
            <a:r>
              <a:rPr lang="kk-KZ" sz="2800" b="1" i="1" dirty="0" smtClean="0">
                <a:solidFill>
                  <a:srgbClr val="000099"/>
                </a:solidFill>
                <a:latin typeface="Times New Roman" pitchFamily="18" charset="0"/>
                <a:cs typeface="Times New Roman" pitchFamily="18" charset="0"/>
              </a:rPr>
              <a:t> </a:t>
            </a:r>
            <a:r>
              <a:rPr lang="kk-KZ" sz="2800" b="1" i="1" dirty="0" smtClean="0">
                <a:latin typeface="Times New Roman" pitchFamily="18" charset="0"/>
                <a:cs typeface="Times New Roman" pitchFamily="18" charset="0"/>
              </a:rPr>
              <a:t>Керей </a:t>
            </a:r>
            <a:r>
              <a:rPr lang="kk-KZ" sz="2800" b="1" i="1" dirty="0">
                <a:latin typeface="Times New Roman" pitchFamily="18" charset="0"/>
                <a:cs typeface="Times New Roman" pitchFamily="18" charset="0"/>
              </a:rPr>
              <a:t>мен Жәнібек сұлтандардың </a:t>
            </a:r>
          </a:p>
          <a:p>
            <a:r>
              <a:rPr lang="kk-KZ" sz="2800" b="1" i="1" dirty="0">
                <a:latin typeface="Times New Roman" pitchFamily="18" charset="0"/>
                <a:cs typeface="Times New Roman" pitchFamily="18" charset="0"/>
              </a:rPr>
              <a:t>Қазақ хандығын құруға ұмтылуы</a:t>
            </a:r>
            <a:endParaRPr lang="ru-RU" sz="2800" b="1" i="1" dirty="0">
              <a:latin typeface="Times New Roman" pitchFamily="18" charset="0"/>
              <a:cs typeface="Times New Roman" pitchFamily="18" charset="0"/>
            </a:endParaRPr>
          </a:p>
        </p:txBody>
      </p:sp>
      <p:sp>
        <p:nvSpPr>
          <p:cNvPr id="9" name="Rectangle 1"/>
          <p:cNvSpPr>
            <a:spLocks noChangeArrowheads="1"/>
          </p:cNvSpPr>
          <p:nvPr/>
        </p:nvSpPr>
        <p:spPr bwMode="auto">
          <a:xfrm>
            <a:off x="0" y="3140968"/>
            <a:ext cx="8640960" cy="954107"/>
          </a:xfrm>
          <a:prstGeom prst="rect">
            <a:avLst/>
          </a:prstGeom>
          <a:noFill/>
          <a:ln w="9525">
            <a:noFill/>
            <a:miter lim="800000"/>
            <a:headEnd/>
            <a:tailEnd/>
          </a:ln>
        </p:spPr>
        <p:txBody>
          <a:bodyPr wrap="square" anchor="ctr">
            <a:spAutoFit/>
          </a:bodyPr>
          <a:lstStyle/>
          <a:p>
            <a:pPr eaLnBrk="0" hangingPunct="0"/>
            <a:r>
              <a:rPr lang="kk-KZ"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Екіншіден:</a:t>
            </a:r>
            <a:r>
              <a:rPr lang="kk-KZ" sz="2800" b="1" i="1" dirty="0" smtClean="0">
                <a:latin typeface="Times New Roman" pitchFamily="18" charset="0"/>
                <a:cs typeface="Times New Roman" pitchFamily="18" charset="0"/>
              </a:rPr>
              <a:t>Халық </a:t>
            </a:r>
            <a:r>
              <a:rPr lang="kk-KZ" sz="2800" b="1" i="1" dirty="0">
                <a:latin typeface="Times New Roman" pitchFamily="18" charset="0"/>
                <a:cs typeface="Times New Roman" pitchFamily="18" charset="0"/>
              </a:rPr>
              <a:t>бұқарасының Әбілқайыр ханға наразылығының күшеюі</a:t>
            </a:r>
            <a:endParaRPr lang="ru-RU" sz="2800" b="1" i="1" dirty="0">
              <a:latin typeface="Times New Roman" pitchFamily="18" charset="0"/>
              <a:cs typeface="Times New Roman" pitchFamily="18" charset="0"/>
            </a:endParaRPr>
          </a:p>
        </p:txBody>
      </p:sp>
      <p:sp>
        <p:nvSpPr>
          <p:cNvPr id="10" name="Rectangle 1"/>
          <p:cNvSpPr>
            <a:spLocks noChangeArrowheads="1"/>
          </p:cNvSpPr>
          <p:nvPr/>
        </p:nvSpPr>
        <p:spPr bwMode="auto">
          <a:xfrm>
            <a:off x="0" y="4149080"/>
            <a:ext cx="8459788" cy="461665"/>
          </a:xfrm>
          <a:prstGeom prst="rect">
            <a:avLst/>
          </a:prstGeom>
          <a:noFill/>
          <a:ln w="9525">
            <a:noFill/>
            <a:miter lim="800000"/>
            <a:headEnd/>
            <a:tailEnd/>
          </a:ln>
        </p:spPr>
        <p:txBody>
          <a:bodyPr anchor="ctr">
            <a:spAutoFit/>
          </a:bodyPr>
          <a:lstStyle/>
          <a:p>
            <a:pPr eaLnBrk="0" hangingPunct="0"/>
            <a:r>
              <a:rPr lang="kk-K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Үшіншіден:</a:t>
            </a:r>
            <a:r>
              <a:rPr lang="ru-RU"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kk-KZ" sz="2400" b="1" i="1" dirty="0" smtClean="0">
                <a:latin typeface="Times New Roman" pitchFamily="18" charset="0"/>
                <a:cs typeface="Times New Roman" pitchFamily="18" charset="0"/>
              </a:rPr>
              <a:t>Алым-салықтың  </a:t>
            </a:r>
            <a:r>
              <a:rPr lang="kk-KZ" sz="2400" b="1" i="1" dirty="0">
                <a:latin typeface="Times New Roman" pitchFamily="18" charset="0"/>
                <a:cs typeface="Times New Roman" pitchFamily="18" charset="0"/>
              </a:rPr>
              <a:t>көбеюі</a:t>
            </a:r>
            <a:endParaRPr lang="ru-RU" sz="2400" b="1" i="1" dirty="0">
              <a:latin typeface="Times New Roman" pitchFamily="18" charset="0"/>
              <a:cs typeface="Times New Roman" pitchFamily="18" charset="0"/>
            </a:endParaRPr>
          </a:p>
        </p:txBody>
      </p:sp>
      <p:sp>
        <p:nvSpPr>
          <p:cNvPr id="11" name="Rectangle 1"/>
          <p:cNvSpPr>
            <a:spLocks noChangeArrowheads="1"/>
          </p:cNvSpPr>
          <p:nvPr/>
        </p:nvSpPr>
        <p:spPr bwMode="auto">
          <a:xfrm>
            <a:off x="0" y="4776247"/>
            <a:ext cx="8459788" cy="954107"/>
          </a:xfrm>
          <a:prstGeom prst="rect">
            <a:avLst/>
          </a:prstGeom>
          <a:noFill/>
          <a:ln w="9525">
            <a:noFill/>
            <a:miter lim="800000"/>
            <a:headEnd/>
            <a:tailEnd/>
          </a:ln>
        </p:spPr>
        <p:txBody>
          <a:bodyPr anchor="ctr">
            <a:spAutoFit/>
          </a:bodyPr>
          <a:lstStyle/>
          <a:p>
            <a:pPr eaLnBrk="0" hangingPunct="0"/>
            <a:r>
              <a:rPr lang="kk-KZ"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Төртіншіден:</a:t>
            </a:r>
            <a:r>
              <a:rPr lang="ru-RU"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kk-KZ" sz="2800" b="1" i="1" dirty="0" smtClean="0">
                <a:latin typeface="Times New Roman" pitchFamily="18" charset="0"/>
                <a:cs typeface="Times New Roman" pitchFamily="18" charset="0"/>
              </a:rPr>
              <a:t>Әбілқайыр </a:t>
            </a:r>
            <a:r>
              <a:rPr lang="kk-KZ" sz="2800" b="1" i="1" dirty="0">
                <a:latin typeface="Times New Roman" pitchFamily="18" charset="0"/>
                <a:cs typeface="Times New Roman" pitchFamily="18" charset="0"/>
              </a:rPr>
              <a:t>ханның ойраттардан жеңіліп қалуы</a:t>
            </a:r>
            <a:endParaRPr lang="ru-RU" sz="2800" b="1" i="1" dirty="0">
              <a:latin typeface="Times New Roman" pitchFamily="18" charset="0"/>
              <a:cs typeface="Times New Roman"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propowerpoint.ru/wp-content/uploads/2013/02/PoleSlideMin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Прямоугольник 5"/>
          <p:cNvSpPr/>
          <p:nvPr/>
        </p:nvSpPr>
        <p:spPr>
          <a:xfrm>
            <a:off x="251520" y="1"/>
            <a:ext cx="8640960" cy="7232749"/>
          </a:xfrm>
          <a:prstGeom prst="rect">
            <a:avLst/>
          </a:prstGeom>
        </p:spPr>
        <p:txBody>
          <a:bodyPr wrap="square">
            <a:spAutoFit/>
          </a:bodyPr>
          <a:lstStyle/>
          <a:p>
            <a:pPr algn="just"/>
            <a:r>
              <a:rPr lang="kk-KZ" sz="3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Керей мен Жәнібек хандар</a:t>
            </a:r>
          </a:p>
          <a:p>
            <a:pPr indent="457200" algn="just"/>
            <a:endParaRPr lang="kk-KZ" dirty="0" smtClean="0">
              <a:latin typeface="Times New Roman" pitchFamily="18" charset="0"/>
              <a:cs typeface="Times New Roman" pitchFamily="18" charset="0"/>
            </a:endParaRPr>
          </a:p>
          <a:p>
            <a:pPr indent="457200" algn="just"/>
            <a:r>
              <a:rPr lang="kk-KZ" dirty="0" smtClean="0">
                <a:latin typeface="Times New Roman" pitchFamily="18" charset="0"/>
                <a:cs typeface="Times New Roman" pitchFamily="18" charset="0"/>
              </a:rPr>
              <a:t>Қазақ хандығының пайда болуы Қазақстан  жерінде 14-15 ғғ. болған әлеуметтік-экономикалық және этникалық-саяси процестерден туған заңды құбылыс. Өндіргіш күштердің дамуы, көшпелі ақсүйектердің экономикалық қуатының артуы, феодалдық топтардың тәуелсіздікке ұмтылуы, осы негізде Әбілхайыр  хандығы мен Моғолстан арасындағы тартыстың өршуі, әлеуметтік қайшылықтардың үдеуі 15 ғ. 2 жартысында бұл мемлекеттердің құлдырап ыдырауына апарып соқтырды.</a:t>
            </a:r>
          </a:p>
          <a:p>
            <a:pPr indent="457200" algn="just"/>
            <a:r>
              <a:rPr lang="kk-KZ" dirty="0" smtClean="0">
                <a:latin typeface="Times New Roman" pitchFamily="18" charset="0"/>
                <a:cs typeface="Times New Roman" pitchFamily="18" charset="0"/>
              </a:rPr>
              <a:t>1446 жылы Әбілхайыр Темір ұрпақтары мен Ақ Орда хандары ұрпақтарынан Сыр бойы мен Қаратау баурайындағы — Сығанақ, Созақ, Аққорған, Өзгент, Аркүк сияқты қалаларды басып алады. </a:t>
            </a:r>
          </a:p>
          <a:p>
            <a:pPr indent="457200" algn="just"/>
            <a:endParaRPr lang="kk-KZ" dirty="0" smtClean="0">
              <a:latin typeface="Times New Roman" pitchFamily="18" charset="0"/>
              <a:cs typeface="Times New Roman" pitchFamily="18" charset="0"/>
            </a:endParaRPr>
          </a:p>
          <a:p>
            <a:pPr indent="457200" algn="just"/>
            <a:endParaRPr lang="kk-KZ" dirty="0" smtClean="0">
              <a:latin typeface="Times New Roman" pitchFamily="18" charset="0"/>
              <a:cs typeface="Times New Roman" pitchFamily="18" charset="0"/>
            </a:endParaRPr>
          </a:p>
          <a:p>
            <a:pPr indent="457200" algn="just"/>
            <a:endParaRPr lang="kk-KZ" dirty="0">
              <a:latin typeface="Times New Roman" pitchFamily="18" charset="0"/>
              <a:cs typeface="Times New Roman" pitchFamily="18" charset="0"/>
            </a:endParaRPr>
          </a:p>
          <a:p>
            <a:pPr indent="457200" algn="just"/>
            <a:endParaRPr lang="kk-KZ" dirty="0" smtClean="0">
              <a:latin typeface="Times New Roman" pitchFamily="18" charset="0"/>
              <a:cs typeface="Times New Roman" pitchFamily="18" charset="0"/>
            </a:endParaRPr>
          </a:p>
          <a:p>
            <a:pPr indent="457200" algn="just"/>
            <a:endParaRPr lang="kk-KZ" dirty="0">
              <a:latin typeface="Times New Roman" pitchFamily="18" charset="0"/>
              <a:cs typeface="Times New Roman" pitchFamily="18" charset="0"/>
            </a:endParaRPr>
          </a:p>
          <a:p>
            <a:pPr indent="457200" algn="just"/>
            <a:endParaRPr lang="kk-KZ" dirty="0" smtClean="0">
              <a:latin typeface="Times New Roman" pitchFamily="18" charset="0"/>
              <a:cs typeface="Times New Roman" pitchFamily="18" charset="0"/>
            </a:endParaRPr>
          </a:p>
          <a:p>
            <a:pPr indent="457200" algn="just"/>
            <a:endParaRPr lang="kk-KZ" dirty="0" smtClean="0">
              <a:latin typeface="Times New Roman" pitchFamily="18" charset="0"/>
              <a:cs typeface="Times New Roman" pitchFamily="18" charset="0"/>
            </a:endParaRPr>
          </a:p>
          <a:p>
            <a:pPr indent="457200" algn="just"/>
            <a:r>
              <a:rPr lang="kk-KZ" dirty="0" smtClean="0">
                <a:latin typeface="Times New Roman" pitchFamily="18" charset="0"/>
                <a:cs typeface="Times New Roman" pitchFamily="18" charset="0"/>
              </a:rPr>
              <a:t>Ал Әбілхайыр өз ұлысында , қатал тәртіп шараларын орнатуға кіріседі. Бұл халық бұқарасының оған деге өшпенділігін күшейтті. Нәтижесінде халықтың жартысы Шығыс Дешті Қыпшақтан Түркістан алқаптарына және Қаратау бөктерлерінен Жетісудың батыс өңіріне көшіп барулары еді. Оны Жәнібек пен Керей басқарды.</a:t>
            </a:r>
          </a:p>
          <a:p>
            <a:pPr indent="457200" algn="just"/>
            <a:endParaRPr lang="kk-KZ" dirty="0" smtClean="0">
              <a:latin typeface="Times New Roman" pitchFamily="18" charset="0"/>
              <a:cs typeface="Times New Roman" pitchFamily="18" charset="0"/>
            </a:endParaRPr>
          </a:p>
          <a:p>
            <a:pPr indent="457200" algn="just"/>
            <a:endParaRPr lang="kk-KZ" dirty="0">
              <a:latin typeface="Times New Roman" pitchFamily="18" charset="0"/>
              <a:cs typeface="Times New Roman" pitchFamily="18" charset="0"/>
            </a:endParaRPr>
          </a:p>
        </p:txBody>
      </p:sp>
      <p:pic>
        <p:nvPicPr>
          <p:cNvPr id="8" name="Picture 2" descr="http://reactor.inform.kz/storage/images/15_10_2014/72e83d2c3601879c1f688cd10d0ee57d.jpg"/>
          <p:cNvPicPr>
            <a:picLocks noChangeAspect="1" noChangeArrowheads="1"/>
          </p:cNvPicPr>
          <p:nvPr/>
        </p:nvPicPr>
        <p:blipFill>
          <a:blip r:embed="rId3" cstate="print"/>
          <a:srcRect/>
          <a:stretch>
            <a:fillRect/>
          </a:stretch>
        </p:blipFill>
        <p:spPr bwMode="auto">
          <a:xfrm>
            <a:off x="5076056" y="3068960"/>
            <a:ext cx="3384376" cy="2177819"/>
          </a:xfrm>
          <a:prstGeom prst="rect">
            <a:avLst/>
          </a:prstGeom>
          <a:ln>
            <a:noFill/>
          </a:ln>
          <a:effectLst>
            <a:outerShdw blurRad="190500" algn="tl" rotWithShape="0">
              <a:srgbClr val="000000">
                <a:alpha val="70000"/>
              </a:srgbClr>
            </a:outerShdw>
          </a:effectLst>
        </p:spPr>
      </p:pic>
      <p:sp>
        <p:nvSpPr>
          <p:cNvPr id="10" name="Заголовок 1"/>
          <p:cNvSpPr txBox="1">
            <a:spLocks/>
          </p:cNvSpPr>
          <p:nvPr/>
        </p:nvSpPr>
        <p:spPr>
          <a:xfrm>
            <a:off x="323528" y="3356992"/>
            <a:ext cx="4608512" cy="1786210"/>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kk-KZ"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1457 ж. Үз-Темір тайшы бастапан ойраттардан (жайылым жер іздеген) Түркістан өңірінде жеңіліп қалды. Масқара ауыр шарт жасасып, ойраттар Шу арқылы өз жерлеріне кетті.</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ru-RU" sz="1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4" name="Picture 2" descr="http://propowerpoint.ru/wp-content/uploads/2013/02/PoleSlideMini.jpg"/>
          <p:cNvPicPr>
            <a:picLocks noChangeAspect="1" noChangeArrowheads="1"/>
          </p:cNvPicPr>
          <p:nvPr/>
        </p:nvPicPr>
        <p:blipFill>
          <a:blip r:embed="rId2" cstate="print"/>
          <a:srcRect/>
          <a:stretch>
            <a:fillRect/>
          </a:stretch>
        </p:blipFill>
        <p:spPr bwMode="auto">
          <a:xfrm>
            <a:off x="13529" y="0"/>
            <a:ext cx="9130471" cy="6858000"/>
          </a:xfrm>
          <a:prstGeom prst="rect">
            <a:avLst/>
          </a:prstGeom>
          <a:noFill/>
        </p:spPr>
      </p:pic>
      <p:sp>
        <p:nvSpPr>
          <p:cNvPr id="18436" name="Rectangle 4"/>
          <p:cNvSpPr>
            <a:spLocks noChangeArrowheads="1"/>
          </p:cNvSpPr>
          <p:nvPr/>
        </p:nvSpPr>
        <p:spPr bwMode="auto">
          <a:xfrm>
            <a:off x="179512" y="814301"/>
            <a:ext cx="8784976" cy="1710068"/>
          </a:xfrm>
          <a:prstGeom prst="rect">
            <a:avLst/>
          </a:prstGeom>
          <a:solidFill>
            <a:srgbClr val="F9F9F9"/>
          </a:solidFill>
          <a:ln w="9525">
            <a:noFill/>
            <a:miter lim="800000"/>
            <a:headEnd/>
            <a:tailEnd/>
          </a:ln>
          <a:effectLst/>
        </p:spPr>
        <p:txBody>
          <a:bodyPr vert="horz" wrap="square" lIns="0" tIns="4761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kk-KZ" b="0" i="1" u="none" strike="noStrike" cap="none" normalizeH="0" baseline="0" dirty="0" smtClean="0">
                <a:ln>
                  <a:noFill/>
                </a:ln>
                <a:effectLst/>
                <a:latin typeface="Times New Roman" pitchFamily="18" charset="0"/>
                <a:cs typeface="Times New Roman" pitchFamily="18" charset="0"/>
              </a:rPr>
              <a:t>Қасым ханның тұсындағы Қазақ хандығы</a:t>
            </a:r>
            <a:r>
              <a:rPr lang="kk-KZ" dirty="0" smtClean="0">
                <a:latin typeface="Times New Roman" pitchFamily="18" charset="0"/>
                <a:cs typeface="Times New Roman" pitchFamily="18" charset="0"/>
              </a:rPr>
              <a:t>.</a:t>
            </a:r>
            <a:endParaRPr kumimoji="0" lang="kk-KZ"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b="0" i="0" u="none" strike="noStrike" cap="none" normalizeH="0" baseline="0" dirty="0" smtClean="0">
                <a:ln>
                  <a:noFill/>
                </a:ln>
                <a:solidFill>
                  <a:srgbClr val="252525"/>
                </a:solidFill>
                <a:effectLst/>
                <a:latin typeface="Times New Roman" pitchFamily="18" charset="0"/>
                <a:cs typeface="Times New Roman" pitchFamily="18" charset="0"/>
              </a:rPr>
              <a:t>16-17 ғғ. қазақ хандығы нығайып, оның шекарасы едәуір ұлғая түсті. Өз тұсында «жерді біріктіру» процесін жедел жүзеге асырып, көзге түскен хандардың бірі Жәнібектің ұлы Қасым. </a:t>
            </a:r>
            <a:r>
              <a:rPr kumimoji="0" lang="kk-KZ" b="0" i="0" u="none" strike="noStrike" cap="none" normalizeH="0" baseline="0" dirty="0" smtClean="0">
                <a:ln>
                  <a:noFill/>
                </a:ln>
                <a:effectLst/>
                <a:latin typeface="Times New Roman" pitchFamily="18" charset="0"/>
                <a:cs typeface="Times New Roman" pitchFamily="18" charset="0"/>
              </a:rPr>
              <a:t>Қасым ханның</a:t>
            </a:r>
            <a:r>
              <a:rPr kumimoji="0" lang="kk-KZ" b="0" i="0" u="none" strike="noStrike" cap="none" normalizeH="0" baseline="0" dirty="0" smtClean="0">
                <a:ln>
                  <a:noFill/>
                </a:ln>
                <a:solidFill>
                  <a:srgbClr val="252525"/>
                </a:solidFill>
                <a:effectLst/>
                <a:latin typeface="Times New Roman" pitchFamily="18" charset="0"/>
                <a:cs typeface="Times New Roman" pitchFamily="18" charset="0"/>
              </a:rPr>
              <a:t> (1511-1523 жж.) тұсында </a:t>
            </a:r>
            <a:r>
              <a:rPr kumimoji="0" lang="kk-KZ" b="0" i="0" u="none" strike="noStrike" cap="none" normalizeH="0" baseline="0" dirty="0" smtClean="0">
                <a:ln>
                  <a:noFill/>
                </a:ln>
                <a:effectLst/>
                <a:latin typeface="Times New Roman" pitchFamily="18" charset="0"/>
                <a:cs typeface="Times New Roman" pitchFamily="18" charset="0"/>
              </a:rPr>
              <a:t>қазақ</a:t>
            </a:r>
            <a:r>
              <a:rPr kumimoji="0" lang="kk-KZ" b="0" i="0" u="none" strike="noStrike" cap="none" normalizeH="0" baseline="0" dirty="0" smtClean="0">
                <a:ln>
                  <a:noFill/>
                </a:ln>
                <a:solidFill>
                  <a:srgbClr val="252525"/>
                </a:solidFill>
                <a:effectLst/>
                <a:latin typeface="Times New Roman" pitchFamily="18" charset="0"/>
                <a:cs typeface="Times New Roman" pitchFamily="18" charset="0"/>
              </a:rPr>
              <a:t> хандығының саяси және экономикалық жағдайы нығая түсті. Ол билік құрған жылдары қазақ халқының қазіргі мекен тұрағы қалыптасты. </a:t>
            </a:r>
            <a:endParaRPr kumimoji="0" lang="kk-KZ" b="0" i="0" u="none" strike="noStrike" cap="none" normalizeH="0" baseline="0" dirty="0" smtClean="0">
              <a:ln>
                <a:noFill/>
              </a:ln>
              <a:solidFill>
                <a:srgbClr val="0B0080"/>
              </a:solidFill>
              <a:effectLst/>
              <a:latin typeface="Times New Roman" pitchFamily="18" charset="0"/>
              <a:cs typeface="Times New Roman" pitchFamily="18" charset="0"/>
            </a:endParaRPr>
          </a:p>
        </p:txBody>
      </p:sp>
      <p:pic>
        <p:nvPicPr>
          <p:cNvPr id="18438" name="Picture 6"/>
          <p:cNvPicPr>
            <a:picLocks noChangeAspect="1" noChangeArrowheads="1"/>
          </p:cNvPicPr>
          <p:nvPr/>
        </p:nvPicPr>
        <p:blipFill>
          <a:blip r:embed="rId3" cstate="print"/>
          <a:srcRect/>
          <a:stretch>
            <a:fillRect/>
          </a:stretch>
        </p:blipFill>
        <p:spPr bwMode="auto">
          <a:xfrm>
            <a:off x="5364088" y="2492896"/>
            <a:ext cx="3456384" cy="3620707"/>
          </a:xfrm>
          <a:prstGeom prst="roundRect">
            <a:avLst>
              <a:gd name="adj" fmla="val 11111"/>
            </a:avLst>
          </a:prstGeom>
          <a:ln w="12700" cap="rnd">
            <a:solidFill>
              <a:srgbClr val="FFC00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Заголовок 1"/>
          <p:cNvSpPr txBox="1">
            <a:spLocks/>
          </p:cNvSpPr>
          <p:nvPr/>
        </p:nvSpPr>
        <p:spPr>
          <a:xfrm>
            <a:off x="179512" y="2708920"/>
            <a:ext cx="5050904" cy="3802434"/>
          </a:xfrm>
          <a:prstGeom prst="rect">
            <a:avLst/>
          </a:prstGeom>
        </p:spPr>
        <p:txBody>
          <a:bodyPr vert="horz" lIns="91440" tIns="45720" rIns="91440" bIns="45720" rtlCol="0" anchor="ctr">
            <a:no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kk-KZ" sz="1800" b="0" i="0" u="none" strike="noStrike" kern="1200" cap="none" spc="0" normalizeH="0" baseline="0" noProof="0" dirty="0" smtClean="0">
                <a:ln>
                  <a:noFill/>
                </a:ln>
                <a:solidFill>
                  <a:srgbClr val="252525"/>
                </a:solidFill>
                <a:effectLst/>
                <a:uLnTx/>
                <a:uFillTx/>
                <a:latin typeface="Times New Roman" pitchFamily="18" charset="0"/>
                <a:ea typeface="+mj-ea"/>
                <a:cs typeface="Times New Roman" pitchFamily="18" charset="0"/>
              </a:rPr>
              <a:t>Бірсыпыра қалалар қосылды, солтүстікте Қасым ханның қол астындағы қазақтардың жайлауы Ұлытаудан асты. Оңтүстік-шығыста оған Жетісудың</a:t>
            </a:r>
            <a:r>
              <a:rPr kumimoji="0" lang="kk-KZ" sz="1800" b="0" i="0" u="none" strike="noStrike" kern="1200" cap="none" spc="0" normalizeH="0" noProof="0" dirty="0" smtClean="0">
                <a:ln>
                  <a:noFill/>
                </a:ln>
                <a:solidFill>
                  <a:srgbClr val="252525"/>
                </a:solidFill>
                <a:effectLst/>
                <a:uLnTx/>
                <a:uFillTx/>
                <a:latin typeface="Times New Roman" pitchFamily="18" charset="0"/>
                <a:ea typeface="+mj-ea"/>
                <a:cs typeface="Times New Roman" pitchFamily="18" charset="0"/>
              </a:rPr>
              <a:t> </a:t>
            </a:r>
            <a:r>
              <a:rPr kumimoji="0" lang="kk-KZ" sz="1800" b="0" i="0" u="none" strike="noStrike" kern="1200" cap="none" spc="0" normalizeH="0" baseline="0" noProof="0" dirty="0" smtClean="0">
                <a:ln>
                  <a:noFill/>
                </a:ln>
                <a:solidFill>
                  <a:srgbClr val="252525"/>
                </a:solidFill>
                <a:effectLst/>
                <a:uLnTx/>
                <a:uFillTx/>
                <a:latin typeface="Times New Roman" pitchFamily="18" charset="0"/>
                <a:ea typeface="+mj-ea"/>
                <a:cs typeface="Times New Roman" pitchFamily="18" charset="0"/>
              </a:rPr>
              <a:t>көп</a:t>
            </a:r>
            <a:r>
              <a:rPr kumimoji="0" lang="kk-KZ" sz="1800" b="0" i="0" u="none" strike="noStrike" kern="1200" cap="none" spc="0" normalizeH="0" noProof="0" dirty="0" smtClean="0">
                <a:ln>
                  <a:noFill/>
                </a:ln>
                <a:solidFill>
                  <a:srgbClr val="252525"/>
                </a:solidFill>
                <a:effectLst/>
                <a:uLnTx/>
                <a:uFillTx/>
                <a:latin typeface="Times New Roman" pitchFamily="18" charset="0"/>
                <a:ea typeface="+mj-ea"/>
                <a:cs typeface="Times New Roman" pitchFamily="18" charset="0"/>
              </a:rPr>
              <a:t> </a:t>
            </a:r>
            <a:r>
              <a:rPr kumimoji="0" lang="kk-KZ" sz="1800" b="0" i="0" u="none" strike="noStrike" kern="1200" cap="none" spc="0" normalizeH="0" baseline="0" noProof="0" dirty="0" smtClean="0">
                <a:ln>
                  <a:noFill/>
                </a:ln>
                <a:solidFill>
                  <a:srgbClr val="252525"/>
                </a:solidFill>
                <a:effectLst/>
                <a:uLnTx/>
                <a:uFillTx/>
                <a:latin typeface="Times New Roman" pitchFamily="18" charset="0"/>
                <a:ea typeface="+mj-ea"/>
                <a:cs typeface="Times New Roman" pitchFamily="18" charset="0"/>
              </a:rPr>
              <a:t>бөлігі</a:t>
            </a:r>
            <a:r>
              <a:rPr lang="kk-KZ" dirty="0">
                <a:solidFill>
                  <a:srgbClr val="252525"/>
                </a:solidFill>
                <a:latin typeface="Times New Roman" pitchFamily="18" charset="0"/>
                <a:ea typeface="+mj-ea"/>
                <a:cs typeface="Times New Roman" pitchFamily="18" charset="0"/>
              </a:rPr>
              <a:t> </a:t>
            </a:r>
            <a:r>
              <a:rPr kumimoji="0" lang="kk-KZ"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(Шу, Талас, Қаратал, Іле </a:t>
            </a:r>
            <a:r>
              <a:rPr kumimoji="0" lang="kk-KZ" sz="1800" b="0" i="0" u="none" strike="noStrike" kern="1200" cap="none" spc="0" normalizeH="0" baseline="0" noProof="0" dirty="0" smtClean="0">
                <a:ln>
                  <a:noFill/>
                </a:ln>
                <a:solidFill>
                  <a:srgbClr val="252525"/>
                </a:solidFill>
                <a:effectLst/>
                <a:uLnTx/>
                <a:uFillTx/>
                <a:latin typeface="Times New Roman" pitchFamily="18" charset="0"/>
                <a:ea typeface="+mj-ea"/>
                <a:cs typeface="Times New Roman" pitchFamily="18" charset="0"/>
              </a:rPr>
              <a:t>өлкелері) қарады. Қасым</a:t>
            </a:r>
            <a:r>
              <a:rPr kumimoji="0" lang="kk-KZ" sz="1800" b="0" i="0" u="none" strike="noStrike" kern="1200" cap="none" spc="0" normalizeH="0" noProof="0" dirty="0" smtClean="0">
                <a:ln>
                  <a:noFill/>
                </a:ln>
                <a:solidFill>
                  <a:srgbClr val="252525"/>
                </a:solidFill>
                <a:effectLst/>
                <a:uLnTx/>
                <a:uFillTx/>
                <a:latin typeface="Times New Roman" pitchFamily="18" charset="0"/>
                <a:ea typeface="+mj-ea"/>
                <a:cs typeface="Times New Roman" pitchFamily="18" charset="0"/>
              </a:rPr>
              <a:t> </a:t>
            </a:r>
            <a:r>
              <a:rPr kumimoji="0" lang="kk-KZ" sz="1800" b="0" i="0" u="none" strike="noStrike" kern="1200" cap="none" spc="0" normalizeH="0" baseline="0" noProof="0" dirty="0" smtClean="0">
                <a:ln>
                  <a:noFill/>
                </a:ln>
                <a:solidFill>
                  <a:srgbClr val="252525"/>
                </a:solidFill>
                <a:effectLst/>
                <a:uLnTx/>
                <a:uFillTx/>
                <a:latin typeface="Times New Roman" pitchFamily="18" charset="0"/>
                <a:ea typeface="+mj-ea"/>
                <a:cs typeface="Times New Roman" pitchFamily="18" charset="0"/>
              </a:rPr>
              <a:t>ханның тұсында </a:t>
            </a:r>
            <a:r>
              <a:rPr kumimoji="0" lang="kk-KZ"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Орта Азия</a:t>
            </a:r>
            <a:r>
              <a:rPr kumimoji="0" lang="kk-KZ" sz="1800" b="0" i="0" u="none" strike="noStrike" kern="1200" cap="none" spc="0" normalizeH="0" baseline="0" noProof="0" dirty="0" smtClean="0">
                <a:ln>
                  <a:noFill/>
                </a:ln>
                <a:solidFill>
                  <a:srgbClr val="252525"/>
                </a:solidFill>
                <a:effectLst/>
                <a:uLnTx/>
                <a:uFillTx/>
                <a:latin typeface="Times New Roman" pitchFamily="18" charset="0"/>
                <a:ea typeface="+mj-ea"/>
                <a:cs typeface="Times New Roman" pitchFamily="18" charset="0"/>
              </a:rPr>
              <a:t>, </a:t>
            </a:r>
            <a:r>
              <a:rPr kumimoji="0" lang="kk-KZ" sz="1800" b="0" i="0" u="none" strike="noStrike" kern="1200" cap="none" spc="0" normalizeH="0" baseline="0" noProof="0" dirty="0" smtClean="0">
                <a:ln>
                  <a:noFill/>
                </a:ln>
                <a:effectLst/>
                <a:uLnTx/>
                <a:uFillTx/>
                <a:latin typeface="Times New Roman" pitchFamily="18" charset="0"/>
                <a:ea typeface="+mj-ea"/>
                <a:cs typeface="Times New Roman" pitchFamily="18" charset="0"/>
              </a:rPr>
              <a:t>Еділ </a:t>
            </a:r>
            <a:r>
              <a:rPr kumimoji="0" lang="kk-KZ" sz="1800" b="0" i="0" u="none" strike="noStrike" kern="1200" cap="none" spc="0" normalizeH="0" baseline="0" noProof="0" dirty="0" smtClean="0">
                <a:ln>
                  <a:noFill/>
                </a:ln>
                <a:solidFill>
                  <a:srgbClr val="252525"/>
                </a:solidFill>
                <a:effectLst/>
                <a:uLnTx/>
                <a:uFillTx/>
                <a:latin typeface="Times New Roman" pitchFamily="18" charset="0"/>
                <a:ea typeface="+mj-ea"/>
                <a:cs typeface="Times New Roman" pitchFamily="18" charset="0"/>
              </a:rPr>
              <a:t>бойы, Сібірмен сауда және елшілік байланыс жасалды. Орыс мемлекетімен байланыс болды. Ұлы князь 3 </a:t>
            </a:r>
            <a:r>
              <a:rPr kumimoji="0" lang="kk-KZ"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Василий</a:t>
            </a:r>
            <a:r>
              <a:rPr kumimoji="0" lang="kk-KZ" sz="1800" b="0" i="0" u="none" strike="noStrike" kern="1200" cap="none" spc="0" normalizeH="0" baseline="0" noProof="0" dirty="0" smtClean="0">
                <a:ln>
                  <a:noFill/>
                </a:ln>
                <a:solidFill>
                  <a:srgbClr val="252525"/>
                </a:solidFill>
                <a:effectLst/>
                <a:uLnTx/>
                <a:uFillTx/>
                <a:latin typeface="Times New Roman" pitchFamily="18" charset="0"/>
                <a:ea typeface="+mj-ea"/>
                <a:cs typeface="Times New Roman" pitchFamily="18" charset="0"/>
              </a:rPr>
              <a:t> (1505-1533) билік құрған кездегі Мәскеу мемлекеті еді. Батыс Еуропа да қазақ хандығын осы кезде танып білді.</a:t>
            </a:r>
            <a:r>
              <a:rPr kumimoji="0" lang="kk-KZ"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kk-KZ" sz="1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kk-KZ" sz="1800" b="0" i="0" u="none" strike="noStrike" kern="1200" cap="none" spc="0" normalizeH="0" baseline="0" noProof="0" dirty="0" smtClean="0">
                <a:ln>
                  <a:noFill/>
                </a:ln>
                <a:solidFill>
                  <a:srgbClr val="252525"/>
                </a:solidFill>
                <a:effectLst/>
                <a:uLnTx/>
                <a:uFillTx/>
                <a:latin typeface="Times New Roman" pitchFamily="18" charset="0"/>
                <a:ea typeface="+mj-ea"/>
                <a:cs typeface="Times New Roman" pitchFamily="18" charset="0"/>
              </a:rPr>
              <a:t>«Қасым ханның қасқа жолы» деген әдет-ғұрып ережелері негізінде қазақ заңдары жасалынды.</a:t>
            </a:r>
            <a:r>
              <a:rPr kumimoji="0" lang="kk-KZ" sz="1800" b="0" i="0" u="none" strike="noStrike" kern="1200" cap="none" spc="0" normalizeH="0" baseline="0" noProof="0" dirty="0" smtClean="0">
                <a:ln>
                  <a:noFill/>
                </a:ln>
                <a:solidFill>
                  <a:srgbClr val="0B0080"/>
                </a:solidFill>
                <a:effectLst/>
                <a:uLnTx/>
                <a:uFillTx/>
                <a:latin typeface="Times New Roman" pitchFamily="18" charset="0"/>
                <a:ea typeface="+mj-ea"/>
                <a:cs typeface="Times New Roman" pitchFamily="18" charset="0"/>
              </a:rPr>
              <a:t/>
            </a:r>
            <a:br>
              <a:rPr kumimoji="0" lang="kk-KZ" sz="1800" b="0" i="0" u="none" strike="noStrike" kern="1200" cap="none" spc="0" normalizeH="0" baseline="0" noProof="0" dirty="0" smtClean="0">
                <a:ln>
                  <a:noFill/>
                </a:ln>
                <a:solidFill>
                  <a:srgbClr val="0B0080"/>
                </a:solidFill>
                <a:effectLst/>
                <a:uLnTx/>
                <a:uFillTx/>
                <a:latin typeface="Times New Roman" pitchFamily="18" charset="0"/>
                <a:ea typeface="+mj-ea"/>
                <a:cs typeface="Times New Roman" pitchFamily="18" charset="0"/>
              </a:rPr>
            </a:br>
            <a:endParaRPr kumimoji="0" lang="ru-RU" sz="1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Прямоугольник 7"/>
          <p:cNvSpPr/>
          <p:nvPr/>
        </p:nvSpPr>
        <p:spPr>
          <a:xfrm>
            <a:off x="251520" y="116632"/>
            <a:ext cx="3828356" cy="646331"/>
          </a:xfrm>
          <a:prstGeom prst="rect">
            <a:avLst/>
          </a:prstGeom>
        </p:spPr>
        <p:txBody>
          <a:bodyPr wrap="none">
            <a:spAutoFit/>
          </a:bodyPr>
          <a:lstStyle/>
          <a:p>
            <a:pPr lvl="0" algn="just" fontAlgn="base">
              <a:spcBef>
                <a:spcPct val="0"/>
              </a:spcBef>
              <a:spcAft>
                <a:spcPct val="0"/>
              </a:spcAft>
            </a:pPr>
            <a:r>
              <a:rPr lang="kk-KZ"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Қасым хан кезеңі</a:t>
            </a:r>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5" name="Picture 2" descr="http://propowerpoint.ru/wp-content/uploads/2013/02/PoleSlideMini.jpg"/>
          <p:cNvPicPr>
            <a:picLocks noChangeAspect="1" noChangeArrowheads="1"/>
          </p:cNvPicPr>
          <p:nvPr/>
        </p:nvPicPr>
        <p:blipFill>
          <a:blip r:embed="rId2" cstate="print"/>
          <a:srcRect/>
          <a:stretch>
            <a:fillRect/>
          </a:stretch>
        </p:blipFill>
        <p:spPr bwMode="auto">
          <a:xfrm>
            <a:off x="0" y="0"/>
            <a:ext cx="9144000" cy="6868162"/>
          </a:xfrm>
          <a:prstGeom prst="rect">
            <a:avLst/>
          </a:prstGeom>
          <a:noFill/>
        </p:spPr>
      </p:pic>
      <p:sp>
        <p:nvSpPr>
          <p:cNvPr id="6" name="Прямоугольник 5"/>
          <p:cNvSpPr/>
          <p:nvPr/>
        </p:nvSpPr>
        <p:spPr>
          <a:xfrm>
            <a:off x="251520" y="620689"/>
            <a:ext cx="3960440" cy="5355312"/>
          </a:xfrm>
          <a:prstGeom prst="rect">
            <a:avLst/>
          </a:prstGeom>
        </p:spPr>
        <p:txBody>
          <a:bodyPr wrap="square">
            <a:spAutoFit/>
          </a:bodyPr>
          <a:lstStyle/>
          <a:p>
            <a:pPr algn="just"/>
            <a:r>
              <a:rPr lang="kk-KZ" dirty="0" smtClean="0">
                <a:latin typeface="Times New Roman" pitchFamily="18" charset="0"/>
                <a:cs typeface="Times New Roman" pitchFamily="18" charset="0"/>
              </a:rPr>
              <a:t>         16 ғ. 2 ж. әлсіреген хандықты біріктіруде Қасым ханның баласы Хақназар (1538 -1580</a:t>
            </a:r>
            <a:r>
              <a:rPr lang="kk-KZ" dirty="0">
                <a:latin typeface="Times New Roman" pitchFamily="18" charset="0"/>
                <a:cs typeface="Times New Roman" pitchFamily="18" charset="0"/>
              </a:rPr>
              <a:t> </a:t>
            </a:r>
            <a:r>
              <a:rPr lang="kk-KZ" dirty="0" smtClean="0">
                <a:latin typeface="Times New Roman" pitchFamily="18" charset="0"/>
                <a:cs typeface="Times New Roman" pitchFamily="18" charset="0"/>
              </a:rPr>
              <a:t>жж.) өз үлесін қосты. Ноғай Ордасындағы алауыздықты сәтті пайдаланған ол, Жайық өзенінің сол жағындағы жерді қосып алды. Оның тұсында Жетісу  мен Тянь-Шаньды басып алуды көздеген Моғол</a:t>
            </a:r>
            <a:r>
              <a:rPr lang="kk-KZ" dirty="0">
                <a:latin typeface="Times New Roman" pitchFamily="18" charset="0"/>
                <a:cs typeface="Times New Roman" pitchFamily="18" charset="0"/>
              </a:rPr>
              <a:t> </a:t>
            </a:r>
            <a:r>
              <a:rPr lang="kk-KZ" dirty="0" smtClean="0">
                <a:latin typeface="Times New Roman" pitchFamily="18" charset="0"/>
                <a:cs typeface="Times New Roman" pitchFamily="18" charset="0"/>
              </a:rPr>
              <a:t>ханы Абд - Рашидке қарсы ұтымды күрес жүргізілді. Хақназар  өзара тартыста өзбек ханы Абдулланы қолдау арқылы Сыр бойындағы қалаларды (Сауран, Түркістан) өзіне бағындырды. Оның Абдулламен байланысынан қорыққан  Ташкенттің ұлыстық әміршісі Баба сұлтан жансыздары арқылы Хақназарды у беріп өлтірді.</a:t>
            </a:r>
            <a:endParaRPr lang="kk-KZ" dirty="0">
              <a:latin typeface="Times New Roman" pitchFamily="18" charset="0"/>
              <a:cs typeface="Times New Roman" pitchFamily="18" charset="0"/>
            </a:endParaRPr>
          </a:p>
        </p:txBody>
      </p:sp>
      <p:pic>
        <p:nvPicPr>
          <p:cNvPr id="19458" name="Picture 2" descr="http://tarikh.kz/attachments/Image/%3DD0%3D9A%3DD0%3DB0%3DD0%3DB7%3DD0%3DB0%3DD1%3D85%3DD1%3D81%3DD0%3DBA%3DD0%3DB8%3DD0%3DB9_%3DD1%3D85%3DD0%3DB0%3DD0%3DBD_%3DD0%3DA5%3DD0%3DB0%3DD0%3DBA%3DD0%3DBD%3DD0%3DB0%3DD0%3DB7%3DD0%3DB0%3DD1%3D80.jpg?template=generic"/>
          <p:cNvPicPr>
            <a:picLocks noChangeAspect="1" noChangeArrowheads="1"/>
          </p:cNvPicPr>
          <p:nvPr/>
        </p:nvPicPr>
        <p:blipFill>
          <a:blip r:embed="rId3" cstate="print"/>
          <a:srcRect/>
          <a:stretch>
            <a:fillRect/>
          </a:stretch>
        </p:blipFill>
        <p:spPr bwMode="auto">
          <a:xfrm>
            <a:off x="4211960" y="620688"/>
            <a:ext cx="4752528" cy="5616624"/>
          </a:xfrm>
          <a:prstGeom prst="rect">
            <a:avLst/>
          </a:prstGeom>
          <a:noFill/>
        </p:spPr>
      </p:pic>
      <p:sp>
        <p:nvSpPr>
          <p:cNvPr id="7" name="Прямоугольник 6"/>
          <p:cNvSpPr/>
          <p:nvPr/>
        </p:nvSpPr>
        <p:spPr>
          <a:xfrm>
            <a:off x="395536" y="116632"/>
            <a:ext cx="4488986" cy="523220"/>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r>
              <a:rPr lang="kk-KZ"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Хақназар хан кезеңі</a:t>
            </a:r>
          </a:p>
        </p:txBody>
      </p:sp>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propowerpoint.ru/wp-content/uploads/2013/02/PoleSlideMini.jpg"/>
          <p:cNvPicPr>
            <a:picLocks noChangeAspect="1" noChangeArrowheads="1"/>
          </p:cNvPicPr>
          <p:nvPr/>
        </p:nvPicPr>
        <p:blipFill>
          <a:blip r:embed="rId2" cstate="print"/>
          <a:srcRect/>
          <a:stretch>
            <a:fillRect/>
          </a:stretch>
        </p:blipFill>
        <p:spPr bwMode="auto">
          <a:xfrm>
            <a:off x="0" y="-10162"/>
            <a:ext cx="9144000" cy="6868162"/>
          </a:xfrm>
          <a:prstGeom prst="rect">
            <a:avLst/>
          </a:prstGeom>
          <a:noFill/>
        </p:spPr>
      </p:pic>
      <p:sp>
        <p:nvSpPr>
          <p:cNvPr id="5" name="Прямоугольник 4"/>
          <p:cNvSpPr/>
          <p:nvPr/>
        </p:nvSpPr>
        <p:spPr>
          <a:xfrm>
            <a:off x="179512" y="692697"/>
            <a:ext cx="4896544" cy="5262979"/>
          </a:xfrm>
          <a:prstGeom prst="rect">
            <a:avLst/>
          </a:prstGeom>
        </p:spPr>
        <p:txBody>
          <a:bodyPr wrap="square">
            <a:spAutoFit/>
          </a:bodyPr>
          <a:lstStyle/>
          <a:p>
            <a:pPr algn="just"/>
            <a:r>
              <a:rPr lang="kk-KZ" sz="2400" dirty="0" smtClean="0">
                <a:latin typeface="Times New Roman" pitchFamily="18" charset="0"/>
                <a:cs typeface="Times New Roman" pitchFamily="18" charset="0"/>
              </a:rPr>
              <a:t>Хақназардың мұрагері Жәдіктің баласы және Жәнібек ханның немересі қартайған Шығай (1580-1582) болды. Ол өзінің баласы Тәуекелмен (1586-1598 хан болған) бірге Баба сұлтанға қарсы күресінде Бұқар ханы Абдоллаға келді. Абдолла Шығайға ходжент қаласын сыйға тартып онымен қосылып Баба сұлтанға қарсы Ұлытау жорығына шығады. Осы жорықта Шығай қайтыс болады. Қазақ хандығының иелігі енді Тәуекелге көшеді.</a:t>
            </a:r>
            <a:endParaRPr lang="kk-KZ" sz="2400" dirty="0">
              <a:latin typeface="Times New Roman" pitchFamily="18" charset="0"/>
              <a:cs typeface="Times New Roman" pitchFamily="18" charset="0"/>
            </a:endParaRPr>
          </a:p>
        </p:txBody>
      </p:sp>
      <p:pic>
        <p:nvPicPr>
          <p:cNvPr id="20482" name="Picture 2" descr="http://www.kazakhistory.ru/images/post4big3.jpg"/>
          <p:cNvPicPr>
            <a:picLocks noChangeAspect="1" noChangeArrowheads="1"/>
          </p:cNvPicPr>
          <p:nvPr/>
        </p:nvPicPr>
        <p:blipFill>
          <a:blip r:embed="rId3" cstate="print"/>
          <a:srcRect/>
          <a:stretch>
            <a:fillRect/>
          </a:stretch>
        </p:blipFill>
        <p:spPr bwMode="auto">
          <a:xfrm>
            <a:off x="5148064" y="836712"/>
            <a:ext cx="3779912" cy="482453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Прямоугольник 6"/>
          <p:cNvSpPr/>
          <p:nvPr/>
        </p:nvSpPr>
        <p:spPr>
          <a:xfrm>
            <a:off x="251520" y="0"/>
            <a:ext cx="4874668" cy="584775"/>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r>
              <a:rPr lang="kk-KZ"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Тәуекел хан кезеңі</a:t>
            </a:r>
          </a:p>
        </p:txBody>
      </p:sp>
    </p:spTree>
  </p:cSld>
  <p:clrMapOvr>
    <a:masterClrMapping/>
  </p:clrMapOvr>
  <p:transition>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4" name="Picture 2" descr="http://propowerpoint.ru/wp-content/uploads/2013/02/PoleSlideMini.jpg"/>
          <p:cNvPicPr>
            <a:picLocks noChangeAspect="1" noChangeArrowheads="1"/>
          </p:cNvPicPr>
          <p:nvPr/>
        </p:nvPicPr>
        <p:blipFill>
          <a:blip r:embed="rId2" cstate="print"/>
          <a:srcRect/>
          <a:stretch>
            <a:fillRect/>
          </a:stretch>
        </p:blipFill>
        <p:spPr bwMode="auto">
          <a:xfrm>
            <a:off x="0" y="-10162"/>
            <a:ext cx="9144000" cy="6868162"/>
          </a:xfrm>
          <a:prstGeom prst="rect">
            <a:avLst/>
          </a:prstGeom>
          <a:noFill/>
        </p:spPr>
      </p:pic>
      <p:sp>
        <p:nvSpPr>
          <p:cNvPr id="5" name="Прямоугольник 4"/>
          <p:cNvSpPr/>
          <p:nvPr/>
        </p:nvSpPr>
        <p:spPr>
          <a:xfrm>
            <a:off x="251520" y="404664"/>
            <a:ext cx="8496944" cy="1938992"/>
          </a:xfrm>
          <a:prstGeom prst="rect">
            <a:avLst/>
          </a:prstGeom>
        </p:spPr>
        <p:txBody>
          <a:bodyPr wrap="square">
            <a:spAutoFit/>
          </a:bodyPr>
          <a:lstStyle/>
          <a:p>
            <a:pPr indent="457200" algn="just"/>
            <a:endParaRPr lang="kk-KZ" sz="2000" dirty="0" smtClean="0">
              <a:latin typeface="Times New Roman" pitchFamily="18" charset="0"/>
              <a:cs typeface="Times New Roman" pitchFamily="18" charset="0"/>
            </a:endParaRPr>
          </a:p>
          <a:p>
            <a:pPr indent="457200" algn="just"/>
            <a:r>
              <a:rPr lang="kk-KZ" sz="2000" dirty="0" smtClean="0">
                <a:latin typeface="Times New Roman" pitchFamily="18" charset="0"/>
                <a:cs typeface="Times New Roman" pitchFamily="18" charset="0"/>
              </a:rPr>
              <a:t>Есім хан (1598-1628 (1645) ж.ж. билік құрған) Шығайұлы Есім хан (1628-1645) – Қазақ хандығының ханы, Шығай ханның баласы, атақты Тәуекел хан]ның туған інісі. Есім хан туралы халық жадында сақталған аңыз -әңгімелер, дастан-жырлар көп. Оны халқы «Еңсегей бойлы ер Есім» деп ардақтайды.</a:t>
            </a:r>
          </a:p>
        </p:txBody>
      </p:sp>
      <p:sp>
        <p:nvSpPr>
          <p:cNvPr id="7" name="Содержимое 2"/>
          <p:cNvSpPr txBox="1">
            <a:spLocks/>
          </p:cNvSpPr>
          <p:nvPr/>
        </p:nvSpPr>
        <p:spPr>
          <a:xfrm>
            <a:off x="-108520" y="2276872"/>
            <a:ext cx="5688632" cy="4349080"/>
          </a:xfrm>
          <a:prstGeom prst="rect">
            <a:avLst/>
          </a:prstGeom>
        </p:spPr>
        <p:txBody>
          <a:bodyPr vert="horz" lIns="91440" tIns="45720" rIns="91440" bIns="45720" rtlCol="0">
            <a:normAutofit fontScale="25000" lnSpcReduction="20000"/>
          </a:bodyPr>
          <a:lstStyle/>
          <a:p>
            <a:pPr marL="3429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kk-KZ" sz="7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Есім хан билік басына ағасы Тәуекел өлгеннен кейін келді. Бұл кезде Қазақ хандығының шығысындағы жағдай Тәуекел тұсындағыдан әлдеқайда күрделене түскен еді. Мұнда ойрат тайпаларының бірігіу процесі жүріп жатты. Сондықтан ол көршілерінде болып жатқан жағдайды жіті қадағалап, олардың тайпалары арасындағы алауыздықты өз пайдасына шешуге ұмтылып бақты.</a:t>
            </a:r>
          </a:p>
          <a:p>
            <a:pPr marL="3429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kk-KZ" sz="7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Ойраттардың бір жағынан Ембі, Жайық, Еділ бойындағы ноғайлармен шарпысуы екінші жағынан орыс</a:t>
            </a:r>
            <a:r>
              <a:rPr kumimoji="0" lang="kk-KZ" sz="72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kk-KZ" sz="7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қамалдарының</a:t>
            </a:r>
            <a:r>
              <a:rPr kumimoji="0" lang="kk-KZ" sz="72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kk-KZ" sz="7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гарнизондарымен</a:t>
            </a:r>
            <a:r>
              <a:rPr kumimoji="0" lang="kk-KZ" sz="72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kk-KZ" sz="7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қақтығысуы Есім хан саясатының ықпалды болуына елеулі жағдай жасады. Ақырында үш жақты соғыстың өздеріне қырғын таптыратынын сезген ойрат әміршілері Есім ханның үстемдігін мойындап, тату көршілікте тұру мақсатында ұсыныс жасап, елшілерін жіберуге мәжбүр болады.</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2530" name="Picture 2" descr="http://e-history.kz/media/upload/1299/2014/08/29/c08137a23ffd25d9544e1cc7ff9da65e.jpg"/>
          <p:cNvPicPr>
            <a:picLocks noChangeAspect="1" noChangeArrowheads="1"/>
          </p:cNvPicPr>
          <p:nvPr/>
        </p:nvPicPr>
        <p:blipFill>
          <a:blip r:embed="rId3" cstate="print"/>
          <a:srcRect/>
          <a:stretch>
            <a:fillRect/>
          </a:stretch>
        </p:blipFill>
        <p:spPr bwMode="auto">
          <a:xfrm>
            <a:off x="5796136" y="2204864"/>
            <a:ext cx="3024336" cy="3908234"/>
          </a:xfrm>
          <a:prstGeom prst="roundRect">
            <a:avLst>
              <a:gd name="adj" fmla="val 4167"/>
            </a:avLst>
          </a:prstGeom>
          <a:solidFill>
            <a:srgbClr val="FFFFFF"/>
          </a:solidFill>
          <a:ln w="76200" cap="sq">
            <a:solidFill>
              <a:srgbClr val="FFC0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Прямоугольник 7"/>
          <p:cNvSpPr/>
          <p:nvPr/>
        </p:nvSpPr>
        <p:spPr>
          <a:xfrm>
            <a:off x="251520" y="0"/>
            <a:ext cx="8323817" cy="523220"/>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r>
              <a:rPr lang="kk-KZ"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Есім ханның тұсында Қазақ хандығы</a:t>
            </a:r>
          </a:p>
        </p:txBody>
      </p:sp>
    </p:spTree>
  </p:cSld>
  <p:clrMapOvr>
    <a:masterClrMapping/>
  </p:clrMapOvr>
  <p:transition>
    <p:pull/>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589</Words>
  <Application>Microsoft Office PowerPoint</Application>
  <PresentationFormat>Экран (4:3)</PresentationFormat>
  <Paragraphs>49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Қазақ хандығы - Қазақстан аумағында бұрын болған мемлекеттік құрылымдардың мұрагері, этникалық процестермен байланысты әлеуметтік қатынастардың өзгерістер мен экономикалық даму нәтижесі. 1457 жылдың күзінде Әбілқайыр хан Сығанақ түбінде қалмақтардан жеңілгеннен кейін, Керей мен Жәнібек сұлтандар қол астындағы ру-тайпалармен Шу өңіріне келіп қоныстанып, Қазақ хандығының негізін салады.         Қазақ хандығы — бүгінгі Қазақстан Республикасы мен көрші аймақтардың территориясында 1465-1847 жылдар аралығында өмір сүрген мемлекет. Қазақ хандығы Еділден Жайыққа дейінгі территорияны, Сырдария мен Амудария өзендерінің аралығын, Хорасан жері қамтыған. Қазақ хандығының мемлекеттік құрылымы дала демократиясына негізделген монархияға негізделген. Мемлекет басшысы – хандар саяси билік жүргізетін. Олар төре тұқымынан шыққан сұлтандар арасындағы таңдау негізінде сайланатын. Қазақ хандығының тұңғыш ханы - Керей, соңғы ханы – Кенесары Қасымұлы. </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“Қазақ хандығының құрылуы”</dc:title>
  <dc:creator>Назым</dc:creator>
  <cp:lastModifiedBy>Назым</cp:lastModifiedBy>
  <cp:revision>28</cp:revision>
  <dcterms:created xsi:type="dcterms:W3CDTF">2016-01-22T08:45:21Z</dcterms:created>
  <dcterms:modified xsi:type="dcterms:W3CDTF">2016-01-25T03:51:19Z</dcterms:modified>
</cp:coreProperties>
</file>