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  <p:sldId id="265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A61D-F9F9-4733-96FD-1B5598879B19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60CB-A20C-4A42-B67C-5D2FEB30C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A61D-F9F9-4733-96FD-1B5598879B19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60CB-A20C-4A42-B67C-5D2FEB30C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A61D-F9F9-4733-96FD-1B5598879B19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60CB-A20C-4A42-B67C-5D2FEB30C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A61D-F9F9-4733-96FD-1B5598879B19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60CB-A20C-4A42-B67C-5D2FEB30C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A61D-F9F9-4733-96FD-1B5598879B19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60CB-A20C-4A42-B67C-5D2FEB30C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A61D-F9F9-4733-96FD-1B5598879B19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60CB-A20C-4A42-B67C-5D2FEB30C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A61D-F9F9-4733-96FD-1B5598879B19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60CB-A20C-4A42-B67C-5D2FEB30C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A61D-F9F9-4733-96FD-1B5598879B19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60CB-A20C-4A42-B67C-5D2FEB30C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A61D-F9F9-4733-96FD-1B5598879B19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60CB-A20C-4A42-B67C-5D2FEB30C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A61D-F9F9-4733-96FD-1B5598879B19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60CB-A20C-4A42-B67C-5D2FEB30C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A61D-F9F9-4733-96FD-1B5598879B19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60CB-A20C-4A42-B67C-5D2FEB30C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AA61D-F9F9-4733-96FD-1B5598879B19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560CB-A20C-4A42-B67C-5D2FEB30C8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12241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УСТНОЕ НАРОДНОЕ ТВОРЧЕСТВО КАЗАХСКОГО НАРОДА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http://en.unesco.org/silkroad/sites/silkroad/files/styles/silkroad_inpage/public/intangible-cultural-heritage/kyrgyz_national_commission_for_unesco_4.jpg?itok=JsBGZEls"/>
          <p:cNvPicPr>
            <a:picLocks noChangeAspect="1" noChangeArrowheads="1"/>
          </p:cNvPicPr>
          <p:nvPr/>
        </p:nvPicPr>
        <p:blipFill>
          <a:blip r:embed="rId2" cstate="print"/>
          <a:srcRect r="3938"/>
          <a:stretch>
            <a:fillRect/>
          </a:stretch>
        </p:blipFill>
        <p:spPr bwMode="auto">
          <a:xfrm>
            <a:off x="179512" y="1988840"/>
            <a:ext cx="4044970" cy="3445715"/>
          </a:xfrm>
          <a:prstGeom prst="rect">
            <a:avLst/>
          </a:prstGeom>
          <a:noFill/>
        </p:spPr>
      </p:pic>
      <p:pic>
        <p:nvPicPr>
          <p:cNvPr id="20484" name="Picture 4" descr="http://www.conservatoire.kz/assets/images/Turan%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581128"/>
            <a:ext cx="3168352" cy="2114593"/>
          </a:xfrm>
          <a:prstGeom prst="rect">
            <a:avLst/>
          </a:prstGeom>
          <a:noFill/>
        </p:spPr>
      </p:pic>
      <p:pic>
        <p:nvPicPr>
          <p:cNvPr id="20486" name="Picture 6" descr="http://news.meloman.kz/upload/userfiles/dick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628800"/>
            <a:ext cx="4317395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Загадки- это вопрос для ума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6491064" cy="326895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«</a:t>
            </a:r>
            <a:r>
              <a:rPr lang="ru-RU" sz="1600" b="1" dirty="0">
                <a:solidFill>
                  <a:srgbClr val="002060"/>
                </a:solidFill>
              </a:rPr>
              <a:t>Черная корова стоит, а красная корова ее лижет» </a:t>
            </a:r>
            <a:r>
              <a:rPr lang="ru-RU" sz="1600" dirty="0" smtClean="0">
                <a:solidFill>
                  <a:srgbClr val="002060"/>
                </a:solidFill>
              </a:rPr>
              <a:t>Огонь </a:t>
            </a:r>
            <a:r>
              <a:rPr lang="ru-RU" sz="1600" dirty="0">
                <a:solidFill>
                  <a:srgbClr val="002060"/>
                </a:solidFill>
              </a:rPr>
              <a:t>и </a:t>
            </a:r>
            <a:r>
              <a:rPr lang="ru-RU" sz="1600" dirty="0" smtClean="0">
                <a:solidFill>
                  <a:srgbClr val="002060"/>
                </a:solidFill>
              </a:rPr>
              <a:t>казан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i="1" dirty="0" err="1" smtClean="0">
                <a:solidFill>
                  <a:srgbClr val="002060"/>
                </a:solidFill>
              </a:rPr>
              <a:t>Голубая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>
                <a:solidFill>
                  <a:srgbClr val="002060"/>
                </a:solidFill>
              </a:rPr>
              <a:t>простыня весь свет </a:t>
            </a:r>
            <a:r>
              <a:rPr lang="ru-RU" sz="1600" b="1" i="1" dirty="0" smtClean="0">
                <a:solidFill>
                  <a:srgbClr val="002060"/>
                </a:solidFill>
              </a:rPr>
              <a:t>одевает. </a:t>
            </a:r>
            <a:r>
              <a:rPr lang="ru-RU" sz="1600" i="1" dirty="0" smtClean="0">
                <a:solidFill>
                  <a:srgbClr val="002060"/>
                </a:solidFill>
              </a:rPr>
              <a:t>Небо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002060"/>
                </a:solidFill>
              </a:rPr>
              <a:t>Встанет</a:t>
            </a:r>
            <a:r>
              <a:rPr lang="ru-RU" sz="1600" b="1" i="1" dirty="0">
                <a:solidFill>
                  <a:srgbClr val="002060"/>
                </a:solidFill>
              </a:rPr>
              <a:t>, до небу </a:t>
            </a:r>
            <a:r>
              <a:rPr lang="ru-RU" sz="1600" b="1" i="1" dirty="0" smtClean="0">
                <a:solidFill>
                  <a:srgbClr val="002060"/>
                </a:solidFill>
              </a:rPr>
              <a:t>достанет. </a:t>
            </a:r>
            <a:r>
              <a:rPr lang="ru-RU" sz="1600" i="1" dirty="0" smtClean="0">
                <a:solidFill>
                  <a:srgbClr val="002060"/>
                </a:solidFill>
              </a:rPr>
              <a:t>Радуга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002060"/>
                </a:solidFill>
              </a:rPr>
              <a:t>Сколько </a:t>
            </a:r>
            <a:r>
              <a:rPr lang="ru-RU" sz="1600" b="1" i="1" dirty="0">
                <a:solidFill>
                  <a:srgbClr val="002060"/>
                </a:solidFill>
              </a:rPr>
              <a:t>бы ни ел, никогда сыт не </a:t>
            </a:r>
            <a:r>
              <a:rPr lang="ru-RU" sz="1600" b="1" i="1" dirty="0" smtClean="0">
                <a:solidFill>
                  <a:srgbClr val="002060"/>
                </a:solidFill>
              </a:rPr>
              <a:t>будет. </a:t>
            </a:r>
            <a:r>
              <a:rPr lang="ru-RU" sz="1600" i="1" dirty="0" smtClean="0">
                <a:solidFill>
                  <a:srgbClr val="002060"/>
                </a:solidFill>
              </a:rPr>
              <a:t>Огонь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002060"/>
                </a:solidFill>
              </a:rPr>
              <a:t>Без </a:t>
            </a:r>
            <a:r>
              <a:rPr lang="ru-RU" sz="1600" b="1" i="1" dirty="0">
                <a:solidFill>
                  <a:srgbClr val="002060"/>
                </a:solidFill>
              </a:rPr>
              <a:t>рук, без ног, а в гору </a:t>
            </a:r>
            <a:r>
              <a:rPr lang="ru-RU" sz="1600" b="1" i="1" dirty="0" smtClean="0">
                <a:solidFill>
                  <a:srgbClr val="002060"/>
                </a:solidFill>
              </a:rPr>
              <a:t>лезет. </a:t>
            </a:r>
            <a:r>
              <a:rPr lang="ru-RU" sz="1600" i="1" dirty="0" smtClean="0">
                <a:solidFill>
                  <a:srgbClr val="002060"/>
                </a:solidFill>
              </a:rPr>
              <a:t>Тесто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002060"/>
                </a:solidFill>
              </a:rPr>
              <a:t>Одно </a:t>
            </a:r>
            <a:r>
              <a:rPr lang="ru-RU" sz="1600" b="1" i="1" dirty="0">
                <a:solidFill>
                  <a:srgbClr val="002060"/>
                </a:solidFill>
              </a:rPr>
              <a:t>бросил — целую горсть </a:t>
            </a:r>
            <a:r>
              <a:rPr lang="ru-RU" sz="1600" b="1" i="1" dirty="0" smtClean="0">
                <a:solidFill>
                  <a:srgbClr val="002060"/>
                </a:solidFill>
              </a:rPr>
              <a:t>взял. </a:t>
            </a:r>
            <a:r>
              <a:rPr lang="ru-RU" sz="1600" i="1" dirty="0" smtClean="0">
                <a:solidFill>
                  <a:srgbClr val="002060"/>
                </a:solidFill>
              </a:rPr>
              <a:t>Зерно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Никого она не обижает, а все ее толкают? </a:t>
            </a:r>
            <a:r>
              <a:rPr lang="ru-RU" sz="1600" i="1" dirty="0" smtClean="0">
                <a:solidFill>
                  <a:srgbClr val="002060"/>
                </a:solidFill>
              </a:rPr>
              <a:t>Дверь </a:t>
            </a:r>
            <a:endParaRPr lang="ru-RU" sz="1600" i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Белый баран ушел, а черный остался. </a:t>
            </a:r>
            <a:r>
              <a:rPr lang="ru-RU" sz="1600" i="1" dirty="0" smtClean="0">
                <a:solidFill>
                  <a:srgbClr val="002060"/>
                </a:solidFill>
              </a:rPr>
              <a:t>Снег </a:t>
            </a:r>
            <a:r>
              <a:rPr lang="ru-RU" sz="1600" i="1" dirty="0">
                <a:solidFill>
                  <a:srgbClr val="002060"/>
                </a:solidFill>
              </a:rPr>
              <a:t>и земля </a:t>
            </a:r>
            <a:r>
              <a:rPr lang="ru-RU" sz="1600" i="1" dirty="0" smtClean="0">
                <a:solidFill>
                  <a:srgbClr val="002060"/>
                </a:solidFill>
              </a:rPr>
              <a:t>весной</a:t>
            </a:r>
            <a:endParaRPr lang="ru-RU" sz="1600" i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Всегда во рту, а не проглотишь. </a:t>
            </a:r>
            <a:r>
              <a:rPr lang="ru-RU" sz="1600" i="1" dirty="0" smtClean="0">
                <a:solidFill>
                  <a:srgbClr val="002060"/>
                </a:solidFill>
              </a:rPr>
              <a:t>Язык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Утром встал- на две дороги попал.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Брюки</a:t>
            </a:r>
          </a:p>
          <a:p>
            <a:pPr>
              <a:buFont typeface="Wingdings" pitchFamily="2" charset="2"/>
              <a:buChar char="ü"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 одной мыши два хвоста.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Ножницы</a:t>
            </a:r>
            <a:endParaRPr lang="ru-RU" sz="1600" i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http://korshu.ru/programma-na-formirovanie-komandnoj-splochennosti-instrukciya/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149080"/>
            <a:ext cx="1413646" cy="1800200"/>
          </a:xfrm>
          <a:prstGeom prst="rect">
            <a:avLst/>
          </a:prstGeom>
          <a:noFill/>
        </p:spPr>
      </p:pic>
      <p:pic>
        <p:nvPicPr>
          <p:cNvPr id="3076" name="Picture 4" descr="http://www.good-cook.ru/i/big/b/1/b18db163739cd037fd01e1b7d031a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37112"/>
            <a:ext cx="1728192" cy="1296144"/>
          </a:xfrm>
          <a:prstGeom prst="rect">
            <a:avLst/>
          </a:prstGeom>
          <a:noFill/>
        </p:spPr>
      </p:pic>
      <p:pic>
        <p:nvPicPr>
          <p:cNvPr id="3078" name="Picture 6" descr="http://printposters.ru/files/images/catalog/2Af-P000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9" y="4437112"/>
            <a:ext cx="2912888" cy="1944216"/>
          </a:xfrm>
          <a:prstGeom prst="rect">
            <a:avLst/>
          </a:prstGeom>
          <a:noFill/>
        </p:spPr>
      </p:pic>
      <p:pic>
        <p:nvPicPr>
          <p:cNvPr id="3080" name="Picture 8" descr="http://media.worldbulletin.net/250x190/2013/06/04/whe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88640"/>
            <a:ext cx="1732041" cy="1296144"/>
          </a:xfrm>
          <a:prstGeom prst="rect">
            <a:avLst/>
          </a:prstGeom>
          <a:noFill/>
        </p:spPr>
      </p:pic>
      <p:pic>
        <p:nvPicPr>
          <p:cNvPr id="3082" name="Picture 10" descr="http://www.stihi.ru/pics/2012/12/08/47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700808"/>
            <a:ext cx="1802211" cy="1152128"/>
          </a:xfrm>
          <a:prstGeom prst="rect">
            <a:avLst/>
          </a:prstGeom>
          <a:noFill/>
        </p:spPr>
      </p:pic>
      <p:pic>
        <p:nvPicPr>
          <p:cNvPr id="3084" name="Picture 12" descr="http://www.blackmountainsholidaycottages.co.uk/images/mongolian-yurt/mongolian-yurt-front-do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4293096"/>
            <a:ext cx="1326388" cy="1944216"/>
          </a:xfrm>
          <a:prstGeom prst="rect">
            <a:avLst/>
          </a:prstGeom>
          <a:noFill/>
        </p:spPr>
      </p:pic>
      <p:pic>
        <p:nvPicPr>
          <p:cNvPr id="3086" name="Picture 14" descr="http://photo.minber.kz/wp-content/uploads/2012/01/77.jpg"/>
          <p:cNvPicPr>
            <a:picLocks noChangeAspect="1" noChangeArrowheads="1"/>
          </p:cNvPicPr>
          <p:nvPr/>
        </p:nvPicPr>
        <p:blipFill>
          <a:blip r:embed="rId8" cstate="print"/>
          <a:srcRect l="8000" r="12000" b="16042"/>
          <a:stretch>
            <a:fillRect/>
          </a:stretch>
        </p:blipFill>
        <p:spPr bwMode="auto">
          <a:xfrm>
            <a:off x="7308304" y="1700808"/>
            <a:ext cx="1440160" cy="2016224"/>
          </a:xfrm>
          <a:prstGeom prst="rect">
            <a:avLst/>
          </a:prstGeom>
          <a:noFill/>
        </p:spPr>
      </p:pic>
      <p:pic>
        <p:nvPicPr>
          <p:cNvPr id="3088" name="Picture 16" descr="http://cdn.bolshoyvopros.ru/files/users/images/56/22/5622a7060298804479933be28ff23d7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3140968"/>
            <a:ext cx="1080120" cy="1099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Закончите мысль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13247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- Добро совершить никогда  (не поздно).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- Человек без друзей- что дерево (без листьев).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- Скромность украшает (человека).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Выводы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7567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400" b="1" dirty="0" smtClean="0">
                <a:solidFill>
                  <a:srgbClr val="002060"/>
                </a:solidFill>
              </a:rPr>
              <a:t>Казахский </a:t>
            </a:r>
            <a:r>
              <a:rPr lang="ru-RU" sz="2400" b="1" dirty="0">
                <a:solidFill>
                  <a:srgbClr val="002060"/>
                </a:solidFill>
              </a:rPr>
              <a:t>народ в сказаниях, сказках, легендах и в других жанрах устного народного творчества учит и воспитывает у людей только добрые , лучшие , положительные качества.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ВИДЫ УСТНОГО НАРОДНОГО ТВОРЧЕСТВА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1.Сказка                                              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    2.Легенда       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      3.Эпос        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        4.Лиро-эпические </a:t>
            </a:r>
            <a:r>
              <a:rPr lang="ru-RU" b="1" dirty="0" err="1">
                <a:solidFill>
                  <a:srgbClr val="002060"/>
                </a:solidFill>
              </a:rPr>
              <a:t>жыры</a:t>
            </a:r>
            <a:r>
              <a:rPr lang="ru-RU" b="1" dirty="0">
                <a:solidFill>
                  <a:srgbClr val="002060"/>
                </a:solidFill>
              </a:rPr>
              <a:t>      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          5.Загадки         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             6.Пословицы- поговорки    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                 7.Афоризмы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Сказка-повествование о вымышленных событиях с участием фантастических персонажей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 Как вы думаете, в чем состоит роль сказки?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</a:t>
            </a:r>
            <a:r>
              <a:rPr lang="ru-RU" sz="2800" b="1" dirty="0">
                <a:solidFill>
                  <a:srgbClr val="002060"/>
                </a:solidFill>
              </a:rPr>
              <a:t>Какие народные казахского народа вам известны?</a:t>
            </a: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</a:rPr>
              <a:t>Какие сказки вы знаете? </a:t>
            </a:r>
            <a:endParaRPr lang="ru-RU" sz="28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8194" name="Picture 2" descr="http://www.almatykitap.kz/images/w/norm/800/45af01c36a5ef529efde100ba9c431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2379371" cy="3453062"/>
          </a:xfrm>
          <a:prstGeom prst="rect">
            <a:avLst/>
          </a:prstGeom>
          <a:noFill/>
        </p:spPr>
      </p:pic>
      <p:pic>
        <p:nvPicPr>
          <p:cNvPr id="8196" name="Picture 4" descr="http://i.ytimg.com/vi/E7VJ7654LaU/sddefault.jpg"/>
          <p:cNvPicPr>
            <a:picLocks noChangeAspect="1" noChangeArrowheads="1"/>
          </p:cNvPicPr>
          <p:nvPr/>
        </p:nvPicPr>
        <p:blipFill>
          <a:blip r:embed="rId3" cstate="print"/>
          <a:srcRect l="5172" r="4310"/>
          <a:stretch>
            <a:fillRect/>
          </a:stretch>
        </p:blipFill>
        <p:spPr bwMode="auto">
          <a:xfrm>
            <a:off x="3131840" y="3068960"/>
            <a:ext cx="2520280" cy="2088232"/>
          </a:xfrm>
          <a:prstGeom prst="rect">
            <a:avLst/>
          </a:prstGeom>
          <a:noFill/>
        </p:spPr>
      </p:pic>
      <p:pic>
        <p:nvPicPr>
          <p:cNvPr id="8198" name="Picture 6" descr="http://i.ytimg.com/vi/iPB3fKZvvg8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869160"/>
            <a:ext cx="3164352" cy="1752564"/>
          </a:xfrm>
          <a:prstGeom prst="rect">
            <a:avLst/>
          </a:prstGeom>
          <a:noFill/>
        </p:spPr>
      </p:pic>
      <p:pic>
        <p:nvPicPr>
          <p:cNvPr id="8200" name="Picture 8" descr="http://muzlife-1.ucoz.com/aldar_kose/sikyrli_dorba_gajaiyp_a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9624" y="2708921"/>
            <a:ext cx="3231258" cy="1800200"/>
          </a:xfrm>
          <a:prstGeom prst="rect">
            <a:avLst/>
          </a:prstGeom>
          <a:noFill/>
        </p:spPr>
      </p:pic>
      <p:pic>
        <p:nvPicPr>
          <p:cNvPr id="8202" name="Picture 10" descr="http://i.ytimg.com/vi/uiyOFnmB_q4/maxres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5182984"/>
            <a:ext cx="2736304" cy="1515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49817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Легенды - они звучат чаще в форме стиха или рассказа. Рассказывается о героических подвигах героев. Героем может быть батыр, воин, хан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916832"/>
            <a:ext cx="7571184" cy="468052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4000" b="1" dirty="0">
                <a:solidFill>
                  <a:srgbClr val="C00000"/>
                </a:solidFill>
              </a:rPr>
              <a:t>Легенда о ласточке</a:t>
            </a:r>
          </a:p>
          <a:p>
            <a:pPr>
              <a:buNone/>
            </a:pPr>
            <a:r>
              <a:rPr lang="ru-RU" dirty="0" smtClean="0"/>
              <a:t>		</a:t>
            </a:r>
            <a:r>
              <a:rPr lang="ru-RU" b="1" dirty="0">
                <a:solidFill>
                  <a:srgbClr val="002060"/>
                </a:solidFill>
              </a:rPr>
              <a:t> Давно это было, очень давно - киргизов тогда не было еще в степи. Жил в то время на земле громадный змей, и все живущее как на ней, так и в воде и в воздухе подчинялось ему. Раз этот змей призывает к себе комара и приказывает ему: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— Комар, облети всю землю, я даю тебе власть кусать все живущее на ней, чтобы ты мог узнать, у какой земной твари самое вкусное мясо. Когда узнаешь, прилетишь ко мне и скажешь.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Комар поднялся и полетел. Долго летал он по земле, перекусал всех птиц, зверей и человека. Радостный и веселый, полетел он тогда с докладом к своему повелителю-змею.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Встречается ему на пути ласточка и спрашивает его: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— Куда, комар, летишь ты такой счастливый и довольный?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— Лечу к змею.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— Зачем?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— Он, мой повелитель, послал меня узнать, у кого из тварей земных самое вкусное мясо.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— И ты узнал?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— Узнал.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— Чье же мясо тебе больше всего понравилось? — спрашивает ласточка.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— У человека самое вкусное мясо, — отвечает комар.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Не успел он этого вымолвить, злосчастный, как ласточка, всегдашний и неизменный друг человека, оторвала у него часть его жала, чем в лишила его возможности говорить.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Прилетает комар к змею, вьется около него, пищит, а сказать ничего не может: жала-то кусочка ему недостает. Тут же вьется и ласточка и весело щебечет: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— Змей, я понимаю комара! Ты его посылал узнать вкус мяса всего живущего на земле. Все виды мяса он испробовал и теперь говорит, что нет вкуснее мяса, как у змея.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Страшно было видеть, как бросился тогда змей на ласточку! Но ты сам знаешь, </a:t>
            </a:r>
            <a:r>
              <a:rPr lang="ru-RU" b="1" dirty="0" err="1">
                <a:solidFill>
                  <a:srgbClr val="002060"/>
                </a:solidFill>
              </a:rPr>
              <a:t>таксыр</a:t>
            </a:r>
            <a:r>
              <a:rPr lang="ru-RU" b="1" dirty="0">
                <a:solidFill>
                  <a:srgbClr val="002060"/>
                </a:solidFill>
              </a:rPr>
              <a:t>, какая она быстрая. Ласточка тотчас же бросилась лететь, но змей все-таки успел схватить ее за хвост, из которого и вырвал середину. Вот отчего у ласточки раздвоенный хвост!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2" name="Picture 4" descr="http://content.foto.mail.ru/bk/mila-s/_blogs/i-18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1800200" cy="1947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Эпос- воспевается героизм батыров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67667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</a:rPr>
              <a:t>Алпамыс</a:t>
            </a:r>
            <a:r>
              <a:rPr lang="ru-RU" sz="2400" b="1" dirty="0" smtClean="0">
                <a:solidFill>
                  <a:srgbClr val="002060"/>
                </a:solidFill>
              </a:rPr>
              <a:t> батыр», «</a:t>
            </a:r>
            <a:r>
              <a:rPr lang="ru-RU" sz="2400" b="1" dirty="0" err="1" smtClean="0">
                <a:solidFill>
                  <a:srgbClr val="002060"/>
                </a:solidFill>
              </a:rPr>
              <a:t>Кобланды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батыр», «Ер </a:t>
            </a:r>
            <a:r>
              <a:rPr lang="ru-RU" sz="2400" b="1" dirty="0" err="1">
                <a:solidFill>
                  <a:srgbClr val="002060"/>
                </a:solidFill>
              </a:rPr>
              <a:t>Таргын</a:t>
            </a:r>
            <a:r>
              <a:rPr lang="ru-RU" sz="2400" b="1" dirty="0">
                <a:solidFill>
                  <a:srgbClr val="002060"/>
                </a:solidFill>
              </a:rPr>
              <a:t>», «Ер </a:t>
            </a:r>
            <a:r>
              <a:rPr lang="ru-RU" sz="2400" b="1" dirty="0" err="1">
                <a:solidFill>
                  <a:srgbClr val="002060"/>
                </a:solidFill>
              </a:rPr>
              <a:t>Косай</a:t>
            </a:r>
            <a:r>
              <a:rPr lang="ru-RU" sz="2400" b="1" dirty="0">
                <a:solidFill>
                  <a:srgbClr val="002060"/>
                </a:solidFill>
              </a:rPr>
              <a:t>»</a:t>
            </a:r>
          </a:p>
          <a:p>
            <a:endParaRPr lang="ru-RU" dirty="0"/>
          </a:p>
        </p:txBody>
      </p:sp>
      <p:pic>
        <p:nvPicPr>
          <p:cNvPr id="6146" name="Picture 2" descr="http://www.almatykitap.kz/images/00/c5b1b0ea59e320fd5770894447f67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2784141" cy="3960440"/>
          </a:xfrm>
          <a:prstGeom prst="rect">
            <a:avLst/>
          </a:prstGeom>
          <a:noFill/>
        </p:spPr>
      </p:pic>
      <p:pic>
        <p:nvPicPr>
          <p:cNvPr id="6148" name="Picture 4" descr="http://danakaz.kz/sites/default/files/sites/Binder1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132856"/>
            <a:ext cx="2790515" cy="3456384"/>
          </a:xfrm>
          <a:prstGeom prst="rect">
            <a:avLst/>
          </a:prstGeom>
          <a:noFill/>
        </p:spPr>
      </p:pic>
      <p:pic>
        <p:nvPicPr>
          <p:cNvPr id="6150" name="Picture 6" descr="http://www.biblus.ru/pics/8/8/b/10009477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132856"/>
            <a:ext cx="2365225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Лиро</a:t>
            </a:r>
            <a:r>
              <a:rPr lang="ru-RU" sz="2800" b="1" dirty="0" smtClean="0">
                <a:solidFill>
                  <a:srgbClr val="C00000"/>
                </a:solidFill>
              </a:rPr>
              <a:t>- эпические </a:t>
            </a:r>
            <a:r>
              <a:rPr lang="ru-RU" sz="2800" b="1" dirty="0" err="1" smtClean="0">
                <a:solidFill>
                  <a:srgbClr val="C00000"/>
                </a:solidFill>
              </a:rPr>
              <a:t>жыры</a:t>
            </a:r>
            <a:r>
              <a:rPr lang="ru-RU" sz="2800" b="1" dirty="0" smtClean="0">
                <a:solidFill>
                  <a:srgbClr val="C00000"/>
                </a:solidFill>
              </a:rPr>
              <a:t> – это различные сказания о свободе, гуманности, любви, о жизни народа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1"/>
            <a:ext cx="8568952" cy="532655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Козы </a:t>
            </a:r>
            <a:r>
              <a:rPr lang="ru-RU" sz="2400" b="1" dirty="0" err="1" smtClean="0">
                <a:solidFill>
                  <a:srgbClr val="002060"/>
                </a:solidFill>
              </a:rPr>
              <a:t>Корпеш</a:t>
            </a:r>
            <a:r>
              <a:rPr lang="ru-RU" sz="2400" b="1" dirty="0" smtClean="0">
                <a:solidFill>
                  <a:srgbClr val="002060"/>
                </a:solidFill>
              </a:rPr>
              <a:t> и </a:t>
            </a:r>
            <a:r>
              <a:rPr lang="ru-RU" sz="2400" b="1" dirty="0">
                <a:solidFill>
                  <a:srgbClr val="002060"/>
                </a:solidFill>
              </a:rPr>
              <a:t>Баян Сулу», «</a:t>
            </a:r>
            <a:r>
              <a:rPr lang="ru-RU" sz="2400" b="1" dirty="0" err="1">
                <a:solidFill>
                  <a:srgbClr val="002060"/>
                </a:solidFill>
              </a:rPr>
              <a:t>Кыз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Жибек</a:t>
            </a:r>
            <a:r>
              <a:rPr lang="ru-RU" sz="2400" b="1" dirty="0">
                <a:solidFill>
                  <a:srgbClr val="002060"/>
                </a:solidFill>
              </a:rPr>
              <a:t>», «</a:t>
            </a:r>
            <a:r>
              <a:rPr lang="ru-RU" sz="2400" b="1" dirty="0" err="1">
                <a:solidFill>
                  <a:srgbClr val="002060"/>
                </a:solidFill>
              </a:rPr>
              <a:t>Айман-Шолпан</a:t>
            </a:r>
            <a:r>
              <a:rPr lang="ru-RU" sz="2400" b="1" dirty="0">
                <a:solidFill>
                  <a:srgbClr val="002060"/>
                </a:solidFill>
              </a:rPr>
              <a:t>»</a:t>
            </a:r>
          </a:p>
          <a:p>
            <a:endParaRPr lang="ru-RU" dirty="0"/>
          </a:p>
        </p:txBody>
      </p:sp>
      <p:pic>
        <p:nvPicPr>
          <p:cNvPr id="5122" name="Picture 2" descr="http://images-p18-5.cdn.mywed.ru/users_new/9322/109322/forum/0018/18/2415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013176"/>
            <a:ext cx="2664296" cy="1691012"/>
          </a:xfrm>
          <a:prstGeom prst="rect">
            <a:avLst/>
          </a:prstGeom>
          <a:noFill/>
        </p:spPr>
      </p:pic>
      <p:pic>
        <p:nvPicPr>
          <p:cNvPr id="5124" name="Picture 4" descr="http://kargoo.gov.kz/media/img/photogallery/50aef8274ad6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212976"/>
            <a:ext cx="2395650" cy="1800200"/>
          </a:xfrm>
          <a:prstGeom prst="rect">
            <a:avLst/>
          </a:prstGeom>
          <a:noFill/>
        </p:spPr>
      </p:pic>
      <p:pic>
        <p:nvPicPr>
          <p:cNvPr id="5126" name="Picture 6" descr="http://www.almatykitap.kz/images/00/ab50f2b35fc900069928c1e505e402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132856"/>
            <a:ext cx="2808312" cy="3998333"/>
          </a:xfrm>
          <a:prstGeom prst="rect">
            <a:avLst/>
          </a:prstGeom>
          <a:noFill/>
        </p:spPr>
      </p:pic>
      <p:pic>
        <p:nvPicPr>
          <p:cNvPr id="5128" name="Picture 8" descr="http://altaynews.kz/uploads/posts/2014-04/1397705674_kozy-korpesh-bayan-sul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132856"/>
            <a:ext cx="3796714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КОЗЫ КОРПЕШ И БАЯН СУЛУ: ИСТОРИЯ ЛЮБВИ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568952" cy="590465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6400" dirty="0">
                <a:solidFill>
                  <a:srgbClr val="002060"/>
                </a:solidFill>
              </a:rPr>
              <a:t> Исторические предания казахов связывают также название гор и населенного пункта с именем красавицы Баян, героини народной эпической поэмы «</a:t>
            </a:r>
            <a:r>
              <a:rPr lang="ru-RU" sz="6400" dirty="0" err="1">
                <a:solidFill>
                  <a:srgbClr val="002060"/>
                </a:solidFill>
              </a:rPr>
              <a:t>Козы-Корпеш</a:t>
            </a:r>
            <a:r>
              <a:rPr lang="ru-RU" sz="6400" dirty="0">
                <a:solidFill>
                  <a:srgbClr val="002060"/>
                </a:solidFill>
              </a:rPr>
              <a:t>—Баян-Сулу», повествующей о страстной любви и беззаветной верности двух сердец. По легенде отец </a:t>
            </a:r>
            <a:r>
              <a:rPr lang="ru-RU" sz="6400" dirty="0" smtClean="0">
                <a:solidFill>
                  <a:srgbClr val="002060"/>
                </a:solidFill>
              </a:rPr>
              <a:t>Баян-Сулу </a:t>
            </a:r>
            <a:r>
              <a:rPr lang="ru-RU" sz="6400" dirty="0" err="1">
                <a:solidFill>
                  <a:srgbClr val="002060"/>
                </a:solidFill>
              </a:rPr>
              <a:t>Карабай</a:t>
            </a:r>
            <a:r>
              <a:rPr lang="ru-RU" sz="6400" dirty="0">
                <a:solidFill>
                  <a:srgbClr val="002060"/>
                </a:solidFill>
              </a:rPr>
              <a:t> ежегодно кочевал от Аягуза до Тюмени, делая длительные остановки в горах </a:t>
            </a:r>
            <a:r>
              <a:rPr lang="ru-RU" sz="6400" dirty="0" err="1">
                <a:solidFill>
                  <a:srgbClr val="002060"/>
                </a:solidFill>
              </a:rPr>
              <a:t>Каркаралы</a:t>
            </a:r>
            <a:r>
              <a:rPr lang="ru-RU" sz="6400" dirty="0">
                <a:solidFill>
                  <a:srgbClr val="002060"/>
                </a:solidFill>
              </a:rPr>
              <a:t>, </a:t>
            </a:r>
            <a:r>
              <a:rPr lang="ru-RU" sz="6400" dirty="0" err="1">
                <a:solidFill>
                  <a:srgbClr val="002060"/>
                </a:solidFill>
              </a:rPr>
              <a:t>Баянаула</a:t>
            </a:r>
            <a:r>
              <a:rPr lang="ru-RU" sz="6400" dirty="0">
                <a:solidFill>
                  <a:srgbClr val="002060"/>
                </a:solidFill>
              </a:rPr>
              <a:t>, </a:t>
            </a:r>
            <a:r>
              <a:rPr lang="ru-RU" sz="6400" dirty="0" err="1">
                <a:solidFill>
                  <a:srgbClr val="002060"/>
                </a:solidFill>
              </a:rPr>
              <a:t>Домбралы</a:t>
            </a:r>
            <a:r>
              <a:rPr lang="ru-RU" sz="6400" dirty="0">
                <a:solidFill>
                  <a:srgbClr val="002060"/>
                </a:solidFill>
              </a:rPr>
              <a:t>, </a:t>
            </a:r>
            <a:r>
              <a:rPr lang="ru-RU" sz="6400" dirty="0" err="1">
                <a:solidFill>
                  <a:srgbClr val="002060"/>
                </a:solidFill>
              </a:rPr>
              <a:t>Моншакты</a:t>
            </a:r>
            <a:r>
              <a:rPr lang="ru-RU" sz="6400" dirty="0">
                <a:solidFill>
                  <a:srgbClr val="002060"/>
                </a:solidFill>
              </a:rPr>
              <a:t> и т. д. Баян особенно понравились горы </a:t>
            </a:r>
            <a:r>
              <a:rPr lang="ru-RU" sz="6400" dirty="0" err="1">
                <a:solidFill>
                  <a:srgbClr val="002060"/>
                </a:solidFill>
              </a:rPr>
              <a:t>Казалык</a:t>
            </a:r>
            <a:r>
              <a:rPr lang="ru-RU" sz="6400" dirty="0">
                <a:solidFill>
                  <a:srgbClr val="002060"/>
                </a:solidFill>
              </a:rPr>
              <a:t>, где было много черных цапель с красивым оперением. Из перьев этих птиц она сшила себе красивый головной убор, украшенный султаном, почему и горы были названы </a:t>
            </a:r>
            <a:r>
              <a:rPr lang="ru-RU" sz="6400" dirty="0" err="1">
                <a:solidFill>
                  <a:srgbClr val="002060"/>
                </a:solidFill>
              </a:rPr>
              <a:t>Каркаралы</a:t>
            </a:r>
            <a:r>
              <a:rPr lang="ru-RU" sz="6400" dirty="0">
                <a:solidFill>
                  <a:srgbClr val="002060"/>
                </a:solidFill>
              </a:rPr>
              <a:t> (горы Черной цапли). В Кокчетавских горах Баян нашла </a:t>
            </a:r>
            <a:r>
              <a:rPr lang="ru-RU" sz="6400" dirty="0" smtClean="0">
                <a:solidFill>
                  <a:srgbClr val="002060"/>
                </a:solidFill>
              </a:rPr>
              <a:t>чудесное </a:t>
            </a:r>
            <a:r>
              <a:rPr lang="ru-RU" sz="6400" dirty="0">
                <a:solidFill>
                  <a:srgbClr val="002060"/>
                </a:solidFill>
              </a:rPr>
              <a:t>дерево, извлекающее приятный для слуха напевный звук. Из этого дерева для </a:t>
            </a:r>
            <a:r>
              <a:rPr lang="ru-RU" sz="6400" dirty="0" smtClean="0">
                <a:solidFill>
                  <a:srgbClr val="002060"/>
                </a:solidFill>
              </a:rPr>
              <a:t>Баян-Сулу </a:t>
            </a:r>
            <a:r>
              <a:rPr lang="ru-RU" sz="6400" dirty="0">
                <a:solidFill>
                  <a:srgbClr val="002060"/>
                </a:solidFill>
              </a:rPr>
              <a:t>сделали музыкальный инструмент — домбру, отчего гора была названа </a:t>
            </a:r>
            <a:r>
              <a:rPr lang="ru-RU" sz="6400" dirty="0" err="1">
                <a:solidFill>
                  <a:srgbClr val="002060"/>
                </a:solidFill>
              </a:rPr>
              <a:t>Домбралы</a:t>
            </a:r>
            <a:r>
              <a:rPr lang="ru-RU" sz="6400" dirty="0">
                <a:solidFill>
                  <a:srgbClr val="002060"/>
                </a:solidFill>
              </a:rPr>
              <a:t>. На соседних горах было много драгоценных камней, из которых она изготовила роскошный бисер (</a:t>
            </a:r>
            <a:r>
              <a:rPr lang="ru-RU" sz="6400" dirty="0" err="1">
                <a:solidFill>
                  <a:srgbClr val="002060"/>
                </a:solidFill>
              </a:rPr>
              <a:t>моншак</a:t>
            </a:r>
            <a:r>
              <a:rPr lang="ru-RU" sz="6400" dirty="0">
                <a:solidFill>
                  <a:srgbClr val="002060"/>
                </a:solidFill>
              </a:rPr>
              <a:t>), отчего эти горы были названы </a:t>
            </a:r>
            <a:r>
              <a:rPr lang="ru-RU" sz="6400" dirty="0" err="1">
                <a:solidFill>
                  <a:srgbClr val="002060"/>
                </a:solidFill>
              </a:rPr>
              <a:t>Моншакты</a:t>
            </a:r>
            <a:r>
              <a:rPr lang="ru-RU" sz="6400" dirty="0">
                <a:solidFill>
                  <a:srgbClr val="002060"/>
                </a:solidFill>
              </a:rPr>
              <a:t> (Бисерные). И сама Баян была девушкой чудесной красоты. Приставка «</a:t>
            </a:r>
            <a:r>
              <a:rPr lang="ru-RU" sz="6400" dirty="0" err="1" smtClean="0">
                <a:solidFill>
                  <a:srgbClr val="002060"/>
                </a:solidFill>
              </a:rPr>
              <a:t>сулу</a:t>
            </a:r>
            <a:r>
              <a:rPr lang="ru-RU" sz="6400" dirty="0">
                <a:solidFill>
                  <a:srgbClr val="002060"/>
                </a:solidFill>
              </a:rPr>
              <a:t>»— красавица — стала неотъемлемой частью ее имени, а аул, где отец во время кочевья делал самые продолжительные остановки, стал любимым местом сбора молодежи, и его все называли </a:t>
            </a:r>
            <a:r>
              <a:rPr lang="ru-RU" sz="6400" dirty="0" err="1">
                <a:solidFill>
                  <a:srgbClr val="002060"/>
                </a:solidFill>
              </a:rPr>
              <a:t>Баянаул</a:t>
            </a:r>
            <a:r>
              <a:rPr lang="ru-RU" sz="6400" dirty="0">
                <a:solidFill>
                  <a:srgbClr val="002060"/>
                </a:solidFill>
              </a:rPr>
              <a:t>. Видя, какой славой </a:t>
            </a:r>
            <a:r>
              <a:rPr lang="ru-RU" sz="6400" dirty="0" smtClean="0">
                <a:solidFill>
                  <a:srgbClr val="002060"/>
                </a:solidFill>
              </a:rPr>
              <a:t>пользуется </a:t>
            </a:r>
            <a:r>
              <a:rPr lang="ru-RU" sz="6400" dirty="0">
                <a:solidFill>
                  <a:srgbClr val="002060"/>
                </a:solidFill>
              </a:rPr>
              <a:t>красота дочери, и какой большой за нее можно получит» калым, </a:t>
            </a:r>
            <a:r>
              <a:rPr lang="ru-RU" sz="6400" dirty="0" err="1">
                <a:solidFill>
                  <a:srgbClr val="002060"/>
                </a:solidFill>
              </a:rPr>
              <a:t>Карабай</a:t>
            </a:r>
            <a:r>
              <a:rPr lang="ru-RU" sz="6400" dirty="0">
                <a:solidFill>
                  <a:srgbClr val="002060"/>
                </a:solidFill>
              </a:rPr>
              <a:t> утвердился в решении нарушить обет и клятву, данную при ее рождении другу </a:t>
            </a:r>
            <a:r>
              <a:rPr lang="ru-RU" sz="6400" dirty="0" err="1">
                <a:solidFill>
                  <a:srgbClr val="002060"/>
                </a:solidFill>
              </a:rPr>
              <a:t>Сарыбаю</a:t>
            </a:r>
            <a:r>
              <a:rPr lang="ru-RU" sz="6400" dirty="0">
                <a:solidFill>
                  <a:srgbClr val="002060"/>
                </a:solidFill>
              </a:rPr>
              <a:t> — выдать девушку замуж за его сына </a:t>
            </a:r>
            <a:r>
              <a:rPr lang="ru-RU" sz="6400" dirty="0" err="1">
                <a:solidFill>
                  <a:srgbClr val="002060"/>
                </a:solidFill>
              </a:rPr>
              <a:t>Козы-Корпеша</a:t>
            </a:r>
            <a:r>
              <a:rPr lang="ru-RU" sz="6400" dirty="0">
                <a:solidFill>
                  <a:srgbClr val="002060"/>
                </a:solidFill>
              </a:rPr>
              <a:t>. Поэтому со своими крупными стадами он стал откочевывать все дальше от семьи </a:t>
            </a:r>
            <a:r>
              <a:rPr lang="ru-RU" sz="6400" dirty="0" err="1">
                <a:solidFill>
                  <a:srgbClr val="002060"/>
                </a:solidFill>
              </a:rPr>
              <a:t>Сарыбая</a:t>
            </a:r>
            <a:r>
              <a:rPr lang="ru-RU" sz="6400" dirty="0">
                <a:solidFill>
                  <a:srgbClr val="002060"/>
                </a:solidFill>
              </a:rPr>
              <a:t>, в новые, далекие края. Тоскуя по своей </a:t>
            </a:r>
            <a:r>
              <a:rPr lang="ru-RU" sz="6400" dirty="0" err="1">
                <a:solidFill>
                  <a:srgbClr val="002060"/>
                </a:solidFill>
              </a:rPr>
              <a:t>Сары-Арке</a:t>
            </a:r>
            <a:r>
              <a:rPr lang="ru-RU" sz="6400" dirty="0">
                <a:solidFill>
                  <a:srgbClr val="002060"/>
                </a:solidFill>
              </a:rPr>
              <a:t>, многие родичи и пастухи отбились от </a:t>
            </a:r>
            <a:r>
              <a:rPr lang="ru-RU" sz="6400" dirty="0" err="1">
                <a:solidFill>
                  <a:srgbClr val="002060"/>
                </a:solidFill>
              </a:rPr>
              <a:t>Карабая</a:t>
            </a:r>
            <a:r>
              <a:rPr lang="ru-RU" sz="6400" dirty="0">
                <a:solidFill>
                  <a:srgbClr val="002060"/>
                </a:solidFill>
              </a:rPr>
              <a:t>. Остался верен ему лишь приставший в пути богач </a:t>
            </a:r>
            <a:r>
              <a:rPr lang="ru-RU" sz="6400" dirty="0" err="1">
                <a:solidFill>
                  <a:srgbClr val="002060"/>
                </a:solidFill>
              </a:rPr>
              <a:t>Кодар</a:t>
            </a:r>
            <a:r>
              <a:rPr lang="ru-RU" sz="6400" dirty="0">
                <a:solidFill>
                  <a:srgbClr val="002060"/>
                </a:solidFill>
              </a:rPr>
              <a:t>, который и стал добиваться руки </a:t>
            </a:r>
            <a:r>
              <a:rPr lang="ru-RU" sz="6400" dirty="0" err="1">
                <a:solidFill>
                  <a:srgbClr val="002060"/>
                </a:solidFill>
              </a:rPr>
              <a:t>Баян-Слу</a:t>
            </a:r>
            <a:r>
              <a:rPr lang="ru-RU" sz="6400" dirty="0">
                <a:solidFill>
                  <a:srgbClr val="002060"/>
                </a:solidFill>
              </a:rPr>
              <a:t>. </a:t>
            </a:r>
            <a:r>
              <a:rPr lang="ru-RU" sz="6400" dirty="0" err="1">
                <a:solidFill>
                  <a:srgbClr val="002060"/>
                </a:solidFill>
              </a:rPr>
              <a:t>Карабай</a:t>
            </a:r>
            <a:r>
              <a:rPr lang="ru-RU" sz="6400" dirty="0">
                <a:solidFill>
                  <a:srgbClr val="002060"/>
                </a:solidFill>
              </a:rPr>
              <a:t> медлил, торговался. Но когда они сбились с дороги в пустыне, растерявшийся </a:t>
            </a:r>
            <a:r>
              <a:rPr lang="ru-RU" sz="6400" dirty="0" err="1">
                <a:solidFill>
                  <a:srgbClr val="002060"/>
                </a:solidFill>
              </a:rPr>
              <a:t>Карабай</a:t>
            </a:r>
            <a:r>
              <a:rPr lang="ru-RU" sz="6400" dirty="0">
                <a:solidFill>
                  <a:srgbClr val="002060"/>
                </a:solidFill>
              </a:rPr>
              <a:t> заявил </a:t>
            </a:r>
            <a:r>
              <a:rPr lang="ru-RU" sz="6400" dirty="0" err="1">
                <a:solidFill>
                  <a:srgbClr val="002060"/>
                </a:solidFill>
              </a:rPr>
              <a:t>Кодару</a:t>
            </a:r>
            <a:r>
              <a:rPr lang="ru-RU" sz="6400" dirty="0">
                <a:solidFill>
                  <a:srgbClr val="002060"/>
                </a:solidFill>
              </a:rPr>
              <a:t>: — Веди же караван через пустыню, а выведешь — бери себе Баян. Когда они успешно вышли к реке Аягуз, где и облюбовали себе место, новый жених стал торопить со свадьбой. Однако </a:t>
            </a:r>
            <a:r>
              <a:rPr lang="ru-RU" sz="6400" dirty="0" err="1">
                <a:solidFill>
                  <a:srgbClr val="002060"/>
                </a:solidFill>
              </a:rPr>
              <a:t>Баян-Слу</a:t>
            </a:r>
            <a:r>
              <a:rPr lang="ru-RU" sz="6400" dirty="0">
                <a:solidFill>
                  <a:srgbClr val="002060"/>
                </a:solidFill>
              </a:rPr>
              <a:t> не любила злого, коварного и жадного </a:t>
            </a:r>
            <a:r>
              <a:rPr lang="ru-RU" sz="6400" dirty="0" err="1">
                <a:solidFill>
                  <a:srgbClr val="002060"/>
                </a:solidFill>
              </a:rPr>
              <a:t>Кодара</a:t>
            </a:r>
            <a:r>
              <a:rPr lang="ru-RU" sz="6400" dirty="0">
                <a:solidFill>
                  <a:srgbClr val="002060"/>
                </a:solidFill>
              </a:rPr>
              <a:t> и откладывала день свадьбы. ...Шли дни и годы. Возмужавший </a:t>
            </a:r>
            <a:r>
              <a:rPr lang="ru-RU" sz="6400" dirty="0" err="1">
                <a:solidFill>
                  <a:srgbClr val="002060"/>
                </a:solidFill>
              </a:rPr>
              <a:t>Козы-Корпеш</a:t>
            </a:r>
            <a:r>
              <a:rPr lang="ru-RU" sz="6400" dirty="0">
                <a:solidFill>
                  <a:srgbClr val="002060"/>
                </a:solidFill>
              </a:rPr>
              <a:t> решил, во что бы то ни стало найти свою невесту, наконец, у Аягуза нашел аул </a:t>
            </a:r>
            <a:r>
              <a:rPr lang="ru-RU" sz="6400" dirty="0" err="1">
                <a:solidFill>
                  <a:srgbClr val="002060"/>
                </a:solidFill>
              </a:rPr>
              <a:t>Карабая</a:t>
            </a:r>
            <a:r>
              <a:rPr lang="ru-RU" sz="6400" dirty="0">
                <a:solidFill>
                  <a:srgbClr val="002060"/>
                </a:solidFill>
              </a:rPr>
              <a:t>. Джигит нанялся пастухом, познакомился и сдружился с красавицей Баян. Та нашла в </a:t>
            </a:r>
            <a:r>
              <a:rPr lang="ru-RU" sz="6400" dirty="0" err="1">
                <a:solidFill>
                  <a:srgbClr val="002060"/>
                </a:solidFill>
              </a:rPr>
              <a:t>Козы-Корпеше</a:t>
            </a:r>
            <a:r>
              <a:rPr lang="ru-RU" sz="6400" dirty="0">
                <a:solidFill>
                  <a:srgbClr val="002060"/>
                </a:solidFill>
              </a:rPr>
              <a:t> свой идеал — человека кристально чистой души, справедливого, храброго, опору беззащитных.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		</a:t>
            </a:r>
            <a:r>
              <a:rPr lang="ru-RU" sz="3400" dirty="0" smtClean="0">
                <a:solidFill>
                  <a:srgbClr val="002060"/>
                </a:solidFill>
              </a:rPr>
              <a:t>Горячо полюбил девушку и </a:t>
            </a:r>
            <a:r>
              <a:rPr lang="ru-RU" sz="3400" dirty="0" err="1" smtClean="0">
                <a:solidFill>
                  <a:srgbClr val="002060"/>
                </a:solidFill>
              </a:rPr>
              <a:t>Козы-Корпеш</a:t>
            </a:r>
            <a:r>
              <a:rPr lang="ru-RU" sz="3400" dirty="0" smtClean="0">
                <a:solidFill>
                  <a:srgbClr val="002060"/>
                </a:solidFill>
              </a:rPr>
              <a:t>. «Не остановлюсь ни перед чем,—сказал он себе,— чтобы быть нам вместе». </a:t>
            </a:r>
            <a:r>
              <a:rPr lang="ru-RU" sz="3400" dirty="0" err="1" smtClean="0">
                <a:solidFill>
                  <a:srgbClr val="002060"/>
                </a:solidFill>
              </a:rPr>
              <a:t>Козы-Корпешу</a:t>
            </a:r>
            <a:r>
              <a:rPr lang="ru-RU" sz="3400" dirty="0" smtClean="0">
                <a:solidFill>
                  <a:srgbClr val="002060"/>
                </a:solidFill>
              </a:rPr>
              <a:t> удается победить своего противника. Но, потерпев поражение в открытой схватке, </a:t>
            </a:r>
            <a:r>
              <a:rPr lang="ru-RU" sz="3400" dirty="0" err="1" smtClean="0">
                <a:solidFill>
                  <a:srgbClr val="002060"/>
                </a:solidFill>
              </a:rPr>
              <a:t>Кодар</a:t>
            </a:r>
            <a:r>
              <a:rPr lang="ru-RU" sz="3400" dirty="0" smtClean="0">
                <a:solidFill>
                  <a:srgbClr val="002060"/>
                </a:solidFill>
              </a:rPr>
              <a:t> ведет тайную борьбу. На его стороне отец девушки. </a:t>
            </a:r>
            <a:r>
              <a:rPr lang="ru-RU" sz="3400" dirty="0" err="1" smtClean="0">
                <a:solidFill>
                  <a:srgbClr val="002060"/>
                </a:solidFill>
              </a:rPr>
              <a:t>Баян-Слу</a:t>
            </a:r>
            <a:r>
              <a:rPr lang="ru-RU" sz="3400" dirty="0" smtClean="0">
                <a:solidFill>
                  <a:srgbClr val="002060"/>
                </a:solidFill>
              </a:rPr>
              <a:t> говорит своему возлюбленному: — ...Враги тебя убьют! Бесценный мой, не жди пощады тут. Скорее увези меня отсюда, В родных местах найдем себе приют. Через несколько дней стрелой из лука </a:t>
            </a:r>
            <a:r>
              <a:rPr lang="ru-RU" sz="3400" dirty="0" err="1" smtClean="0">
                <a:solidFill>
                  <a:srgbClr val="002060"/>
                </a:solidFill>
              </a:rPr>
              <a:t>Кодар</a:t>
            </a:r>
            <a:r>
              <a:rPr lang="ru-RU" sz="3400" dirty="0" smtClean="0">
                <a:solidFill>
                  <a:srgbClr val="002060"/>
                </a:solidFill>
              </a:rPr>
              <a:t> предательски убил сонного </a:t>
            </a:r>
            <a:r>
              <a:rPr lang="ru-RU" sz="3400" dirty="0" err="1" smtClean="0">
                <a:solidFill>
                  <a:srgbClr val="002060"/>
                </a:solidFill>
              </a:rPr>
              <a:t>Козы-Корпеша</a:t>
            </a:r>
            <a:r>
              <a:rPr lang="ru-RU" sz="3400" dirty="0" smtClean="0">
                <a:solidFill>
                  <a:srgbClr val="002060"/>
                </a:solidFill>
              </a:rPr>
              <a:t>. Увидев дочь в безутешной печали, отец просит: — Голубушка, хватит слезы проливать. Тебе найдется пара. Не хочешь за </a:t>
            </a:r>
            <a:r>
              <a:rPr lang="ru-RU" sz="3400" dirty="0" err="1" smtClean="0">
                <a:solidFill>
                  <a:srgbClr val="002060"/>
                </a:solidFill>
              </a:rPr>
              <a:t>Кодара</a:t>
            </a:r>
            <a:r>
              <a:rPr lang="ru-RU" sz="3400" dirty="0" smtClean="0">
                <a:solidFill>
                  <a:srgbClr val="002060"/>
                </a:solidFill>
              </a:rPr>
              <a:t>? Так и быть. Но она ему ответила: — Люблю я одного </a:t>
            </a:r>
            <a:r>
              <a:rPr lang="ru-RU" sz="3400" dirty="0" err="1" smtClean="0">
                <a:solidFill>
                  <a:srgbClr val="002060"/>
                </a:solidFill>
              </a:rPr>
              <a:t>Козы-Корпеша</a:t>
            </a:r>
            <a:r>
              <a:rPr lang="ru-RU" sz="3400" dirty="0" smtClean="0">
                <a:solidFill>
                  <a:srgbClr val="002060"/>
                </a:solidFill>
              </a:rPr>
              <a:t>. Баян похоронила </a:t>
            </a:r>
            <a:r>
              <a:rPr lang="ru-RU" sz="3400" dirty="0" err="1" smtClean="0">
                <a:solidFill>
                  <a:srgbClr val="002060"/>
                </a:solidFill>
              </a:rPr>
              <a:t>Козы-Корпеша</a:t>
            </a:r>
            <a:r>
              <a:rPr lang="ru-RU" sz="3400" dirty="0" smtClean="0">
                <a:solidFill>
                  <a:srgbClr val="002060"/>
                </a:solidFill>
              </a:rPr>
              <a:t> в степи возле </a:t>
            </a:r>
            <a:r>
              <a:rPr lang="ru-RU" sz="3400" dirty="0" err="1" smtClean="0">
                <a:solidFill>
                  <a:srgbClr val="002060"/>
                </a:solidFill>
              </a:rPr>
              <a:t>Кзыл-Кия</a:t>
            </a:r>
            <a:r>
              <a:rPr lang="ru-RU" sz="3400" dirty="0" smtClean="0">
                <a:solidFill>
                  <a:srgbClr val="002060"/>
                </a:solidFill>
              </a:rPr>
              <a:t>. Приказала </a:t>
            </a:r>
            <a:r>
              <a:rPr lang="ru-RU" sz="3400" dirty="0" err="1" smtClean="0">
                <a:solidFill>
                  <a:srgbClr val="002060"/>
                </a:solidFill>
              </a:rPr>
              <a:t>Кодару</a:t>
            </a:r>
            <a:r>
              <a:rPr lang="ru-RU" sz="3400" dirty="0" smtClean="0">
                <a:solidFill>
                  <a:srgbClr val="002060"/>
                </a:solidFill>
              </a:rPr>
              <a:t> выкопать колодец и своими руками достать оттуда воды, которой она смоет печаль. Она предложила ему спускаться, держась за ленту, вплетенную в ее длинную косу, а как только </a:t>
            </a:r>
            <a:r>
              <a:rPr lang="ru-RU" sz="3400" dirty="0" err="1" smtClean="0">
                <a:solidFill>
                  <a:srgbClr val="002060"/>
                </a:solidFill>
              </a:rPr>
              <a:t>Кодар</a:t>
            </a:r>
            <a:r>
              <a:rPr lang="ru-RU" sz="3400" dirty="0" smtClean="0">
                <a:solidFill>
                  <a:srgbClr val="002060"/>
                </a:solidFill>
              </a:rPr>
              <a:t> спустился — обрезала косу. Девяносто джигитов, поклонников </a:t>
            </a:r>
            <a:r>
              <a:rPr lang="ru-RU" sz="3400" dirty="0" err="1" smtClean="0">
                <a:solidFill>
                  <a:srgbClr val="002060"/>
                </a:solidFill>
              </a:rPr>
              <a:t>Баян-Слу</a:t>
            </a:r>
            <a:r>
              <a:rPr lang="ru-RU" sz="3400" dirty="0" smtClean="0">
                <a:solidFill>
                  <a:srgbClr val="002060"/>
                </a:solidFill>
              </a:rPr>
              <a:t>, забросали колодец камнями. Через год она, согласно обычаям предков, справила поминки по убитому жениху и приказала воздвигнуть над могилой мавзолей. Вбежала туда и, выхватив из-за пояса кинжал, вонзила его себе в сердце. С быстротой молнии разнес степной «</a:t>
            </a:r>
            <a:r>
              <a:rPr lang="ru-RU" sz="3400" dirty="0" err="1" smtClean="0">
                <a:solidFill>
                  <a:srgbClr val="002060"/>
                </a:solidFill>
              </a:rPr>
              <a:t>узун-кулак</a:t>
            </a:r>
            <a:r>
              <a:rPr lang="ru-RU" sz="3400" dirty="0" smtClean="0">
                <a:solidFill>
                  <a:srgbClr val="002060"/>
                </a:solidFill>
              </a:rPr>
              <a:t>» весть о трагической гибели красавицы Баян по всей казахской степи. В глубокой печали были все знавшие ее, слышавшие о ней. Они вспоминали каждый ее шаг, каждое слово. Когда-то, купаясь в озере, Баян уронила в него мыло. — Не потому ли вода в нем такая мягкая?— говорили потом люди. Так и привыкли озеро называть Мыльным — </a:t>
            </a:r>
            <a:r>
              <a:rPr lang="ru-RU" sz="3400" dirty="0" err="1" smtClean="0">
                <a:solidFill>
                  <a:srgbClr val="002060"/>
                </a:solidFill>
              </a:rPr>
              <a:t>Сабындыколь</a:t>
            </a:r>
            <a:r>
              <a:rPr lang="ru-RU" sz="3400" dirty="0" smtClean="0">
                <a:solidFill>
                  <a:srgbClr val="002060"/>
                </a:solidFill>
              </a:rPr>
              <a:t>. Вспомнили подруги погибшей, как в детстве, сидя на склоне одной из гор, они расчесывали гребнем косы </a:t>
            </a:r>
            <a:r>
              <a:rPr lang="ru-RU" sz="3400" dirty="0" err="1" smtClean="0">
                <a:solidFill>
                  <a:srgbClr val="002060"/>
                </a:solidFill>
              </a:rPr>
              <a:t>Баян-Слу</a:t>
            </a:r>
            <a:r>
              <a:rPr lang="ru-RU" sz="3400" dirty="0" smtClean="0">
                <a:solidFill>
                  <a:srgbClr val="002060"/>
                </a:solidFill>
              </a:rPr>
              <a:t>, и гору стали называть </a:t>
            </a:r>
            <a:r>
              <a:rPr lang="ru-RU" sz="3400" dirty="0" err="1" smtClean="0">
                <a:solidFill>
                  <a:srgbClr val="002060"/>
                </a:solidFill>
              </a:rPr>
              <a:t>Тарак</a:t>
            </a:r>
            <a:r>
              <a:rPr lang="ru-RU" sz="3400" dirty="0" smtClean="0">
                <a:solidFill>
                  <a:srgbClr val="002060"/>
                </a:solidFill>
              </a:rPr>
              <a:t> (Гребень). Самую высокую и красивую в этих местах вершину, в память о Баян, окрестили </a:t>
            </a:r>
            <a:r>
              <a:rPr lang="ru-RU" sz="3400" dirty="0" err="1" smtClean="0">
                <a:solidFill>
                  <a:srgbClr val="002060"/>
                </a:solidFill>
              </a:rPr>
              <a:t>Акбет</a:t>
            </a:r>
            <a:r>
              <a:rPr lang="ru-RU" sz="3400" dirty="0" smtClean="0">
                <a:solidFill>
                  <a:srgbClr val="002060"/>
                </a:solidFill>
              </a:rPr>
              <a:t> — Белолицей. Баян хорошо пела, любила ездить верхом. Однажды, остановившись на отдых у речки, она забыла там путы (</a:t>
            </a:r>
            <a:r>
              <a:rPr lang="ru-RU" sz="3400" dirty="0" err="1" smtClean="0">
                <a:solidFill>
                  <a:srgbClr val="002060"/>
                </a:solidFill>
              </a:rPr>
              <a:t>шидер</a:t>
            </a:r>
            <a:r>
              <a:rPr lang="ru-RU" sz="3400" dirty="0" smtClean="0">
                <a:solidFill>
                  <a:srgbClr val="002060"/>
                </a:solidFill>
              </a:rPr>
              <a:t>)— речку стали называть Шидерты. А речку на северо-востоке, у которой не раз раздавалось вдохновенное пение девушки, назвали Оленты (Песенная). Горы же на десятки верст вокруг аула еще в те незапамятные времена во всех кочевьях называли не иначе, как </a:t>
            </a:r>
            <a:r>
              <a:rPr lang="ru-RU" sz="3400" dirty="0" err="1" smtClean="0">
                <a:solidFill>
                  <a:srgbClr val="002060"/>
                </a:solidFill>
              </a:rPr>
              <a:t>Баянтау</a:t>
            </a:r>
            <a:r>
              <a:rPr lang="ru-RU" sz="3400" dirty="0" smtClean="0">
                <a:solidFill>
                  <a:srgbClr val="002060"/>
                </a:solidFill>
              </a:rPr>
              <a:t> (горы Баян, </a:t>
            </a:r>
            <a:r>
              <a:rPr lang="ru-RU" sz="3400" dirty="0" err="1" smtClean="0">
                <a:solidFill>
                  <a:srgbClr val="002060"/>
                </a:solidFill>
              </a:rPr>
              <a:t>Баянские</a:t>
            </a:r>
            <a:r>
              <a:rPr lang="ru-RU" sz="3400" dirty="0" smtClean="0">
                <a:solidFill>
                  <a:srgbClr val="002060"/>
                </a:solidFill>
              </a:rPr>
              <a:t> горы). Так зовут их и теперь.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Пословицы- </a:t>
            </a:r>
            <a:r>
              <a:rPr lang="ru-RU" sz="2700" b="1" dirty="0">
                <a:solidFill>
                  <a:srgbClr val="C00000"/>
                </a:solidFill>
              </a:rPr>
              <a:t>поговорки- </a:t>
            </a:r>
            <a:r>
              <a:rPr lang="ru-RU" sz="2700" b="1" dirty="0" smtClean="0">
                <a:solidFill>
                  <a:srgbClr val="C00000"/>
                </a:solidFill>
              </a:rPr>
              <a:t> </a:t>
            </a:r>
            <a:r>
              <a:rPr lang="ru-RU" sz="2700" b="1" dirty="0">
                <a:solidFill>
                  <a:srgbClr val="C00000"/>
                </a:solidFill>
              </a:rPr>
              <a:t>жанр фольклора, краткое изречение. Дается </a:t>
            </a:r>
            <a:r>
              <a:rPr lang="ru-RU" sz="2700" b="1" dirty="0" smtClean="0">
                <a:solidFill>
                  <a:srgbClr val="C00000"/>
                </a:solidFill>
              </a:rPr>
              <a:t>наставление, совет.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6131024" cy="44210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Имя джигита его трудом прославляется.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Голове от языка одна беда.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Здоровье – клад бесценный.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Земля родная – колыбель золотая.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Железо испытывается в огне, а человек в беде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Если сойдутся двое глупцов, дай бог им остаться живыми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Если народ уважаешь- к себе уважение проявляешь.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Языку каждый день праздник.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Дашь - получишь, посеешь - пожнешь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Улыбка людей и солнца теплей.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Знает не тот, кто много прожил, а тот, кто много постиг.</a:t>
            </a:r>
          </a:p>
          <a:p>
            <a:pPr>
              <a:buFont typeface="Wingdings" pitchFamily="2" charset="2"/>
              <a:buChar char="ü"/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static.ozone.ru/multimedia/books_covers/1001316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484784"/>
            <a:ext cx="2334203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373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УСТНОЕ НАРОДНОЕ ТВОРЧЕСТВО КАЗАХСКОГО НАРОДА</vt:lpstr>
      <vt:lpstr>ВИДЫ УСТНОГО НАРОДНОГО ТВОРЧЕСТВА</vt:lpstr>
      <vt:lpstr> Сказка-повествование о вымышленных событиях с участием фантастических персонажей </vt:lpstr>
      <vt:lpstr>Легенды - они звучат чаще в форме стиха или рассказа. Рассказывается о героических подвигах героев. Героем может быть батыр, воин, хан</vt:lpstr>
      <vt:lpstr>Эпос- воспевается героизм батыров</vt:lpstr>
      <vt:lpstr>Лиро- эпические жыры – это различные сказания о свободе, гуманности, любви, о жизни народа </vt:lpstr>
      <vt:lpstr>КОЗЫ КОРПЕШ И БАЯН СУЛУ: ИСТОРИЯ ЛЮБВИ</vt:lpstr>
      <vt:lpstr>Презентация PowerPoint</vt:lpstr>
      <vt:lpstr>Пословицы- поговорки-  жанр фольклора, краткое изречение. Дается наставление, совет.</vt:lpstr>
      <vt:lpstr>Загадки- это вопрос для ума</vt:lpstr>
      <vt:lpstr>Закончите мысль</vt:lpstr>
      <vt:lpstr>Выводы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УСТНОЕ НАРОДНОЕ ТВОРЧЕСТВО КАЗАХСКОГО НАРОДА</dc:title>
  <dc:creator>User</dc:creator>
  <cp:lastModifiedBy>User</cp:lastModifiedBy>
  <cp:revision>13</cp:revision>
  <dcterms:created xsi:type="dcterms:W3CDTF">2016-02-21T03:30:17Z</dcterms:created>
  <dcterms:modified xsi:type="dcterms:W3CDTF">2016-02-22T02:07:03Z</dcterms:modified>
</cp:coreProperties>
</file>