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DD895C-3370-470A-95FA-83BC5CF8B3FD}" type="datetimeFigureOut">
              <a:rPr lang="ru-RU" smtClean="0"/>
              <a:pPr/>
              <a:t>10.03.2015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856D7-A705-4A1D-B3EB-930A69EA8CD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D895C-3370-470A-95FA-83BC5CF8B3FD}" type="datetimeFigureOut">
              <a:rPr lang="ru-RU" smtClean="0"/>
              <a:pPr/>
              <a:t>10.03.2015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856D7-A705-4A1D-B3EB-930A69EA8CD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smtClean="0"/>
          </a:p>
          <a:p>
            <a:endParaRPr lang="ru-RU" dirty="0"/>
          </a:p>
        </p:txBody>
      </p:sp>
      <p:pic>
        <p:nvPicPr>
          <p:cNvPr id="10242" name="Picture 2" descr="Казахская национальная одежда"/>
          <p:cNvPicPr>
            <a:picLocks noChangeAspect="1" noChangeArrowheads="1"/>
          </p:cNvPicPr>
          <p:nvPr/>
        </p:nvPicPr>
        <p:blipFill>
          <a:blip r:embed="rId2"/>
          <a:srcRect/>
          <a:stretch>
            <a:fillRect/>
          </a:stretch>
        </p:blipFill>
        <p:spPr bwMode="auto">
          <a:xfrm>
            <a:off x="2571736" y="1214422"/>
            <a:ext cx="3929090" cy="3465457"/>
          </a:xfrm>
          <a:prstGeom prst="rect">
            <a:avLst/>
          </a:prstGeom>
          <a:noFill/>
          <a:ln w="9525">
            <a:noFill/>
            <a:miter lim="800000"/>
            <a:headEnd/>
            <a:tailEnd/>
          </a:ln>
        </p:spPr>
      </p:pic>
      <p:sp>
        <p:nvSpPr>
          <p:cNvPr id="13" name="Прямоугольник 12"/>
          <p:cNvSpPr/>
          <p:nvPr/>
        </p:nvSpPr>
        <p:spPr>
          <a:xfrm>
            <a:off x="0" y="4929198"/>
            <a:ext cx="9144000" cy="584775"/>
          </a:xfrm>
          <a:prstGeom prst="rect">
            <a:avLst/>
          </a:prstGeom>
          <a:noFill/>
        </p:spPr>
        <p:txBody>
          <a:bodyPr wrap="square" lIns="91440" tIns="45720" rIns="91440" bIns="45720">
            <a:spAutoFit/>
          </a:bodyPr>
          <a:lstStyle/>
          <a:p>
            <a:pPr algn="ctr"/>
            <a:r>
              <a:rPr lang="kk-K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Казахская национальная одежда</a:t>
            </a:r>
            <a:r>
              <a:rPr lang="kk-KZ"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TextBox 13"/>
          <p:cNvSpPr txBox="1"/>
          <p:nvPr/>
        </p:nvSpPr>
        <p:spPr>
          <a:xfrm>
            <a:off x="0" y="142852"/>
            <a:ext cx="9144000" cy="923330"/>
          </a:xfrm>
          <a:prstGeom prst="rect">
            <a:avLst/>
          </a:prstGeom>
          <a:noFill/>
        </p:spPr>
        <p:txBody>
          <a:bodyPr wrap="square" rtlCol="0">
            <a:spAutoFit/>
          </a:bodyPr>
          <a:lstStyle/>
          <a:p>
            <a:pPr algn="ctr"/>
            <a:r>
              <a:rPr lang="ru-RU" dirty="0" err="1" smtClean="0">
                <a:solidFill>
                  <a:srgbClr val="0070C0"/>
                </a:solidFill>
                <a:latin typeface="Times New Roman" pitchFamily="18" charset="0"/>
                <a:cs typeface="Times New Roman" pitchFamily="18" charset="0"/>
              </a:rPr>
              <a:t>Алматинская</a:t>
            </a:r>
            <a:r>
              <a:rPr lang="ru-RU" dirty="0" smtClean="0">
                <a:solidFill>
                  <a:srgbClr val="0070C0"/>
                </a:solidFill>
                <a:latin typeface="Times New Roman" pitchFamily="18" charset="0"/>
                <a:cs typeface="Times New Roman" pitchFamily="18" charset="0"/>
              </a:rPr>
              <a:t> область </a:t>
            </a:r>
            <a:r>
              <a:rPr lang="ru-RU" dirty="0" err="1" smtClean="0">
                <a:solidFill>
                  <a:srgbClr val="0070C0"/>
                </a:solidFill>
                <a:latin typeface="Times New Roman" pitchFamily="18" charset="0"/>
                <a:cs typeface="Times New Roman" pitchFamily="18" charset="0"/>
              </a:rPr>
              <a:t>Жамбылский</a:t>
            </a:r>
            <a:r>
              <a:rPr lang="ru-RU" dirty="0" smtClean="0">
                <a:solidFill>
                  <a:srgbClr val="0070C0"/>
                </a:solidFill>
                <a:latin typeface="Times New Roman" pitchFamily="18" charset="0"/>
                <a:cs typeface="Times New Roman" pitchFamily="18" charset="0"/>
              </a:rPr>
              <a:t> район село </a:t>
            </a:r>
            <a:r>
              <a:rPr lang="ru-RU" dirty="0" err="1" smtClean="0">
                <a:solidFill>
                  <a:srgbClr val="0070C0"/>
                </a:solidFill>
                <a:latin typeface="Times New Roman" pitchFamily="18" charset="0"/>
                <a:cs typeface="Times New Roman" pitchFamily="18" charset="0"/>
              </a:rPr>
              <a:t>Аккайнар</a:t>
            </a:r>
            <a:r>
              <a:rPr lang="ru-RU" dirty="0" smtClean="0">
                <a:solidFill>
                  <a:srgbClr val="0070C0"/>
                </a:solidFill>
                <a:latin typeface="Times New Roman" pitchFamily="18" charset="0"/>
                <a:cs typeface="Times New Roman" pitchFamily="18" charset="0"/>
              </a:rPr>
              <a:t> </a:t>
            </a:r>
          </a:p>
          <a:p>
            <a:pPr algn="ctr"/>
            <a:r>
              <a:rPr lang="ru-RU" dirty="0" smtClean="0">
                <a:solidFill>
                  <a:srgbClr val="0070C0"/>
                </a:solidFill>
                <a:latin typeface="Times New Roman" pitchFamily="18" charset="0"/>
                <a:cs typeface="Times New Roman" pitchFamily="18" charset="0"/>
              </a:rPr>
              <a:t>государственное учреждение </a:t>
            </a:r>
          </a:p>
          <a:p>
            <a:pPr algn="ctr"/>
            <a:r>
              <a:rPr lang="kk-KZ" dirty="0" smtClean="0">
                <a:solidFill>
                  <a:srgbClr val="0070C0"/>
                </a:solidFill>
                <a:latin typeface="Times New Roman" pitchFamily="18" charset="0"/>
                <a:cs typeface="Times New Roman" pitchFamily="18" charset="0"/>
              </a:rPr>
              <a:t>“Средняя школа имени Токаша Бокина с дошкольным мини-центром”</a:t>
            </a:r>
            <a:endParaRPr lang="ru-RU" dirty="0">
              <a:solidFill>
                <a:srgbClr val="0070C0"/>
              </a:solidFill>
              <a:latin typeface="Times New Roman" pitchFamily="18" charset="0"/>
              <a:cs typeface="Times New Roman" pitchFamily="18" charset="0"/>
            </a:endParaRPr>
          </a:p>
        </p:txBody>
      </p:sp>
      <p:sp>
        <p:nvSpPr>
          <p:cNvPr id="15" name="TextBox 14"/>
          <p:cNvSpPr txBox="1"/>
          <p:nvPr/>
        </p:nvSpPr>
        <p:spPr>
          <a:xfrm>
            <a:off x="0" y="4643446"/>
            <a:ext cx="9144000" cy="523220"/>
          </a:xfrm>
          <a:prstGeom prst="rect">
            <a:avLst/>
          </a:prstGeom>
          <a:noFill/>
        </p:spPr>
        <p:txBody>
          <a:bodyPr wrap="square" rtlCol="0">
            <a:spAutoFit/>
          </a:bodyPr>
          <a:lstStyle/>
          <a:p>
            <a:pPr algn="ctr"/>
            <a:r>
              <a:rPr lang="ru-RU" sz="2800" b="1" dirty="0" smtClean="0">
                <a:solidFill>
                  <a:srgbClr val="800000"/>
                </a:solidFill>
                <a:latin typeface="Times New Roman" pitchFamily="18" charset="0"/>
                <a:cs typeface="Times New Roman" pitchFamily="18" charset="0"/>
              </a:rPr>
              <a:t>Тема урока</a:t>
            </a:r>
            <a:r>
              <a:rPr lang="kk-KZ" sz="2800" b="1" dirty="0" smtClean="0">
                <a:solidFill>
                  <a:srgbClr val="800000"/>
                </a:solidFill>
                <a:latin typeface="Times New Roman" pitchFamily="18" charset="0"/>
                <a:cs typeface="Times New Roman" pitchFamily="18" charset="0"/>
              </a:rPr>
              <a:t>:</a:t>
            </a:r>
            <a:endParaRPr lang="ru-RU" sz="2800" b="1" dirty="0">
              <a:solidFill>
                <a:srgbClr val="800000"/>
              </a:solidFill>
              <a:latin typeface="Times New Roman" pitchFamily="18" charset="0"/>
              <a:cs typeface="Times New Roman" pitchFamily="18" charset="0"/>
            </a:endParaRPr>
          </a:p>
        </p:txBody>
      </p:sp>
      <p:sp>
        <p:nvSpPr>
          <p:cNvPr id="16" name="TextBox 15"/>
          <p:cNvSpPr txBox="1"/>
          <p:nvPr/>
        </p:nvSpPr>
        <p:spPr>
          <a:xfrm>
            <a:off x="0" y="5429264"/>
            <a:ext cx="9144000" cy="523220"/>
          </a:xfrm>
          <a:prstGeom prst="rect">
            <a:avLst/>
          </a:prstGeom>
          <a:noFill/>
        </p:spPr>
        <p:txBody>
          <a:bodyPr wrap="square" rtlCol="0">
            <a:spAutoFit/>
          </a:bodyPr>
          <a:lstStyle/>
          <a:p>
            <a:pPr algn="ctr"/>
            <a:r>
              <a:rPr lang="kk-KZ" sz="2800" b="1" dirty="0" smtClean="0">
                <a:solidFill>
                  <a:srgbClr val="002060"/>
                </a:solidFill>
                <a:latin typeface="Times New Roman" pitchFamily="18" charset="0"/>
                <a:cs typeface="Times New Roman" pitchFamily="18" charset="0"/>
              </a:rPr>
              <a:t>                                                    6“б” класс</a:t>
            </a:r>
            <a:endParaRPr lang="ru-RU" sz="2800" b="1" dirty="0">
              <a:solidFill>
                <a:srgbClr val="002060"/>
              </a:solidFill>
              <a:latin typeface="Times New Roman" pitchFamily="18" charset="0"/>
              <a:cs typeface="Times New Roman" pitchFamily="18" charset="0"/>
            </a:endParaRPr>
          </a:p>
        </p:txBody>
      </p:sp>
      <p:sp>
        <p:nvSpPr>
          <p:cNvPr id="17" name="TextBox 16"/>
          <p:cNvSpPr txBox="1"/>
          <p:nvPr/>
        </p:nvSpPr>
        <p:spPr>
          <a:xfrm>
            <a:off x="5072066" y="5857892"/>
            <a:ext cx="3643314" cy="400110"/>
          </a:xfrm>
          <a:prstGeom prst="rect">
            <a:avLst/>
          </a:prstGeom>
          <a:noFill/>
        </p:spPr>
        <p:txBody>
          <a:bodyPr wrap="square" rtlCol="0">
            <a:spAutoFit/>
          </a:bodyPr>
          <a:lstStyle/>
          <a:p>
            <a:pPr algn="ctr"/>
            <a:r>
              <a:rPr lang="kk-KZ" sz="2000" dirty="0" smtClean="0">
                <a:solidFill>
                  <a:srgbClr val="001642"/>
                </a:solidFill>
              </a:rPr>
              <a:t>Учитель: Отаев Б.Т.</a:t>
            </a:r>
            <a:endParaRPr lang="ru-RU" sz="2000" dirty="0">
              <a:solidFill>
                <a:srgbClr val="001642"/>
              </a:solidFill>
            </a:endParaRPr>
          </a:p>
        </p:txBody>
      </p:sp>
      <p:sp>
        <p:nvSpPr>
          <p:cNvPr id="18" name="TextBox 17"/>
          <p:cNvSpPr txBox="1"/>
          <p:nvPr/>
        </p:nvSpPr>
        <p:spPr>
          <a:xfrm>
            <a:off x="0" y="6286520"/>
            <a:ext cx="9144000" cy="369332"/>
          </a:xfrm>
          <a:prstGeom prst="rect">
            <a:avLst/>
          </a:prstGeom>
          <a:noFill/>
        </p:spPr>
        <p:txBody>
          <a:bodyPr wrap="square" rtlCol="0">
            <a:spAutoFit/>
          </a:bodyPr>
          <a:lstStyle/>
          <a:p>
            <a:pPr algn="ctr"/>
            <a:r>
              <a:rPr lang="kk-KZ" dirty="0" smtClean="0">
                <a:solidFill>
                  <a:srgbClr val="000066"/>
                </a:solidFill>
              </a:rPr>
              <a:t>2013-2014 учебный год</a:t>
            </a:r>
            <a:endParaRPr lang="ru-RU" dirty="0">
              <a:solidFill>
                <a:srgbClr val="000066"/>
              </a:solidFill>
            </a:endParaRPr>
          </a:p>
        </p:txBody>
      </p:sp>
    </p:spTree>
  </p:cSld>
  <p:clrMapOvr>
    <a:masterClrMapping/>
  </p:clrMapOvr>
  <p:transition advClick="0"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28596" y="2786058"/>
            <a:ext cx="5786478" cy="3500462"/>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ru-RU" sz="2000" dirty="0">
                <a:latin typeface="+mj-lt"/>
              </a:rPr>
              <a:t>Женские штаны подвязывали шнурком на талии, их делали немного укороченными (только ниже колен), зауженными;</a:t>
            </a:r>
            <a:r>
              <a:rPr lang="ru-RU" sz="2000" dirty="0" smtClean="0">
                <a:latin typeface="+mj-lt"/>
              </a:rPr>
              <a:t/>
            </a:r>
            <a:br>
              <a:rPr lang="ru-RU" sz="2000" dirty="0" smtClean="0">
                <a:latin typeface="+mj-lt"/>
              </a:rPr>
            </a:br>
            <a:r>
              <a:rPr lang="ru-RU" sz="2000" dirty="0">
                <a:latin typeface="+mj-lt"/>
              </a:rPr>
              <a:t>- купе – зимние меховые шубы;</a:t>
            </a:r>
            <a:r>
              <a:rPr lang="ru-RU" sz="2000" dirty="0" smtClean="0">
                <a:latin typeface="+mj-lt"/>
              </a:rPr>
              <a:t/>
            </a:r>
            <a:br>
              <a:rPr lang="ru-RU" sz="2000" dirty="0" smtClean="0">
                <a:latin typeface="+mj-lt"/>
              </a:rPr>
            </a:br>
            <a:r>
              <a:rPr lang="ru-RU" sz="2000" dirty="0">
                <a:latin typeface="+mj-lt"/>
              </a:rPr>
              <a:t>- </a:t>
            </a:r>
            <a:r>
              <a:rPr lang="ru-RU" sz="2000" dirty="0" err="1">
                <a:latin typeface="+mj-lt"/>
              </a:rPr>
              <a:t>шапан</a:t>
            </a:r>
            <a:r>
              <a:rPr lang="ru-RU" sz="2000" dirty="0">
                <a:latin typeface="+mj-lt"/>
              </a:rPr>
              <a:t> – верхняя одежда, подобие халата.</a:t>
            </a:r>
            <a:r>
              <a:rPr lang="ru-RU" sz="2000" dirty="0" smtClean="0">
                <a:latin typeface="+mj-lt"/>
              </a:rPr>
              <a:t/>
            </a:r>
            <a:br>
              <a:rPr lang="ru-RU" sz="2000" dirty="0" smtClean="0">
                <a:latin typeface="+mj-lt"/>
              </a:rPr>
            </a:br>
            <a:r>
              <a:rPr lang="ru-RU" sz="2000" dirty="0">
                <a:latin typeface="+mj-lt"/>
              </a:rPr>
              <a:t>Женские головные уборы указывали на семейное положение – девушки одевали тюбетейки и </a:t>
            </a:r>
            <a:r>
              <a:rPr lang="ru-RU" sz="2000" dirty="0" err="1">
                <a:latin typeface="+mj-lt"/>
              </a:rPr>
              <a:t>борики</a:t>
            </a:r>
            <a:r>
              <a:rPr lang="ru-RU" sz="2000" dirty="0">
                <a:latin typeface="+mj-lt"/>
              </a:rPr>
              <a:t> (зимний вариант), а замужние женщины носили шапки, учитывая особенности рода мужа. Невеста на свадьбу обязательно надевала </a:t>
            </a:r>
            <a:r>
              <a:rPr lang="ru-RU" sz="2000" dirty="0" err="1">
                <a:latin typeface="+mj-lt"/>
              </a:rPr>
              <a:t>саукеле</a:t>
            </a:r>
            <a:r>
              <a:rPr lang="ru-RU" sz="2000" dirty="0">
                <a:latin typeface="+mj-lt"/>
              </a:rPr>
              <a:t> – высокая шапка в форме конуса в комплекте с длинными подвесками – </a:t>
            </a:r>
            <a:r>
              <a:rPr lang="ru-RU" sz="2000" dirty="0" err="1">
                <a:latin typeface="+mj-lt"/>
              </a:rPr>
              <a:t>жактау</a:t>
            </a:r>
            <a:r>
              <a:rPr lang="ru-RU" sz="2000" dirty="0">
                <a:latin typeface="+mj-lt"/>
              </a:rPr>
              <a:t>.</a:t>
            </a:r>
            <a:r>
              <a:rPr lang="ru-RU" dirty="0" smtClean="0">
                <a:latin typeface="+mj-lt"/>
              </a:rPr>
              <a:t/>
            </a:r>
            <a:br>
              <a:rPr lang="ru-RU" dirty="0" smtClean="0">
                <a:latin typeface="+mj-lt"/>
              </a:rPr>
            </a:br>
            <a:endParaRPr lang="ru-RU" dirty="0">
              <a:latin typeface="+mj-lt"/>
            </a:endParaRPr>
          </a:p>
        </p:txBody>
      </p:sp>
      <p:pic>
        <p:nvPicPr>
          <p:cNvPr id="5" name="Picture 2" descr="D:\Казахстан\Костюмы\adas.jpg"/>
          <p:cNvPicPr>
            <a:picLocks noChangeAspect="1" noChangeArrowheads="1"/>
          </p:cNvPicPr>
          <p:nvPr/>
        </p:nvPicPr>
        <p:blipFill>
          <a:blip r:embed="rId2"/>
          <a:srcRect/>
          <a:stretch>
            <a:fillRect/>
          </a:stretch>
        </p:blipFill>
        <p:spPr bwMode="auto">
          <a:xfrm>
            <a:off x="428596" y="142852"/>
            <a:ext cx="1522419" cy="2286016"/>
          </a:xfrm>
          <a:prstGeom prst="rect">
            <a:avLst/>
          </a:prstGeom>
          <a:noFill/>
        </p:spPr>
      </p:pic>
      <p:pic>
        <p:nvPicPr>
          <p:cNvPr id="6" name="Рисунок 5" descr="140315fd49c70a744d4ec7eb6e19b55d_.jpg"/>
          <p:cNvPicPr>
            <a:picLocks noChangeAspect="1"/>
          </p:cNvPicPr>
          <p:nvPr/>
        </p:nvPicPr>
        <p:blipFill>
          <a:blip r:embed="rId3" cstate="print"/>
          <a:stretch>
            <a:fillRect/>
          </a:stretch>
        </p:blipFill>
        <p:spPr>
          <a:xfrm>
            <a:off x="2643174" y="142852"/>
            <a:ext cx="1524000" cy="2286000"/>
          </a:xfrm>
          <a:prstGeom prst="rect">
            <a:avLst/>
          </a:prstGeom>
        </p:spPr>
      </p:pic>
      <p:pic>
        <p:nvPicPr>
          <p:cNvPr id="7" name="Рисунок 6" descr="46ea72c6818ae835fcd24e604cca30be_.jpg"/>
          <p:cNvPicPr>
            <a:picLocks noChangeAspect="1"/>
          </p:cNvPicPr>
          <p:nvPr/>
        </p:nvPicPr>
        <p:blipFill>
          <a:blip r:embed="rId4" cstate="print"/>
          <a:stretch>
            <a:fillRect/>
          </a:stretch>
        </p:blipFill>
        <p:spPr>
          <a:xfrm>
            <a:off x="4786314" y="142852"/>
            <a:ext cx="1524000" cy="2286000"/>
          </a:xfrm>
          <a:prstGeom prst="rect">
            <a:avLst/>
          </a:prstGeom>
        </p:spPr>
      </p:pic>
      <p:pic>
        <p:nvPicPr>
          <p:cNvPr id="8" name="Рисунок 7" descr="dc2333914352d129f6018963f228780b_.jpg"/>
          <p:cNvPicPr>
            <a:picLocks noChangeAspect="1"/>
          </p:cNvPicPr>
          <p:nvPr/>
        </p:nvPicPr>
        <p:blipFill>
          <a:blip r:embed="rId5" cstate="print"/>
          <a:stretch>
            <a:fillRect/>
          </a:stretch>
        </p:blipFill>
        <p:spPr>
          <a:xfrm>
            <a:off x="6929454" y="142852"/>
            <a:ext cx="1714512" cy="2286016"/>
          </a:xfrm>
          <a:prstGeom prst="rect">
            <a:avLst/>
          </a:prstGeom>
        </p:spPr>
      </p:pic>
      <p:pic>
        <p:nvPicPr>
          <p:cNvPr id="9" name="Рисунок 8" descr="aeytcsrtudynu.jpg"/>
          <p:cNvPicPr>
            <a:picLocks noChangeAspect="1"/>
          </p:cNvPicPr>
          <p:nvPr/>
        </p:nvPicPr>
        <p:blipFill>
          <a:blip r:embed="rId6" cstate="print"/>
          <a:stretch>
            <a:fillRect/>
          </a:stretch>
        </p:blipFill>
        <p:spPr>
          <a:xfrm>
            <a:off x="6715140" y="2857496"/>
            <a:ext cx="2072978" cy="37147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ru-RU" dirty="0" smtClean="0">
                <a:latin typeface="+mj-lt"/>
              </a:rPr>
              <a:t>Мужская национальная одежда</a:t>
            </a:r>
            <a:endParaRPr lang="ru-RU" dirty="0">
              <a:latin typeface="+mj-lt"/>
            </a:endParaRPr>
          </a:p>
        </p:txBody>
      </p:sp>
      <p:sp>
        <p:nvSpPr>
          <p:cNvPr id="5" name="Содержимое 2"/>
          <p:cNvSpPr>
            <a:spLocks noGrp="1"/>
          </p:cNvSpPr>
          <p:nvPr>
            <p:ph idx="1"/>
          </p:nvPr>
        </p:nvSpPr>
        <p:spPr>
          <a:xfrm>
            <a:off x="457200" y="1600200"/>
            <a:ext cx="8472518" cy="49720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ru-RU" sz="1800" b="1" dirty="0" smtClean="0">
                <a:latin typeface="+mj-lt"/>
              </a:rPr>
              <a:t>Казахская </a:t>
            </a:r>
            <a:r>
              <a:rPr lang="ru-RU" sz="1800" b="1" dirty="0">
                <a:latin typeface="+mj-lt"/>
              </a:rPr>
              <a:t>национальная одежда мужская</a:t>
            </a:r>
            <a:r>
              <a:rPr lang="ru-RU" sz="1800" dirty="0">
                <a:latin typeface="+mj-lt"/>
              </a:rPr>
              <a:t> также имеет свои определенные традиции:</a:t>
            </a:r>
            <a:r>
              <a:rPr lang="ru-RU" sz="1800" dirty="0" smtClean="0">
                <a:latin typeface="+mj-lt"/>
              </a:rPr>
              <a:t/>
            </a:r>
            <a:br>
              <a:rPr lang="ru-RU" sz="1800" dirty="0" smtClean="0">
                <a:latin typeface="+mj-lt"/>
              </a:rPr>
            </a:br>
            <a:r>
              <a:rPr lang="ru-RU" sz="1800" dirty="0">
                <a:latin typeface="+mj-lt"/>
              </a:rPr>
              <a:t>- </a:t>
            </a:r>
            <a:r>
              <a:rPr lang="ru-RU" sz="1800" dirty="0" err="1">
                <a:latin typeface="+mj-lt"/>
              </a:rPr>
              <a:t>жейде</a:t>
            </a:r>
            <a:r>
              <a:rPr lang="ru-RU" sz="1800" dirty="0">
                <a:latin typeface="+mj-lt"/>
              </a:rPr>
              <a:t> – рубашка-туника, которую одевают под низ;</a:t>
            </a:r>
            <a:r>
              <a:rPr lang="ru-RU" sz="1800" dirty="0" smtClean="0">
                <a:latin typeface="+mj-lt"/>
              </a:rPr>
              <a:t/>
            </a:r>
            <a:br>
              <a:rPr lang="ru-RU" sz="1800" dirty="0" smtClean="0">
                <a:latin typeface="+mj-lt"/>
              </a:rPr>
            </a:br>
            <a:r>
              <a:rPr lang="ru-RU" sz="1800" dirty="0">
                <a:latin typeface="+mj-lt"/>
              </a:rPr>
              <a:t>- штаны – легкие нижние и верхние из разных тканей, учитывая зажиточность владельца;</a:t>
            </a:r>
            <a:r>
              <a:rPr lang="ru-RU" sz="1800" dirty="0" smtClean="0">
                <a:latin typeface="+mj-lt"/>
              </a:rPr>
              <a:t/>
            </a:r>
            <a:br>
              <a:rPr lang="ru-RU" sz="1800" dirty="0" smtClean="0">
                <a:latin typeface="+mj-lt"/>
              </a:rPr>
            </a:br>
            <a:r>
              <a:rPr lang="ru-RU" sz="1800" dirty="0">
                <a:latin typeface="+mj-lt"/>
              </a:rPr>
              <a:t>- камзол; </a:t>
            </a:r>
            <a:r>
              <a:rPr lang="ru-RU" sz="1800" dirty="0" smtClean="0">
                <a:latin typeface="+mj-lt"/>
              </a:rPr>
              <a:t/>
            </a:r>
            <a:br>
              <a:rPr lang="ru-RU" sz="1800" dirty="0" smtClean="0">
                <a:latin typeface="+mj-lt"/>
              </a:rPr>
            </a:br>
            <a:r>
              <a:rPr lang="ru-RU" sz="1800" dirty="0">
                <a:latin typeface="+mj-lt"/>
              </a:rPr>
              <a:t>- </a:t>
            </a:r>
            <a:r>
              <a:rPr lang="ru-RU" sz="1800" dirty="0" err="1">
                <a:latin typeface="+mj-lt"/>
              </a:rPr>
              <a:t>шапан</a:t>
            </a:r>
            <a:r>
              <a:rPr lang="ru-RU" sz="1800" dirty="0">
                <a:latin typeface="+mj-lt"/>
              </a:rPr>
              <a:t> – халат, верхняя одежда, подчеркивает обеспеченность, материальное положение человека;</a:t>
            </a:r>
            <a:r>
              <a:rPr lang="ru-RU" sz="1800" dirty="0" smtClean="0">
                <a:latin typeface="+mj-lt"/>
              </a:rPr>
              <a:t/>
            </a:r>
            <a:br>
              <a:rPr lang="ru-RU" sz="1800" dirty="0" smtClean="0">
                <a:latin typeface="+mj-lt"/>
              </a:rPr>
            </a:br>
            <a:r>
              <a:rPr lang="ru-RU" sz="1800" dirty="0">
                <a:latin typeface="+mj-lt"/>
              </a:rPr>
              <a:t>- тулуп;</a:t>
            </a:r>
            <a:r>
              <a:rPr lang="ru-RU" sz="1800" dirty="0" smtClean="0">
                <a:latin typeface="+mj-lt"/>
              </a:rPr>
              <a:t/>
            </a:r>
            <a:br>
              <a:rPr lang="ru-RU" sz="1800" dirty="0" smtClean="0">
                <a:latin typeface="+mj-lt"/>
              </a:rPr>
            </a:br>
            <a:r>
              <a:rPr lang="ru-RU" sz="1800" dirty="0">
                <a:latin typeface="+mj-lt"/>
              </a:rPr>
              <a:t>- </a:t>
            </a:r>
            <a:r>
              <a:rPr lang="ru-RU" sz="1800" dirty="0" err="1">
                <a:latin typeface="+mj-lt"/>
              </a:rPr>
              <a:t>ишык</a:t>
            </a:r>
            <a:r>
              <a:rPr lang="ru-RU" sz="1800" dirty="0">
                <a:latin typeface="+mj-lt"/>
              </a:rPr>
              <a:t> (шуба);</a:t>
            </a:r>
            <a:r>
              <a:rPr lang="ru-RU" sz="1800" dirty="0" smtClean="0">
                <a:latin typeface="+mj-lt"/>
              </a:rPr>
              <a:t/>
            </a:r>
            <a:br>
              <a:rPr lang="ru-RU" sz="1800" dirty="0" smtClean="0">
                <a:latin typeface="+mj-lt"/>
              </a:rPr>
            </a:br>
            <a:r>
              <a:rPr lang="ru-RU" sz="1800" dirty="0">
                <a:latin typeface="+mj-lt"/>
              </a:rPr>
              <a:t>- купе.</a:t>
            </a:r>
            <a:r>
              <a:rPr lang="ru-RU" sz="1800" dirty="0" smtClean="0">
                <a:latin typeface="+mj-lt"/>
              </a:rPr>
              <a:t/>
            </a:r>
            <a:br>
              <a:rPr lang="ru-RU" sz="1800" dirty="0" smtClean="0">
                <a:latin typeface="+mj-lt"/>
              </a:rPr>
            </a:br>
            <a:r>
              <a:rPr lang="ru-RU" sz="1800" dirty="0">
                <a:latin typeface="+mj-lt"/>
              </a:rPr>
              <a:t>Неотъемлемый аксессуар – кожаный/тканевой пояс, иногда из бархата</a:t>
            </a:r>
            <a:r>
              <a:rPr lang="ru-RU" sz="1800" dirty="0" smtClean="0">
                <a:latin typeface="+mj-lt"/>
              </a:rPr>
              <a:t>.</a:t>
            </a:r>
            <a:r>
              <a:rPr lang="ru-RU" sz="1800" dirty="0">
                <a:latin typeface="+mj-lt"/>
              </a:rPr>
              <a:t> Головной убор казахских мужчин – </a:t>
            </a:r>
            <a:r>
              <a:rPr lang="ru-RU" sz="1800" dirty="0" err="1" smtClean="0">
                <a:latin typeface="+mj-lt"/>
              </a:rPr>
              <a:t>такия</a:t>
            </a:r>
            <a:r>
              <a:rPr lang="ru-RU" sz="1800" dirty="0" smtClean="0">
                <a:latin typeface="+mj-lt"/>
              </a:rPr>
              <a:t> </a:t>
            </a:r>
            <a:r>
              <a:rPr lang="ru-RU" sz="1800" dirty="0">
                <a:latin typeface="+mj-lt"/>
              </a:rPr>
              <a:t>(постоянный убор), </a:t>
            </a:r>
            <a:r>
              <a:rPr lang="ru-RU" sz="1800" dirty="0" err="1">
                <a:latin typeface="+mj-lt"/>
              </a:rPr>
              <a:t>борик</a:t>
            </a:r>
            <a:r>
              <a:rPr lang="ru-RU" sz="1800" dirty="0">
                <a:latin typeface="+mj-lt"/>
              </a:rPr>
              <a:t>, </a:t>
            </a:r>
            <a:r>
              <a:rPr lang="ru-RU" sz="1800" dirty="0" err="1">
                <a:latin typeface="+mj-lt"/>
              </a:rPr>
              <a:t>калпак</a:t>
            </a:r>
            <a:r>
              <a:rPr lang="ru-RU" sz="1800" dirty="0">
                <a:latin typeface="+mj-lt"/>
              </a:rPr>
              <a:t> (летние шапки), </a:t>
            </a:r>
            <a:r>
              <a:rPr lang="ru-RU" sz="1800" dirty="0" err="1">
                <a:latin typeface="+mj-lt"/>
              </a:rPr>
              <a:t>тымак</a:t>
            </a:r>
            <a:r>
              <a:rPr lang="ru-RU" sz="1800" dirty="0">
                <a:latin typeface="+mj-lt"/>
              </a:rPr>
              <a:t> (зимний вариант).</a:t>
            </a:r>
            <a:r>
              <a:rPr lang="ru-RU" sz="1800" dirty="0" smtClean="0">
                <a:latin typeface="+mj-lt"/>
              </a:rPr>
              <a:t/>
            </a:r>
            <a:br>
              <a:rPr lang="ru-RU" sz="1800" dirty="0" smtClean="0">
                <a:latin typeface="+mj-lt"/>
              </a:rPr>
            </a:br>
            <a:r>
              <a:rPr lang="ru-RU" sz="1800" dirty="0" smtClean="0">
                <a:latin typeface="+mj-lt"/>
              </a:rPr>
              <a:t/>
            </a:r>
            <a:br>
              <a:rPr lang="ru-RU" sz="1800" dirty="0" smtClean="0">
                <a:latin typeface="+mj-lt"/>
              </a:rPr>
            </a:br>
            <a:r>
              <a:rPr lang="ru-RU" sz="1800" dirty="0">
                <a:latin typeface="+mj-lt"/>
              </a:rPr>
              <a:t>Окраска одеяния носит символистическое наполнение: белый цвет означает радость, черный – землю, красный – огонь, солнце, зеленый – молодость, желтый – знание.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3"/>
            <a:ext cx="8429684" cy="6001643"/>
          </a:xfrm>
          <a:prstGeom prst="rect">
            <a:avLst/>
          </a:prstGeom>
          <a:noFill/>
        </p:spPr>
        <p:txBody>
          <a:bodyPr wrap="square" rtlCol="0">
            <a:spAutoFit/>
          </a:bodyPr>
          <a:lstStyle/>
          <a:p>
            <a:r>
              <a:rPr lang="ru-RU" sz="1600" b="1" dirty="0" smtClean="0">
                <a:solidFill>
                  <a:srgbClr val="0070C0"/>
                </a:solidFill>
                <a:latin typeface="Arial" pitchFamily="34" charset="0"/>
                <a:cs typeface="Arial" pitchFamily="34" charset="0"/>
              </a:rPr>
              <a:t>Одежда юноши</a:t>
            </a:r>
          </a:p>
          <a:p>
            <a:r>
              <a:rPr lang="ru-RU" sz="1600" dirty="0" smtClean="0">
                <a:solidFill>
                  <a:srgbClr val="002060"/>
                </a:solidFill>
                <a:latin typeface="Arial" pitchFamily="34" charset="0"/>
                <a:cs typeface="Arial" pitchFamily="34" charset="0"/>
              </a:rPr>
              <a:t>Юноши и молодые мужчины носили замшевые, бархатные и самотканые брюки </a:t>
            </a:r>
            <a:r>
              <a:rPr lang="ru-RU" sz="1600" dirty="0" err="1" smtClean="0">
                <a:solidFill>
                  <a:srgbClr val="002060"/>
                </a:solidFill>
                <a:latin typeface="Arial" pitchFamily="34" charset="0"/>
                <a:cs typeface="Arial" pitchFamily="34" charset="0"/>
              </a:rPr>
              <a:t>шалбар</a:t>
            </a:r>
            <a:r>
              <a:rPr lang="ru-RU" sz="1600" dirty="0" smtClean="0">
                <a:solidFill>
                  <a:srgbClr val="002060"/>
                </a:solidFill>
                <a:latin typeface="Arial" pitchFamily="34" charset="0"/>
                <a:cs typeface="Arial" pitchFamily="34" charset="0"/>
              </a:rPr>
              <a:t>, расшитые орнаментом и с разрезами по бокам внизу. Поверх рубахи надевали халат, подпоясанный кушаком или </a:t>
            </a:r>
            <a:r>
              <a:rPr lang="ru-RU" sz="1600" dirty="0" err="1" smtClean="0">
                <a:solidFill>
                  <a:srgbClr val="002060"/>
                </a:solidFill>
                <a:latin typeface="Arial" pitchFamily="34" charset="0"/>
                <a:cs typeface="Arial" pitchFamily="34" charset="0"/>
              </a:rPr>
              <a:t>бешпент</a:t>
            </a:r>
            <a:r>
              <a:rPr lang="ru-RU" sz="1600" dirty="0" smtClean="0">
                <a:solidFill>
                  <a:srgbClr val="002060"/>
                </a:solidFill>
                <a:latin typeface="Arial" pitchFamily="34" charset="0"/>
                <a:cs typeface="Arial" pitchFamily="34" charset="0"/>
              </a:rPr>
              <a:t>, опоясанный </a:t>
            </a:r>
            <a:r>
              <a:rPr lang="ru-RU" sz="1600" dirty="0" err="1" smtClean="0">
                <a:solidFill>
                  <a:srgbClr val="002060"/>
                </a:solidFill>
                <a:latin typeface="Arial" pitchFamily="34" charset="0"/>
                <a:cs typeface="Arial" pitchFamily="34" charset="0"/>
              </a:rPr>
              <a:t>белдік</a:t>
            </a:r>
            <a:r>
              <a:rPr lang="ru-RU" sz="1600" dirty="0" smtClean="0">
                <a:solidFill>
                  <a:srgbClr val="002060"/>
                </a:solidFill>
                <a:latin typeface="Arial" pitchFamily="34" charset="0"/>
                <a:cs typeface="Arial" pitchFamily="34" charset="0"/>
              </a:rPr>
              <a:t> — поясом с серебряными накладками.</a:t>
            </a:r>
          </a:p>
          <a:p>
            <a:r>
              <a:rPr lang="ru-RU" sz="1600" dirty="0" smtClean="0">
                <a:solidFill>
                  <a:srgbClr val="002060"/>
                </a:solidFill>
                <a:latin typeface="Arial" pitchFamily="34" charset="0"/>
                <a:cs typeface="Arial" pitchFamily="34" charset="0"/>
              </a:rPr>
              <a:t>На голове носили </a:t>
            </a:r>
            <a:r>
              <a:rPr lang="ru-RU" sz="1600" dirty="0" err="1" smtClean="0">
                <a:solidFill>
                  <a:srgbClr val="002060"/>
                </a:solidFill>
                <a:latin typeface="Arial" pitchFamily="34" charset="0"/>
                <a:cs typeface="Arial" pitchFamily="34" charset="0"/>
              </a:rPr>
              <a:t>такия</a:t>
            </a:r>
            <a:r>
              <a:rPr lang="ru-RU" sz="1600" dirty="0" smtClean="0">
                <a:solidFill>
                  <a:srgbClr val="002060"/>
                </a:solidFill>
                <a:latin typeface="Arial" pitchFamily="34" charset="0"/>
                <a:cs typeface="Arial" pitchFamily="34" charset="0"/>
              </a:rPr>
              <a:t>, а поверх нее </a:t>
            </a:r>
            <a:r>
              <a:rPr lang="ru-RU" sz="1600" dirty="0" err="1" smtClean="0">
                <a:solidFill>
                  <a:srgbClr val="002060"/>
                </a:solidFill>
                <a:latin typeface="Arial" pitchFamily="34" charset="0"/>
                <a:cs typeface="Arial" pitchFamily="34" charset="0"/>
              </a:rPr>
              <a:t>бөрік</a:t>
            </a:r>
            <a:r>
              <a:rPr lang="ru-RU" sz="1600" dirty="0" smtClean="0">
                <a:solidFill>
                  <a:srgbClr val="002060"/>
                </a:solidFill>
                <a:latin typeface="Arial" pitchFamily="34" charset="0"/>
                <a:cs typeface="Arial" pitchFamily="34" charset="0"/>
              </a:rPr>
              <a:t>. Заходя в помещение, </a:t>
            </a:r>
            <a:r>
              <a:rPr lang="ru-RU" sz="1600" dirty="0" err="1" smtClean="0">
                <a:solidFill>
                  <a:srgbClr val="002060"/>
                </a:solidFill>
                <a:latin typeface="Arial" pitchFamily="34" charset="0"/>
                <a:cs typeface="Arial" pitchFamily="34" charset="0"/>
              </a:rPr>
              <a:t>бөрік </a:t>
            </a:r>
            <a:r>
              <a:rPr lang="ru-RU" sz="1600" dirty="0" smtClean="0">
                <a:solidFill>
                  <a:srgbClr val="002060"/>
                </a:solidFill>
                <a:latin typeface="Arial" pitchFamily="34" charset="0"/>
                <a:cs typeface="Arial" pitchFamily="34" charset="0"/>
              </a:rPr>
              <a:t>снимали и оставались в </a:t>
            </a:r>
            <a:r>
              <a:rPr lang="ru-RU" sz="1600" dirty="0" err="1" smtClean="0">
                <a:solidFill>
                  <a:srgbClr val="002060"/>
                </a:solidFill>
                <a:latin typeface="Arial" pitchFamily="34" charset="0"/>
                <a:cs typeface="Arial" pitchFamily="34" charset="0"/>
              </a:rPr>
              <a:t>такия</a:t>
            </a:r>
            <a:r>
              <a:rPr lang="ru-RU" sz="1600" dirty="0" smtClean="0">
                <a:solidFill>
                  <a:srgbClr val="002060"/>
                </a:solidFill>
                <a:latin typeface="Arial" pitchFamily="34" charset="0"/>
                <a:cs typeface="Arial" pitchFamily="34" charset="0"/>
              </a:rPr>
              <a:t>. Обувались в </a:t>
            </a:r>
            <a:r>
              <a:rPr lang="ru-RU" sz="1600" dirty="0" err="1" smtClean="0">
                <a:solidFill>
                  <a:srgbClr val="002060"/>
                </a:solidFill>
                <a:latin typeface="Arial" pitchFamily="34" charset="0"/>
                <a:cs typeface="Arial" pitchFamily="34" charset="0"/>
              </a:rPr>
              <a:t>саптама</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етік</a:t>
            </a:r>
            <a:r>
              <a:rPr lang="ru-RU" sz="1600" dirty="0" smtClean="0">
                <a:solidFill>
                  <a:srgbClr val="002060"/>
                </a:solidFill>
                <a:latin typeface="Arial" pitchFamily="34" charset="0"/>
                <a:cs typeface="Arial" pitchFamily="34" charset="0"/>
              </a:rPr>
              <a:t> — сапоги с высокими голенищами и войлочными чулками внутри. В зимние холода в них тепло и удобно при езде на лошади.</a:t>
            </a:r>
          </a:p>
          <a:p>
            <a:r>
              <a:rPr lang="ru-RU" sz="1600" dirty="0" smtClean="0">
                <a:solidFill>
                  <a:srgbClr val="002060"/>
                </a:solidFill>
                <a:latin typeface="Arial" pitchFamily="34" charset="0"/>
                <a:cs typeface="Arial" pitchFamily="34" charset="0"/>
              </a:rPr>
              <a:t>Зимой надевали шубу тон или </a:t>
            </a:r>
            <a:r>
              <a:rPr lang="ru-RU" sz="1600" dirty="0" err="1" smtClean="0">
                <a:solidFill>
                  <a:srgbClr val="002060"/>
                </a:solidFill>
                <a:latin typeface="Arial" pitchFamily="34" charset="0"/>
                <a:cs typeface="Arial" pitchFamily="34" charset="0"/>
              </a:rPr>
              <a:t>ішік</a:t>
            </a:r>
            <a:r>
              <a:rPr lang="ru-RU" sz="1600" dirty="0" smtClean="0">
                <a:solidFill>
                  <a:srgbClr val="002060"/>
                </a:solidFill>
                <a:latin typeface="Arial" pitchFamily="34" charset="0"/>
                <a:cs typeface="Arial" pitchFamily="34" charset="0"/>
              </a:rPr>
              <a:t> — сшитую из меха животных. Мех располагали внутри, а сверху покрывали тканью. На голову зимой надевали </a:t>
            </a:r>
            <a:r>
              <a:rPr lang="ru-RU" sz="1600" dirty="0" err="1" smtClean="0">
                <a:solidFill>
                  <a:srgbClr val="002060"/>
                </a:solidFill>
                <a:latin typeface="Arial" pitchFamily="34" charset="0"/>
                <a:cs typeface="Arial" pitchFamily="34" charset="0"/>
              </a:rPr>
              <a:t>тұмақ</a:t>
            </a:r>
            <a:r>
              <a:rPr lang="ru-RU" sz="1600" dirty="0" smtClean="0">
                <a:solidFill>
                  <a:srgbClr val="002060"/>
                </a:solidFill>
                <a:latin typeface="Arial" pitchFamily="34" charset="0"/>
                <a:cs typeface="Arial" pitchFamily="34" charset="0"/>
              </a:rPr>
              <a:t> — меховую шапку с длинными и широкими наушниками и удлиненным концом, закрывающим затылок.</a:t>
            </a:r>
          </a:p>
          <a:p>
            <a:r>
              <a:rPr lang="ru-RU" sz="1600" b="1" dirty="0" smtClean="0">
                <a:solidFill>
                  <a:srgbClr val="0070C0"/>
                </a:solidFill>
                <a:latin typeface="Arial" pitchFamily="34" charset="0"/>
                <a:cs typeface="Arial" pitchFamily="34" charset="0"/>
              </a:rPr>
              <a:t>Одежда пожилого мужчины</a:t>
            </a:r>
          </a:p>
          <a:p>
            <a:r>
              <a:rPr lang="ru-RU" sz="1600" dirty="0" smtClean="0">
                <a:solidFill>
                  <a:srgbClr val="002060"/>
                </a:solidFill>
                <a:latin typeface="Arial" pitchFamily="34" charset="0"/>
                <a:cs typeface="Arial" pitchFamily="34" charset="0"/>
              </a:rPr>
              <a:t>Мужчины средних лет и пожилые носили рубахи — косоворотки, камзолы, а поверх камзолов легкие шелковые халаты летом, а зимой — шубы тон или дубленки. На голову надевали </a:t>
            </a:r>
            <a:r>
              <a:rPr lang="ru-RU" sz="1600" dirty="0" err="1" smtClean="0">
                <a:solidFill>
                  <a:srgbClr val="002060"/>
                </a:solidFill>
                <a:latin typeface="Arial" pitchFamily="34" charset="0"/>
                <a:cs typeface="Arial" pitchFamily="34" charset="0"/>
              </a:rPr>
              <a:t>такия</a:t>
            </a:r>
            <a:r>
              <a:rPr lang="ru-RU" sz="1600" dirty="0" smtClean="0">
                <a:solidFill>
                  <a:srgbClr val="002060"/>
                </a:solidFill>
                <a:latin typeface="Arial" pitchFamily="34" charset="0"/>
                <a:cs typeface="Arial" pitchFamily="34" charset="0"/>
              </a:rPr>
              <a:t>, а сверху шапку, отороченную мехом. Когда нужно, надевали </a:t>
            </a:r>
            <a:r>
              <a:rPr lang="ru-RU" sz="1600" dirty="0" err="1" smtClean="0">
                <a:solidFill>
                  <a:srgbClr val="002060"/>
                </a:solidFill>
                <a:latin typeface="Arial" pitchFamily="34" charset="0"/>
                <a:cs typeface="Arial" pitchFamily="34" charset="0"/>
              </a:rPr>
              <a:t>далбай</a:t>
            </a:r>
            <a:r>
              <a:rPr lang="ru-RU" sz="1600" dirty="0" smtClean="0">
                <a:solidFill>
                  <a:srgbClr val="002060"/>
                </a:solidFill>
                <a:latin typeface="Arial" pitchFamily="34" charset="0"/>
                <a:cs typeface="Arial" pitchFamily="34" charset="0"/>
              </a:rPr>
              <a:t> — головной убор в виде башлыка. Мужчины носили домотканые брюки </a:t>
            </a:r>
            <a:r>
              <a:rPr lang="ru-RU" sz="1600" dirty="0" err="1" smtClean="0">
                <a:solidFill>
                  <a:srgbClr val="002060"/>
                </a:solidFill>
                <a:latin typeface="Arial" pitchFamily="34" charset="0"/>
                <a:cs typeface="Arial" pitchFamily="34" charset="0"/>
              </a:rPr>
              <a:t>шалбар</a:t>
            </a:r>
            <a:r>
              <a:rPr lang="ru-RU" sz="1600" dirty="0" smtClean="0">
                <a:solidFill>
                  <a:srgbClr val="002060"/>
                </a:solidFill>
                <a:latin typeface="Arial" pitchFamily="34" charset="0"/>
                <a:cs typeface="Arial" pitchFamily="34" charset="0"/>
              </a:rPr>
              <a:t> и сапоги </a:t>
            </a:r>
            <a:r>
              <a:rPr lang="ru-RU" sz="1600" dirty="0" err="1" smtClean="0">
                <a:solidFill>
                  <a:srgbClr val="002060"/>
                </a:solidFill>
                <a:latin typeface="Arial" pitchFamily="34" charset="0"/>
                <a:cs typeface="Arial" pitchFamily="34" charset="0"/>
              </a:rPr>
              <a:t>етік</a:t>
            </a:r>
            <a:r>
              <a:rPr lang="ru-RU" sz="1600" dirty="0" smtClean="0">
                <a:solidFill>
                  <a:srgbClr val="002060"/>
                </a:solidFill>
                <a:latin typeface="Arial" pitchFamily="34" charset="0"/>
                <a:cs typeface="Arial" pitchFamily="34" charset="0"/>
              </a:rPr>
              <a:t>.</a:t>
            </a:r>
          </a:p>
          <a:p>
            <a:r>
              <a:rPr lang="ru-RU" sz="1600" b="1" dirty="0" smtClean="0">
                <a:solidFill>
                  <a:srgbClr val="0070C0"/>
                </a:solidFill>
                <a:latin typeface="Arial" pitchFamily="34" charset="0"/>
                <a:cs typeface="Arial" pitchFamily="34" charset="0"/>
              </a:rPr>
              <a:t>Ханы, султаны и богатые люди носили:</a:t>
            </a:r>
          </a:p>
          <a:p>
            <a:r>
              <a:rPr lang="ru-RU" sz="1600" dirty="0" err="1" smtClean="0">
                <a:solidFill>
                  <a:srgbClr val="002060"/>
                </a:solidFill>
                <a:latin typeface="Arial" pitchFamily="34" charset="0"/>
                <a:cs typeface="Arial" pitchFamily="34" charset="0"/>
              </a:rPr>
              <a:t>Айыр</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қалпақ </a:t>
            </a:r>
            <a:r>
              <a:rPr lang="ru-RU" sz="1600" dirty="0" smtClean="0">
                <a:solidFill>
                  <a:srgbClr val="002060"/>
                </a:solidFill>
                <a:latin typeface="Arial" pitchFamily="34" charset="0"/>
                <a:cs typeface="Arial" pitchFamily="34" charset="0"/>
              </a:rPr>
              <a:t>— высокий </a:t>
            </a:r>
            <a:r>
              <a:rPr lang="ru-RU" sz="1600" dirty="0" err="1" smtClean="0">
                <a:solidFill>
                  <a:srgbClr val="002060"/>
                </a:solidFill>
                <a:latin typeface="Arial" pitchFamily="34" charset="0"/>
                <a:cs typeface="Arial" pitchFamily="34" charset="0"/>
              </a:rPr>
              <a:t>калпак</a:t>
            </a:r>
            <a:r>
              <a:rPr lang="ru-RU" sz="1600" dirty="0" smtClean="0">
                <a:solidFill>
                  <a:srgbClr val="002060"/>
                </a:solidFill>
                <a:latin typeface="Arial" pitchFamily="34" charset="0"/>
                <a:cs typeface="Arial" pitchFamily="34" charset="0"/>
              </a:rPr>
              <a:t> с загнутыми кверху полями и расшитый орнаментом золотыми нитками, </a:t>
            </a:r>
            <a:r>
              <a:rPr lang="ru-RU" sz="1600" dirty="0" err="1" smtClean="0">
                <a:solidFill>
                  <a:srgbClr val="002060"/>
                </a:solidFill>
                <a:latin typeface="Arial" pitchFamily="34" charset="0"/>
                <a:cs typeface="Arial" pitchFamily="34" charset="0"/>
              </a:rPr>
              <a:t>қамзол, </a:t>
            </a:r>
            <a:r>
              <a:rPr lang="ru-RU" sz="1600" dirty="0" smtClean="0">
                <a:solidFill>
                  <a:srgbClr val="002060"/>
                </a:solidFill>
                <a:latin typeface="Arial" pitchFamily="34" charset="0"/>
                <a:cs typeface="Arial" pitchFamily="34" charset="0"/>
              </a:rPr>
              <a:t>а поверх него надевали позументный </a:t>
            </a:r>
            <a:r>
              <a:rPr lang="ru-RU" sz="1600" dirty="0" err="1" smtClean="0">
                <a:solidFill>
                  <a:srgbClr val="002060"/>
                </a:solidFill>
                <a:latin typeface="Arial" pitchFamily="34" charset="0"/>
                <a:cs typeface="Arial" pitchFamily="34" charset="0"/>
              </a:rPr>
              <a:t>шапан</a:t>
            </a:r>
            <a:r>
              <a:rPr lang="ru-RU" sz="1600" dirty="0" smtClean="0">
                <a:solidFill>
                  <a:srgbClr val="002060"/>
                </a:solidFill>
                <a:latin typeface="Arial" pitchFamily="34" charset="0"/>
                <a:cs typeface="Arial" pitchFamily="34" charset="0"/>
              </a:rPr>
              <a:t> из дорогих тканей, расшитый орнаментом, </a:t>
            </a:r>
            <a:r>
              <a:rPr lang="ru-RU" sz="1600" dirty="0" err="1" smtClean="0">
                <a:solidFill>
                  <a:srgbClr val="002060"/>
                </a:solidFill>
                <a:latin typeface="Arial" pitchFamily="34" charset="0"/>
                <a:cs typeface="Arial" pitchFamily="34" charset="0"/>
              </a:rPr>
              <a:t>жарғақ шалбар</a:t>
            </a:r>
            <a:r>
              <a:rPr lang="ru-RU" sz="1600" dirty="0" smtClean="0">
                <a:solidFill>
                  <a:srgbClr val="002060"/>
                </a:solidFill>
                <a:latin typeface="Arial" pitchFamily="34" charset="0"/>
                <a:cs typeface="Arial" pitchFamily="34" charset="0"/>
              </a:rPr>
              <a:t> — брюки красного цвета из хорошо выделанной тонкой кожи, расшитые разноцветным узором.</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2"/>
          <p:cNvSpPr txBox="1">
            <a:spLocks/>
          </p:cNvSpPr>
          <p:nvPr/>
        </p:nvSpPr>
        <p:spPr>
          <a:xfrm>
            <a:off x="357158" y="214291"/>
            <a:ext cx="7072362" cy="2428891"/>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800" b="0" i="0" u="none" strike="noStrike" kern="1200" cap="none" spc="0" normalizeH="0" baseline="0" noProof="0" smtClean="0">
                <a:ln>
                  <a:noFill/>
                </a:ln>
                <a:solidFill>
                  <a:schemeClr val="dk1"/>
                </a:solidFill>
                <a:effectLst/>
                <a:uLnTx/>
                <a:uFillTx/>
                <a:latin typeface="+mj-lt"/>
                <a:ea typeface="+mn-ea"/>
                <a:cs typeface="+mn-cs"/>
              </a:rPr>
              <a:t>Очень были распространены в казахском костюме кожаные ремни. Одним из таких ремней был кисе. К длинному кисе прикреплялись особые подвески-сумочки для запаса пороха и пуль, ножны и табакерка. Их формы и расположение однотипны, что говорит о древности кисе. Нередко сам пояс и подвески украшались медными посеребренными, реже серебряными бляхами.</a:t>
            </a:r>
            <a:endParaRPr kumimoji="0" lang="ru-RU" sz="1800" b="0" i="0" u="none" strike="noStrike" kern="1200" cap="none" spc="0" normalizeH="0" baseline="0" noProof="0" dirty="0">
              <a:ln>
                <a:noFill/>
              </a:ln>
              <a:solidFill>
                <a:schemeClr val="dk1"/>
              </a:solidFill>
              <a:effectLst/>
              <a:uLnTx/>
              <a:uFillTx/>
              <a:latin typeface="+mj-lt"/>
              <a:ea typeface="+mn-ea"/>
              <a:cs typeface="+mn-cs"/>
            </a:endParaRPr>
          </a:p>
        </p:txBody>
      </p:sp>
      <p:pic>
        <p:nvPicPr>
          <p:cNvPr id="7" name="Рисунок 6" descr="nb03.jpg"/>
          <p:cNvPicPr>
            <a:picLocks noChangeAspect="1"/>
          </p:cNvPicPr>
          <p:nvPr/>
        </p:nvPicPr>
        <p:blipFill>
          <a:blip r:embed="rId2" cstate="print"/>
          <a:stretch>
            <a:fillRect/>
          </a:stretch>
        </p:blipFill>
        <p:spPr>
          <a:xfrm>
            <a:off x="428596" y="2857496"/>
            <a:ext cx="2428892" cy="3643339"/>
          </a:xfrm>
          <a:prstGeom prst="rect">
            <a:avLst/>
          </a:prstGeom>
        </p:spPr>
      </p:pic>
      <p:pic>
        <p:nvPicPr>
          <p:cNvPr id="9" name="Picture 2" descr="D:\Казахстан\Костюмы\Batyrs_03.jpg"/>
          <p:cNvPicPr>
            <a:picLocks noChangeAspect="1" noChangeArrowheads="1"/>
          </p:cNvPicPr>
          <p:nvPr/>
        </p:nvPicPr>
        <p:blipFill>
          <a:blip r:embed="rId3"/>
          <a:srcRect/>
          <a:stretch>
            <a:fillRect/>
          </a:stretch>
        </p:blipFill>
        <p:spPr bwMode="auto">
          <a:xfrm>
            <a:off x="5857884" y="2786058"/>
            <a:ext cx="2585505" cy="3878257"/>
          </a:xfrm>
          <a:prstGeom prst="rect">
            <a:avLst/>
          </a:prstGeom>
          <a:noFill/>
        </p:spPr>
      </p:pic>
      <p:pic>
        <p:nvPicPr>
          <p:cNvPr id="32770" name="Picture 2" descr="F:\Искусство.11 класс.Изобразительное искусство\Казахское искусство\ДПИ 019.jpg"/>
          <p:cNvPicPr>
            <a:picLocks noChangeAspect="1" noChangeArrowheads="1"/>
          </p:cNvPicPr>
          <p:nvPr/>
        </p:nvPicPr>
        <p:blipFill>
          <a:blip r:embed="rId4" cstate="print"/>
          <a:srcRect/>
          <a:stretch>
            <a:fillRect/>
          </a:stretch>
        </p:blipFill>
        <p:spPr bwMode="auto">
          <a:xfrm>
            <a:off x="3071802" y="3429000"/>
            <a:ext cx="2571768" cy="26639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Казахстан\Костюмы\photos0-800x600.jpeg"/>
          <p:cNvPicPr>
            <a:picLocks noChangeAspect="1" noChangeArrowheads="1"/>
          </p:cNvPicPr>
          <p:nvPr/>
        </p:nvPicPr>
        <p:blipFill>
          <a:blip r:embed="rId2" cstate="print"/>
          <a:srcRect b="13979"/>
          <a:stretch>
            <a:fillRect/>
          </a:stretch>
        </p:blipFill>
        <p:spPr bwMode="auto">
          <a:xfrm>
            <a:off x="3786182" y="4643446"/>
            <a:ext cx="2878950" cy="1857387"/>
          </a:xfrm>
          <a:prstGeom prst="rect">
            <a:avLst/>
          </a:prstGeom>
          <a:noFill/>
        </p:spPr>
      </p:pic>
      <p:pic>
        <p:nvPicPr>
          <p:cNvPr id="11" name="Рисунок 10" descr="f20111213100321-dsc00300.jpg"/>
          <p:cNvPicPr>
            <a:picLocks noChangeAspect="1"/>
          </p:cNvPicPr>
          <p:nvPr/>
        </p:nvPicPr>
        <p:blipFill>
          <a:blip r:embed="rId3" cstate="print"/>
          <a:srcRect l="22229" t="18750" r="29145" b="7291"/>
          <a:stretch>
            <a:fillRect/>
          </a:stretch>
        </p:blipFill>
        <p:spPr>
          <a:xfrm>
            <a:off x="6500826" y="1785902"/>
            <a:ext cx="2500330" cy="5072098"/>
          </a:xfrm>
          <a:prstGeom prst="rect">
            <a:avLst/>
          </a:prstGeom>
        </p:spPr>
      </p:pic>
      <p:pic>
        <p:nvPicPr>
          <p:cNvPr id="12" name="Рисунок 11" descr="x_81e46b15.jpg"/>
          <p:cNvPicPr>
            <a:picLocks noChangeAspect="1"/>
          </p:cNvPicPr>
          <p:nvPr/>
        </p:nvPicPr>
        <p:blipFill>
          <a:blip r:embed="rId4" cstate="print"/>
          <a:stretch>
            <a:fillRect/>
          </a:stretch>
        </p:blipFill>
        <p:spPr>
          <a:xfrm>
            <a:off x="285720" y="357166"/>
            <a:ext cx="3429024" cy="5143536"/>
          </a:xfrm>
          <a:prstGeom prst="rect">
            <a:avLst/>
          </a:prstGeom>
        </p:spPr>
      </p:pic>
      <p:pic>
        <p:nvPicPr>
          <p:cNvPr id="13" name="Рисунок 12" descr="imgpreview (3).jpg"/>
          <p:cNvPicPr>
            <a:picLocks noChangeAspect="1"/>
          </p:cNvPicPr>
          <p:nvPr/>
        </p:nvPicPr>
        <p:blipFill>
          <a:blip r:embed="rId5" cstate="print"/>
          <a:stretch>
            <a:fillRect/>
          </a:stretch>
        </p:blipFill>
        <p:spPr>
          <a:xfrm>
            <a:off x="3929058" y="357166"/>
            <a:ext cx="2728561" cy="36433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dirty="0" smtClean="0"/>
          </a:p>
          <a:p>
            <a:endParaRPr lang="ru-RU" dirty="0"/>
          </a:p>
        </p:txBody>
      </p:sp>
      <p:pic>
        <p:nvPicPr>
          <p:cNvPr id="13" name="Рисунок 12" descr="2zx99.jpg"/>
          <p:cNvPicPr>
            <a:picLocks noChangeAspect="1"/>
          </p:cNvPicPr>
          <p:nvPr/>
        </p:nvPicPr>
        <p:blipFill>
          <a:blip r:embed="rId2" cstate="print"/>
          <a:stretch>
            <a:fillRect/>
          </a:stretch>
        </p:blipFill>
        <p:spPr>
          <a:xfrm>
            <a:off x="4357686" y="285728"/>
            <a:ext cx="4214842" cy="6322263"/>
          </a:xfrm>
          <a:prstGeom prst="rect">
            <a:avLst/>
          </a:prstGeom>
        </p:spPr>
      </p:pic>
      <p:pic>
        <p:nvPicPr>
          <p:cNvPr id="2050" name="Picture 2" descr="D:\Казахстан\Костюмы\kazakh2205_20010.jpg"/>
          <p:cNvPicPr>
            <a:picLocks noChangeAspect="1" noChangeArrowheads="1"/>
          </p:cNvPicPr>
          <p:nvPr/>
        </p:nvPicPr>
        <p:blipFill>
          <a:blip r:embed="rId3"/>
          <a:srcRect/>
          <a:stretch>
            <a:fillRect/>
          </a:stretch>
        </p:blipFill>
        <p:spPr bwMode="auto">
          <a:xfrm>
            <a:off x="571472" y="642918"/>
            <a:ext cx="3657601" cy="5486400"/>
          </a:xfrm>
          <a:prstGeom prst="rect">
            <a:avLst/>
          </a:prstGeom>
          <a:noFill/>
        </p:spPr>
      </p:pic>
    </p:spTree>
  </p:cSld>
  <p:clrMapOvr>
    <a:masterClrMapping/>
  </p:clrMapOvr>
  <p:transition advClick="0" advTm="5000">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57200" y="274638"/>
            <a:ext cx="8229600" cy="1143000"/>
          </a:xfrm>
        </p:spPr>
        <p:style>
          <a:lnRef idx="1">
            <a:schemeClr val="accent6"/>
          </a:lnRef>
          <a:fillRef idx="2">
            <a:schemeClr val="accent6"/>
          </a:fillRef>
          <a:effectRef idx="1">
            <a:schemeClr val="accent6"/>
          </a:effectRef>
          <a:fontRef idx="minor">
            <a:schemeClr val="dk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Свадебные казахские платья</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Содержимое 2"/>
          <p:cNvSpPr>
            <a:spLocks noGrp="1"/>
          </p:cNvSpPr>
          <p:nvPr>
            <p:ph idx="1"/>
          </p:nvPr>
        </p:nvSpPr>
        <p:spPr>
          <a:xfrm>
            <a:off x="457200" y="1600201"/>
            <a:ext cx="7115196" cy="375762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ru-RU" sz="1900" dirty="0" smtClean="0">
                <a:latin typeface="+mj-lt"/>
              </a:rPr>
              <a:t>Традиции и обычаи каждого народа являются характерными национальными особенностями, отличающими его от любого другого, и раскрывающими его историю. Свадебная одежда, как важнейшее культурное наследие каждого народа, также имеет свои национальные особенности.</a:t>
            </a:r>
            <a:r>
              <a:rPr lang="ru-RU" sz="2000" dirty="0" smtClean="0"/>
              <a:t> </a:t>
            </a:r>
            <a:r>
              <a:rPr lang="ru-RU" sz="2000" dirty="0" smtClean="0">
                <a:latin typeface="+mj-lt"/>
              </a:rPr>
              <a:t>Свадебные казахские платья всегда привлекают внимание своей нарядностью и торжественной красотой. Традиционное свадебное казахское платье состоит из нескольких предметов одежды: длинного платья, </a:t>
            </a:r>
            <a:r>
              <a:rPr lang="ru-RU" sz="2000" dirty="0" err="1" smtClean="0">
                <a:latin typeface="+mj-lt"/>
              </a:rPr>
              <a:t>халата-шапана</a:t>
            </a:r>
            <a:r>
              <a:rPr lang="ru-RU" sz="2000" dirty="0" smtClean="0">
                <a:latin typeface="+mj-lt"/>
              </a:rPr>
              <a:t> и камзола-безрукавки. </a:t>
            </a:r>
            <a:r>
              <a:rPr lang="ru-RU" sz="2000" dirty="0" err="1" smtClean="0">
                <a:latin typeface="+mj-lt"/>
              </a:rPr>
              <a:t>Халат-шапан</a:t>
            </a:r>
            <a:r>
              <a:rPr lang="ru-RU" sz="2000" dirty="0" smtClean="0">
                <a:latin typeface="+mj-lt"/>
              </a:rPr>
              <a:t> щедро расшивается многочисленными драгоценными каменьями и нарядным бисером.</a:t>
            </a:r>
            <a:endParaRPr lang="ru-RU" sz="1900" dirty="0" smtClean="0">
              <a:latin typeface="+mj-lt"/>
            </a:endParaRPr>
          </a:p>
          <a:p>
            <a:r>
              <a:rPr lang="ru-RU" dirty="0" smtClean="0">
                <a:latin typeface="+mj-lt"/>
              </a:rPr>
              <a:t> </a:t>
            </a:r>
            <a:r>
              <a:rPr lang="ru-RU" dirty="0" smtClean="0"/>
              <a:t/>
            </a:r>
            <a:br>
              <a:rPr lang="ru-RU" dirty="0" smtClean="0"/>
            </a:br>
            <a:endParaRPr lang="ru-RU" dirty="0"/>
          </a:p>
        </p:txBody>
      </p:sp>
      <p:pic>
        <p:nvPicPr>
          <p:cNvPr id="8" name="Picture 2" descr="D:\Казахстан\Костюмы\630613019.jpg"/>
          <p:cNvPicPr>
            <a:picLocks noChangeAspect="1" noChangeArrowheads="1"/>
          </p:cNvPicPr>
          <p:nvPr/>
        </p:nvPicPr>
        <p:blipFill>
          <a:blip r:embed="rId2" cstate="print"/>
          <a:srcRect/>
          <a:stretch>
            <a:fillRect/>
          </a:stretch>
        </p:blipFill>
        <p:spPr bwMode="auto">
          <a:xfrm>
            <a:off x="7643834" y="1857364"/>
            <a:ext cx="1307223" cy="1951030"/>
          </a:xfrm>
          <a:prstGeom prst="rect">
            <a:avLst/>
          </a:prstGeom>
          <a:noFill/>
        </p:spPr>
      </p:pic>
      <p:pic>
        <p:nvPicPr>
          <p:cNvPr id="9" name="Picture 3" descr="D:\Казахстан\Костюмы\photo-381.jpg"/>
          <p:cNvPicPr>
            <a:picLocks noChangeAspect="1" noChangeArrowheads="1"/>
          </p:cNvPicPr>
          <p:nvPr/>
        </p:nvPicPr>
        <p:blipFill>
          <a:blip r:embed="rId3"/>
          <a:srcRect/>
          <a:stretch>
            <a:fillRect/>
          </a:stretch>
        </p:blipFill>
        <p:spPr bwMode="auto">
          <a:xfrm>
            <a:off x="7286644" y="4143380"/>
            <a:ext cx="1662405" cy="2495528"/>
          </a:xfrm>
          <a:prstGeom prst="rect">
            <a:avLst/>
          </a:prstGeom>
          <a:noFill/>
        </p:spPr>
      </p:pic>
    </p:spTree>
  </p:cSld>
  <p:clrMapOvr>
    <a:masterClrMapping/>
  </p:clrMapOvr>
  <p:transition advClick="0" advTm="15000">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Казахстан\Костюмы\5456.jpg"/>
          <p:cNvPicPr>
            <a:picLocks noChangeAspect="1" noChangeArrowheads="1"/>
          </p:cNvPicPr>
          <p:nvPr/>
        </p:nvPicPr>
        <p:blipFill>
          <a:blip r:embed="rId2"/>
          <a:srcRect/>
          <a:stretch>
            <a:fillRect/>
          </a:stretch>
        </p:blipFill>
        <p:spPr bwMode="auto">
          <a:xfrm rot="506313">
            <a:off x="4738225" y="464251"/>
            <a:ext cx="3810000" cy="5467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11" name="Picture 3" descr="D:\Казахстан\Костюмы\Изображение.jpg"/>
          <p:cNvPicPr>
            <a:picLocks noChangeAspect="1" noChangeArrowheads="1"/>
          </p:cNvPicPr>
          <p:nvPr/>
        </p:nvPicPr>
        <p:blipFill>
          <a:blip r:embed="rId3"/>
          <a:srcRect/>
          <a:stretch>
            <a:fillRect/>
          </a:stretch>
        </p:blipFill>
        <p:spPr bwMode="auto">
          <a:xfrm rot="21202409">
            <a:off x="519109" y="854032"/>
            <a:ext cx="3978117" cy="55133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7" name="Picture 2" descr="D:\Казахстан\Костюмы\photos10-800x600.jpeg"/>
          <p:cNvPicPr>
            <a:picLocks noChangeAspect="1" noChangeArrowheads="1"/>
          </p:cNvPicPr>
          <p:nvPr/>
        </p:nvPicPr>
        <p:blipFill>
          <a:blip r:embed="rId2"/>
          <a:srcRect l="22208" r="22479"/>
          <a:stretch>
            <a:fillRect/>
          </a:stretch>
        </p:blipFill>
        <p:spPr bwMode="auto">
          <a:xfrm>
            <a:off x="214282" y="214290"/>
            <a:ext cx="2318180" cy="3143272"/>
          </a:xfrm>
          <a:prstGeom prst="rect">
            <a:avLst/>
          </a:prstGeom>
          <a:noFill/>
        </p:spPr>
      </p:pic>
      <p:sp>
        <p:nvSpPr>
          <p:cNvPr id="8" name="Содержимое 2"/>
          <p:cNvSpPr>
            <a:spLocks noGrp="1"/>
          </p:cNvSpPr>
          <p:nvPr>
            <p:ph idx="1"/>
          </p:nvPr>
        </p:nvSpPr>
        <p:spPr>
          <a:xfrm>
            <a:off x="2643174" y="214290"/>
            <a:ext cx="6215106" cy="3429024"/>
          </a:xfrm>
        </p:spPr>
        <p:style>
          <a:lnRef idx="1">
            <a:schemeClr val="accent6"/>
          </a:lnRef>
          <a:fillRef idx="3">
            <a:schemeClr val="accent6"/>
          </a:fillRef>
          <a:effectRef idx="2">
            <a:schemeClr val="accent6"/>
          </a:effectRef>
          <a:fontRef idx="minor">
            <a:schemeClr val="lt1"/>
          </a:fontRef>
        </p:style>
        <p:txBody>
          <a:bodyPr>
            <a:normAutofit fontScale="55000" lnSpcReduction="20000"/>
          </a:bodyPr>
          <a:lstStyle/>
          <a:p>
            <a:endParaRPr lang="ru-RU" dirty="0" smtClean="0"/>
          </a:p>
          <a:p>
            <a:r>
              <a:rPr lang="ru-RU" sz="2600" dirty="0" smtClean="0">
                <a:latin typeface="+mj-lt"/>
              </a:rPr>
              <a:t>Самым главным и необычным элементом казахского свадебного наряда является </a:t>
            </a:r>
            <a:r>
              <a:rPr lang="ru-RU" sz="2600" dirty="0" err="1" smtClean="0">
                <a:latin typeface="+mj-lt"/>
              </a:rPr>
              <a:t>саукеле</a:t>
            </a:r>
            <a:r>
              <a:rPr lang="ru-RU" sz="2600" dirty="0" smtClean="0">
                <a:latin typeface="+mj-lt"/>
              </a:rPr>
              <a:t> . </a:t>
            </a:r>
            <a:r>
              <a:rPr lang="ru-RU" sz="2600" dirty="0" err="1" smtClean="0">
                <a:latin typeface="+mj-lt"/>
              </a:rPr>
              <a:t>Саукеле</a:t>
            </a:r>
            <a:r>
              <a:rPr lang="ru-RU" sz="2600" dirty="0" smtClean="0">
                <a:latin typeface="+mj-lt"/>
              </a:rPr>
              <a:t> – главный элемент свадебного наряда невесты, не имеющий аналогов среди других народов. Предназначение этой части одеяния невесты в том, чтобы защитить ее и ее будущую семью от недобрых взглядов и недобрых людей. Это – головной убор цилиндрической формы, который достигает в высоту от 50 до 70 сантиметров. Он может быть бархатным или из велюра, но украшают его по-королевски богато: мелкие золотые или серебряные монеты, бисер всевозможных цветов или фигурные пластины образуют национальные орнаменты. Драгоценные камни также используются для декора </a:t>
            </a:r>
            <a:r>
              <a:rPr lang="ru-RU" sz="2600" dirty="0" err="1" smtClean="0">
                <a:latin typeface="+mj-lt"/>
              </a:rPr>
              <a:t>саукеле</a:t>
            </a:r>
            <a:r>
              <a:rPr lang="ru-RU" sz="2600" dirty="0" smtClean="0">
                <a:latin typeface="+mj-lt"/>
              </a:rPr>
              <a:t>: жемчуг, рубин, кораллы и другие. Верхушку </a:t>
            </a:r>
            <a:r>
              <a:rPr lang="ru-RU" sz="2600" dirty="0" err="1" smtClean="0">
                <a:latin typeface="+mj-lt"/>
              </a:rPr>
              <a:t>саукеле</a:t>
            </a:r>
            <a:r>
              <a:rPr lang="ru-RU" sz="2600" dirty="0" smtClean="0">
                <a:latin typeface="+mj-lt"/>
              </a:rPr>
              <a:t> замыкает декоративный элемент в виде пучка, который создается при помощи перьев сыча или филина. Края головного убора оторачиваются мехом. Дополняет </a:t>
            </a:r>
            <a:r>
              <a:rPr lang="ru-RU" sz="2600" dirty="0" err="1" smtClean="0">
                <a:latin typeface="+mj-lt"/>
              </a:rPr>
              <a:t>саукеле</a:t>
            </a:r>
            <a:r>
              <a:rPr lang="ru-RU" sz="2600" dirty="0" smtClean="0">
                <a:latin typeface="+mj-lt"/>
              </a:rPr>
              <a:t> полупрозрачная белоснежная вуаль, иногда украшаемая нежными кружевными узорами.</a:t>
            </a:r>
            <a:endParaRPr lang="ru-RU" sz="2600" dirty="0">
              <a:latin typeface="+mj-lt"/>
            </a:endParaRPr>
          </a:p>
        </p:txBody>
      </p:sp>
      <p:pic>
        <p:nvPicPr>
          <p:cNvPr id="9" name="Picture 4" descr="D:\Казахстан\Костюмы\kazakh16.jpg"/>
          <p:cNvPicPr>
            <a:picLocks noChangeAspect="1" noChangeArrowheads="1"/>
          </p:cNvPicPr>
          <p:nvPr/>
        </p:nvPicPr>
        <p:blipFill>
          <a:blip r:embed="rId3"/>
          <a:srcRect/>
          <a:stretch>
            <a:fillRect/>
          </a:stretch>
        </p:blipFill>
        <p:spPr bwMode="auto">
          <a:xfrm>
            <a:off x="214282" y="4071942"/>
            <a:ext cx="3536182" cy="2357454"/>
          </a:xfrm>
          <a:prstGeom prst="rect">
            <a:avLst/>
          </a:prstGeom>
          <a:noFill/>
        </p:spPr>
      </p:pic>
      <p:pic>
        <p:nvPicPr>
          <p:cNvPr id="10" name="Picture 3" descr="D:\Казахстан\Костюмы\4bd4337e7a5068bc02f34393ba8f5640.jpg"/>
          <p:cNvPicPr>
            <a:picLocks noChangeAspect="1" noChangeArrowheads="1"/>
          </p:cNvPicPr>
          <p:nvPr/>
        </p:nvPicPr>
        <p:blipFill>
          <a:blip r:embed="rId4"/>
          <a:srcRect/>
          <a:stretch>
            <a:fillRect/>
          </a:stretch>
        </p:blipFill>
        <p:spPr bwMode="auto">
          <a:xfrm>
            <a:off x="4071934" y="3857628"/>
            <a:ext cx="4143404" cy="2762269"/>
          </a:xfrm>
          <a:prstGeom prst="rect">
            <a:avLst/>
          </a:prstGeom>
          <a:noFill/>
        </p:spPr>
      </p:pic>
    </p:spTree>
  </p:cSld>
  <p:clrMapOvr>
    <a:masterClrMapping/>
  </p:clrMapOvr>
  <p:transition advClick="0" advTm="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D:\Разное\Одежда\Улан.jpg"/>
          <p:cNvPicPr>
            <a:picLocks noChangeAspect="1" noChangeArrowheads="1"/>
          </p:cNvPicPr>
          <p:nvPr/>
        </p:nvPicPr>
        <p:blipFill>
          <a:blip r:embed="rId2" cstate="print"/>
          <a:srcRect/>
          <a:stretch>
            <a:fillRect/>
          </a:stretch>
        </p:blipFill>
        <p:spPr bwMode="auto">
          <a:xfrm>
            <a:off x="4714876" y="2928934"/>
            <a:ext cx="2106818" cy="2848568"/>
          </a:xfrm>
          <a:prstGeom prst="rect">
            <a:avLst/>
          </a:prstGeom>
          <a:noFill/>
        </p:spPr>
      </p:pic>
      <p:sp>
        <p:nvSpPr>
          <p:cNvPr id="33793" name="Rectangle 1"/>
          <p:cNvSpPr>
            <a:spLocks noChangeArrowheads="1"/>
          </p:cNvSpPr>
          <p:nvPr/>
        </p:nvSpPr>
        <p:spPr bwMode="auto">
          <a:xfrm>
            <a:off x="357158" y="117693"/>
            <a:ext cx="835824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endParaRPr kumimoji="0" lang="ru-RU" b="1" u="sng"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buFontTx/>
              <a:buNone/>
              <a:tabLst/>
            </a:pPr>
            <a:r>
              <a:rPr kumimoji="0" lang="ru-RU" b="1" u="sng" strike="noStrike" cap="none" normalizeH="0" baseline="0" dirty="0" smtClean="0">
                <a:ln>
                  <a:noFill/>
                </a:ln>
                <a:solidFill>
                  <a:srgbClr val="0070C0"/>
                </a:solidFill>
                <a:effectLst/>
                <a:latin typeface="Arial" pitchFamily="34" charset="0"/>
                <a:ea typeface="Times New Roman" pitchFamily="18" charset="0"/>
                <a:cs typeface="Arial" pitchFamily="34" charset="0"/>
              </a:rPr>
              <a:t>Задание №1</a:t>
            </a:r>
            <a:endParaRPr kumimoji="0" lang="ru-RU" b="0" u="none" strike="noStrike" cap="none" normalizeH="0" baseline="0" dirty="0" smtClean="0">
              <a:ln>
                <a:noFill/>
              </a:ln>
              <a:solidFill>
                <a:srgbClr val="0070C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Теперь вам предстоит закрепить полученные знания при выполнении практического задания. На столах лежат конверты с иллюстрацией орнаментов различных национальностей и направлений. Ваша задача отобрать изделия,  в  которых присутствует  казахский орнамент,  и постараться определить его вид.</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Также вы видите фотографии людей в национальной одежде.</a:t>
            </a:r>
            <a:r>
              <a:rPr kumimoji="0" lang="ru-RU" b="0" i="0" u="none" strike="noStrike" cap="none" normalizeH="0" dirty="0" smtClean="0">
                <a:ln>
                  <a:noFill/>
                </a:ln>
                <a:solidFill>
                  <a:schemeClr val="tx1"/>
                </a:solidFill>
                <a:effectLst/>
                <a:latin typeface="Arial" pitchFamily="34" charset="0"/>
                <a:ea typeface="Calibri" pitchFamily="34" charset="0"/>
                <a:cs typeface="Arial" pitchFamily="34" charset="0"/>
              </a:rPr>
              <a:t> По одежде попробуйте определить кто из них казах.</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(Учитель контролирует процесс работы, оценивает,  как учащиеся справились с заданием)</a:t>
            </a:r>
          </a:p>
          <a:p>
            <a:pPr marL="0" marR="0" lvl="0" indent="449263" algn="l" defTabSz="914400" rtl="0" eaLnBrk="0" fontAlgn="base" latinLnBrk="0" hangingPunct="0">
              <a:lnSpc>
                <a:spcPct val="100000"/>
              </a:lnSpc>
              <a:spcBef>
                <a:spcPct val="0"/>
              </a:spcBef>
              <a:spcAft>
                <a:spcPct val="0"/>
              </a:spcAft>
              <a:buClrTx/>
              <a:buSzTx/>
              <a:buFontTx/>
              <a:buNone/>
              <a:tabLst/>
            </a:pPr>
            <a:endParaRPr lang="kk-KZ" i="1" dirty="0" smtClean="0">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b="0" i="1"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kk-KZ" i="1" dirty="0" smtClean="0">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b="0" i="1"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kk-KZ" i="1" dirty="0" smtClean="0">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b="0" i="1"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kk-KZ" i="1" dirty="0" smtClean="0">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b="0" i="1"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kk-KZ" i="1" dirty="0" smtClean="0">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kk-KZ" b="0" i="1"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-Молодцы все справились  с заданием хорошо. А сейчас мы с вами выполним небольшое тестирование, посмотрим, насколько внимательны вы были на уроке.</a:t>
            </a:r>
            <a:endParaRPr kumimoji="0" lang="ru-RU" b="1" i="1"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33794" name="Picture 2" descr="D:\Казахстан\Костюмы\post-103609-0-46347000-1330753961.jpg"/>
          <p:cNvPicPr>
            <a:picLocks noChangeAspect="1" noChangeArrowheads="1"/>
          </p:cNvPicPr>
          <p:nvPr/>
        </p:nvPicPr>
        <p:blipFill>
          <a:blip r:embed="rId3"/>
          <a:srcRect/>
          <a:stretch>
            <a:fillRect/>
          </a:stretch>
        </p:blipFill>
        <p:spPr bwMode="auto">
          <a:xfrm>
            <a:off x="428596" y="3357562"/>
            <a:ext cx="1939925" cy="1706562"/>
          </a:xfrm>
          <a:prstGeom prst="rect">
            <a:avLst/>
          </a:prstGeom>
          <a:noFill/>
        </p:spPr>
      </p:pic>
      <p:pic>
        <p:nvPicPr>
          <p:cNvPr id="33795" name="Picture 3" descr="D:\Разное\Одежда\С мушкетом.jpg"/>
          <p:cNvPicPr>
            <a:picLocks noChangeAspect="1" noChangeArrowheads="1"/>
          </p:cNvPicPr>
          <p:nvPr/>
        </p:nvPicPr>
        <p:blipFill>
          <a:blip r:embed="rId4" cstate="print"/>
          <a:srcRect/>
          <a:stretch>
            <a:fillRect/>
          </a:stretch>
        </p:blipFill>
        <p:spPr bwMode="auto">
          <a:xfrm>
            <a:off x="2428860" y="3786190"/>
            <a:ext cx="2714644" cy="2053792"/>
          </a:xfrm>
          <a:prstGeom prst="rect">
            <a:avLst/>
          </a:prstGeom>
          <a:noFill/>
        </p:spPr>
      </p:pic>
      <p:pic>
        <p:nvPicPr>
          <p:cNvPr id="33796" name="Picture 4" descr="D:\Казахстан\Костюмы\513.JPG"/>
          <p:cNvPicPr>
            <a:picLocks noChangeAspect="1" noChangeArrowheads="1"/>
          </p:cNvPicPr>
          <p:nvPr/>
        </p:nvPicPr>
        <p:blipFill>
          <a:blip r:embed="rId5"/>
          <a:srcRect/>
          <a:stretch>
            <a:fillRect/>
          </a:stretch>
        </p:blipFill>
        <p:spPr bwMode="auto">
          <a:xfrm>
            <a:off x="6929454" y="3286124"/>
            <a:ext cx="1687518" cy="2307681"/>
          </a:xfrm>
          <a:prstGeom prst="rect">
            <a:avLst/>
          </a:prstGeom>
          <a:noFill/>
        </p:spPr>
      </p:pic>
      <p:sp>
        <p:nvSpPr>
          <p:cNvPr id="9" name="Прямоугольник 8"/>
          <p:cNvSpPr/>
          <p:nvPr/>
        </p:nvSpPr>
        <p:spPr>
          <a:xfrm>
            <a:off x="214282" y="214290"/>
            <a:ext cx="8643998" cy="646331"/>
          </a:xfrm>
          <a:prstGeom prst="rect">
            <a:avLst/>
          </a:prstGeom>
        </p:spPr>
        <p:txBody>
          <a:bodyPr wrap="square">
            <a:spAutoFit/>
          </a:bodyPr>
          <a:lstStyle/>
          <a:p>
            <a:r>
              <a:rPr lang="ru-RU" b="1" dirty="0" smtClean="0">
                <a:solidFill>
                  <a:srgbClr val="0070C0"/>
                </a:solidFill>
                <a:latin typeface="Arial" pitchFamily="34" charset="0"/>
                <a:cs typeface="Arial" pitchFamily="34" charset="0"/>
              </a:rPr>
              <a:t>  4. Практическая работа:</a:t>
            </a:r>
          </a:p>
          <a:p>
            <a:endParaRPr lang="ru-RU" b="1" dirty="0" smtClean="0">
              <a:solidFill>
                <a:srgbClr val="0070C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0"/>
            <a:ext cx="8572560" cy="6863417"/>
          </a:xfrm>
          <a:prstGeom prst="rect">
            <a:avLst/>
          </a:prstGeom>
          <a:noFill/>
        </p:spPr>
        <p:txBody>
          <a:bodyPr wrap="square" rtlCol="0">
            <a:spAutoFit/>
          </a:bodyPr>
          <a:lstStyle/>
          <a:p>
            <a:r>
              <a:rPr lang="ru-RU" sz="2000" b="1" dirty="0" smtClean="0">
                <a:solidFill>
                  <a:srgbClr val="0070C0"/>
                </a:solidFill>
                <a:latin typeface="Arial" pitchFamily="34" charset="0"/>
                <a:cs typeface="Arial" pitchFamily="34" charset="0"/>
              </a:rPr>
              <a:t>Цель</a:t>
            </a:r>
            <a:r>
              <a:rPr lang="ru-RU" sz="2000" dirty="0" smtClean="0">
                <a:solidFill>
                  <a:srgbClr val="0070C0"/>
                </a:solidFill>
                <a:latin typeface="Arial" pitchFamily="34" charset="0"/>
                <a:cs typeface="Arial" pitchFamily="34" charset="0"/>
              </a:rPr>
              <a:t>:</a:t>
            </a:r>
            <a:r>
              <a:rPr lang="ru-RU" sz="2000" dirty="0" smtClean="0">
                <a:solidFill>
                  <a:srgbClr val="002060"/>
                </a:solidFill>
                <a:latin typeface="Arial" pitchFamily="34" charset="0"/>
                <a:cs typeface="Arial" pitchFamily="34" charset="0"/>
              </a:rPr>
              <a:t> Воспитание казахстанского патриотизма</a:t>
            </a:r>
          </a:p>
          <a:p>
            <a:r>
              <a:rPr lang="ru-RU" sz="2000" b="1" dirty="0" smtClean="0">
                <a:solidFill>
                  <a:srgbClr val="0070C0"/>
                </a:solidFill>
                <a:latin typeface="Arial" pitchFamily="34" charset="0"/>
                <a:cs typeface="Arial" pitchFamily="34" charset="0"/>
              </a:rPr>
              <a:t>Задачи</a:t>
            </a:r>
            <a:endParaRPr lang="ru-RU" sz="2000" dirty="0" smtClean="0">
              <a:solidFill>
                <a:srgbClr val="0070C0"/>
              </a:solidFill>
              <a:latin typeface="Arial" pitchFamily="34" charset="0"/>
              <a:cs typeface="Arial" pitchFamily="34" charset="0"/>
            </a:endParaRPr>
          </a:p>
          <a:p>
            <a:r>
              <a:rPr lang="ru-RU" sz="2000" b="1" dirty="0" smtClean="0">
                <a:solidFill>
                  <a:srgbClr val="0070C0"/>
                </a:solidFill>
                <a:latin typeface="Arial" pitchFamily="34" charset="0"/>
                <a:cs typeface="Arial" pitchFamily="34" charset="0"/>
              </a:rPr>
              <a:t>Образовательные</a:t>
            </a:r>
            <a:endParaRPr lang="ru-RU" sz="2000" dirty="0" smtClean="0">
              <a:solidFill>
                <a:srgbClr val="0070C0"/>
              </a:solidFill>
              <a:latin typeface="Arial" pitchFamily="34" charset="0"/>
              <a:cs typeface="Arial" pitchFamily="34" charset="0"/>
            </a:endParaRPr>
          </a:p>
          <a:p>
            <a:r>
              <a:rPr lang="ru-RU" sz="2000" dirty="0" smtClean="0">
                <a:solidFill>
                  <a:srgbClr val="002060"/>
                </a:solidFill>
                <a:latin typeface="Arial" pitchFamily="34" charset="0"/>
                <a:cs typeface="Arial" pitchFamily="34" charset="0"/>
              </a:rPr>
              <a:t>а) Продолжать формировать представления учащихся о культуре, традициях и обычаях казахского народа, закрепить знания о казахской одежде.</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б) Продолжать совершенствовать умения рисовать.</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в) Познакомить со словами, обозначающими казахскую одежду, произношение и написание этих слов.</a:t>
            </a:r>
          </a:p>
          <a:p>
            <a:r>
              <a:rPr lang="ru-RU" sz="2000" b="1" dirty="0" smtClean="0">
                <a:solidFill>
                  <a:srgbClr val="0070C0"/>
                </a:solidFill>
                <a:latin typeface="Arial" pitchFamily="34" charset="0"/>
                <a:cs typeface="Arial" pitchFamily="34" charset="0"/>
              </a:rPr>
              <a:t>Развивающие</a:t>
            </a:r>
            <a:endParaRPr lang="ru-RU" sz="2000" dirty="0" smtClean="0">
              <a:solidFill>
                <a:srgbClr val="0070C0"/>
              </a:solidFill>
              <a:latin typeface="Arial" pitchFamily="34" charset="0"/>
              <a:cs typeface="Arial" pitchFamily="34" charset="0"/>
            </a:endParaRPr>
          </a:p>
          <a:p>
            <a:r>
              <a:rPr lang="ru-RU" sz="2000" dirty="0" smtClean="0">
                <a:solidFill>
                  <a:srgbClr val="002060"/>
                </a:solidFill>
                <a:latin typeface="Arial" pitchFamily="34" charset="0"/>
                <a:cs typeface="Arial" pitchFamily="34" charset="0"/>
              </a:rPr>
              <a:t>а) Развивать творческие способности, наблюдательность, внимание, усидчивость, память.</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б) Развивать общие умения — работа со справочной литературой, с инструментами, различными материалами.</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в) Развивать познавательный интерес.</a:t>
            </a:r>
          </a:p>
          <a:p>
            <a:r>
              <a:rPr lang="ru-RU" sz="2000" b="1" dirty="0" smtClean="0">
                <a:solidFill>
                  <a:srgbClr val="0070C0"/>
                </a:solidFill>
                <a:latin typeface="Arial" pitchFamily="34" charset="0"/>
                <a:cs typeface="Arial" pitchFamily="34" charset="0"/>
              </a:rPr>
              <a:t>Воспитательные</a:t>
            </a:r>
            <a:endParaRPr lang="ru-RU" sz="2000" dirty="0" smtClean="0">
              <a:solidFill>
                <a:srgbClr val="0070C0"/>
              </a:solidFill>
              <a:latin typeface="Arial" pitchFamily="34" charset="0"/>
              <a:cs typeface="Arial" pitchFamily="34" charset="0"/>
            </a:endParaRPr>
          </a:p>
          <a:p>
            <a:r>
              <a:rPr lang="ru-RU" sz="2000" dirty="0" smtClean="0">
                <a:solidFill>
                  <a:srgbClr val="002060"/>
                </a:solidFill>
                <a:latin typeface="Arial" pitchFamily="34" charset="0"/>
                <a:cs typeface="Arial" pitchFamily="34" charset="0"/>
              </a:rPr>
              <a:t>а) Воспитывать патриотизм.</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б) Воспитывать интерес и бережное отношение к культуре, традициям и обычаям казахского народа.</a:t>
            </a:r>
          </a:p>
          <a:p>
            <a:r>
              <a:rPr lang="ru-RU" sz="2000" b="1" dirty="0" smtClean="0">
                <a:solidFill>
                  <a:srgbClr val="0070C0"/>
                </a:solidFill>
                <a:latin typeface="Arial" pitchFamily="34" charset="0"/>
                <a:cs typeface="Arial" pitchFamily="34" charset="0"/>
              </a:rPr>
              <a:t>Литература</a:t>
            </a:r>
            <a:r>
              <a:rPr lang="ru-RU" sz="2000" dirty="0" smtClean="0">
                <a:solidFill>
                  <a:srgbClr val="0070C0"/>
                </a:solidFill>
                <a:latin typeface="Arial" pitchFamily="34" charset="0"/>
                <a:cs typeface="Arial" pitchFamily="34" charset="0"/>
              </a:rPr>
              <a:t>:</a:t>
            </a:r>
          </a:p>
          <a:p>
            <a:pPr lvl="0"/>
            <a:r>
              <a:rPr lang="ru-RU" sz="2000" dirty="0" smtClean="0">
                <a:solidFill>
                  <a:srgbClr val="002060"/>
                </a:solidFill>
                <a:latin typeface="Arial" pitchFamily="34" charset="0"/>
                <a:cs typeface="Arial" pitchFamily="34" charset="0"/>
              </a:rPr>
              <a:t>З. </a:t>
            </a:r>
            <a:r>
              <a:rPr lang="ru-RU" sz="2000" dirty="0" err="1" smtClean="0">
                <a:solidFill>
                  <a:srgbClr val="002060"/>
                </a:solidFill>
                <a:latin typeface="Arial" pitchFamily="34" charset="0"/>
                <a:cs typeface="Arial" pitchFamily="34" charset="0"/>
              </a:rPr>
              <a:t>Айдарова</a:t>
            </a:r>
            <a:r>
              <a:rPr lang="ru-RU" sz="2000" dirty="0" smtClean="0">
                <a:solidFill>
                  <a:srgbClr val="002060"/>
                </a:solidFill>
                <a:latin typeface="Arial" pitchFamily="34" charset="0"/>
                <a:cs typeface="Arial" pitchFamily="34" charset="0"/>
              </a:rPr>
              <a:t> «Изобразительное искусство» 6 </a:t>
            </a:r>
            <a:r>
              <a:rPr lang="ru-RU" sz="2000" dirty="0" err="1" smtClean="0">
                <a:solidFill>
                  <a:srgbClr val="002060"/>
                </a:solidFill>
                <a:latin typeface="Arial" pitchFamily="34" charset="0"/>
                <a:cs typeface="Arial" pitchFamily="34" charset="0"/>
              </a:rPr>
              <a:t>кл</a:t>
            </a:r>
            <a:r>
              <a:rPr lang="ru-RU" sz="2000" dirty="0" smtClean="0">
                <a:solidFill>
                  <a:srgbClr val="002060"/>
                </a:solidFill>
                <a:latin typeface="Arial" pitchFamily="34" charset="0"/>
                <a:cs typeface="Arial" pitchFamily="34" charset="0"/>
              </a:rPr>
              <a:t>., с.87</a:t>
            </a:r>
          </a:p>
          <a:p>
            <a:pPr lvl="0"/>
            <a:r>
              <a:rPr lang="ru-RU" sz="2000" dirty="0" smtClean="0">
                <a:solidFill>
                  <a:srgbClr val="002060"/>
                </a:solidFill>
                <a:latin typeface="Arial" pitchFamily="34" charset="0"/>
                <a:cs typeface="Arial" pitchFamily="34" charset="0"/>
              </a:rPr>
              <a:t>К. </a:t>
            </a:r>
            <a:r>
              <a:rPr lang="ru-RU" sz="2000" dirty="0" err="1" smtClean="0">
                <a:solidFill>
                  <a:srgbClr val="002060"/>
                </a:solidFill>
                <a:latin typeface="Arial" pitchFamily="34" charset="0"/>
                <a:cs typeface="Arial" pitchFamily="34" charset="0"/>
              </a:rPr>
              <a:t>Болатбаев</a:t>
            </a:r>
            <a:r>
              <a:rPr lang="ru-RU" sz="2000" dirty="0" smtClean="0">
                <a:solidFill>
                  <a:srgbClr val="002060"/>
                </a:solidFill>
                <a:latin typeface="Arial" pitchFamily="34" charset="0"/>
                <a:cs typeface="Arial" pitchFamily="34" charset="0"/>
              </a:rPr>
              <a:t> «Искусство» 10 </a:t>
            </a:r>
            <a:r>
              <a:rPr lang="ru-RU" sz="2000" dirty="0" err="1" smtClean="0">
                <a:solidFill>
                  <a:srgbClr val="002060"/>
                </a:solidFill>
                <a:latin typeface="Arial" pitchFamily="34" charset="0"/>
                <a:cs typeface="Arial" pitchFamily="34" charset="0"/>
              </a:rPr>
              <a:t>кл</a:t>
            </a:r>
            <a:r>
              <a:rPr lang="ru-RU" sz="2000" dirty="0" smtClean="0">
                <a:solidFill>
                  <a:srgbClr val="002060"/>
                </a:solidFill>
                <a:latin typeface="Arial" pitchFamily="34" charset="0"/>
                <a:cs typeface="Arial" pitchFamily="34" charset="0"/>
              </a:rPr>
              <a:t>., с.26</a:t>
            </a:r>
            <a:endParaRPr lang="ru-RU"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117693"/>
            <a:ext cx="8572560" cy="6740307"/>
          </a:xfrm>
          <a:prstGeom prst="rect">
            <a:avLst/>
          </a:prstGeom>
          <a:noFill/>
        </p:spPr>
        <p:txBody>
          <a:bodyPr wrap="square" rtlCol="0">
            <a:spAutoFit/>
          </a:bodyPr>
          <a:lstStyle/>
          <a:p>
            <a:pPr lvl="0"/>
            <a:r>
              <a:rPr lang="ru-RU" b="1" u="sng" dirty="0" smtClean="0">
                <a:solidFill>
                  <a:srgbClr val="0070C0"/>
                </a:solidFill>
                <a:latin typeface="Arial" pitchFamily="34" charset="0"/>
                <a:ea typeface="Times New Roman" pitchFamily="18" charset="0"/>
              </a:rPr>
              <a:t>Задание №2</a:t>
            </a:r>
            <a:endParaRPr lang="ru-RU" dirty="0" smtClean="0">
              <a:solidFill>
                <a:srgbClr val="0070C0"/>
              </a:solidFill>
              <a:latin typeface="Arial" pitchFamily="34" charset="0"/>
            </a:endParaRPr>
          </a:p>
          <a:p>
            <a:r>
              <a:rPr lang="ru-RU" b="1" u="sng" dirty="0" smtClean="0">
                <a:solidFill>
                  <a:srgbClr val="0070C0"/>
                </a:solidFill>
              </a:rPr>
              <a:t>ТЕСТ</a:t>
            </a:r>
            <a:r>
              <a:rPr lang="ru-RU" dirty="0" smtClean="0">
                <a:solidFill>
                  <a:srgbClr val="002060"/>
                </a:solidFill>
              </a:rPr>
              <a:t>- контроль знаний.</a:t>
            </a:r>
          </a:p>
          <a:p>
            <a:r>
              <a:rPr lang="ru-RU" b="1" dirty="0" smtClean="0">
                <a:solidFill>
                  <a:srgbClr val="0070C0"/>
                </a:solidFill>
              </a:rPr>
              <a:t>1.Саукеле –это головной убор: </a:t>
            </a:r>
            <a:r>
              <a:rPr lang="ru-RU" dirty="0" smtClean="0"/>
              <a:t/>
            </a:r>
            <a:br>
              <a:rPr lang="ru-RU" dirty="0" smtClean="0"/>
            </a:br>
            <a:r>
              <a:rPr lang="ru-RU" dirty="0" smtClean="0">
                <a:solidFill>
                  <a:srgbClr val="002060"/>
                </a:solidFill>
              </a:rPr>
              <a:t>А) женщин. </a:t>
            </a:r>
            <a:br>
              <a:rPr lang="ru-RU" dirty="0" smtClean="0">
                <a:solidFill>
                  <a:srgbClr val="002060"/>
                </a:solidFill>
              </a:rPr>
            </a:br>
            <a:r>
              <a:rPr lang="ru-RU" dirty="0" smtClean="0">
                <a:solidFill>
                  <a:srgbClr val="002060"/>
                </a:solidFill>
              </a:rPr>
              <a:t>Б) девушек. </a:t>
            </a:r>
            <a:br>
              <a:rPr lang="ru-RU" dirty="0" smtClean="0">
                <a:solidFill>
                  <a:srgbClr val="002060"/>
                </a:solidFill>
              </a:rPr>
            </a:br>
            <a:r>
              <a:rPr lang="ru-RU" dirty="0" smtClean="0">
                <a:solidFill>
                  <a:srgbClr val="FF0000"/>
                </a:solidFill>
              </a:rPr>
              <a:t>В) невесты. </a:t>
            </a:r>
            <a:r>
              <a:rPr lang="ru-RU" dirty="0" smtClean="0"/>
              <a:t/>
            </a:r>
            <a:br>
              <a:rPr lang="ru-RU" dirty="0" smtClean="0"/>
            </a:br>
            <a:r>
              <a:rPr lang="ru-RU" b="1" dirty="0" smtClean="0">
                <a:solidFill>
                  <a:srgbClr val="0070C0"/>
                </a:solidFill>
              </a:rPr>
              <a:t>2. Одежду украшали:</a:t>
            </a:r>
            <a:r>
              <a:rPr lang="ru-RU" b="1" dirty="0" smtClean="0"/>
              <a:t> </a:t>
            </a:r>
            <a:r>
              <a:rPr lang="ru-RU" dirty="0" smtClean="0"/>
              <a:t/>
            </a:r>
            <a:br>
              <a:rPr lang="ru-RU" dirty="0" smtClean="0"/>
            </a:br>
            <a:r>
              <a:rPr lang="ru-RU" dirty="0" smtClean="0">
                <a:solidFill>
                  <a:srgbClr val="002060"/>
                </a:solidFill>
              </a:rPr>
              <a:t>А)только тесьмой. </a:t>
            </a:r>
            <a:br>
              <a:rPr lang="ru-RU" dirty="0" smtClean="0">
                <a:solidFill>
                  <a:srgbClr val="002060"/>
                </a:solidFill>
              </a:rPr>
            </a:br>
            <a:r>
              <a:rPr lang="ru-RU" dirty="0" smtClean="0">
                <a:solidFill>
                  <a:srgbClr val="002060"/>
                </a:solidFill>
              </a:rPr>
              <a:t>Б) только орнаментами. </a:t>
            </a:r>
            <a:br>
              <a:rPr lang="ru-RU" dirty="0" smtClean="0">
                <a:solidFill>
                  <a:srgbClr val="002060"/>
                </a:solidFill>
              </a:rPr>
            </a:br>
            <a:r>
              <a:rPr lang="ru-RU" dirty="0" smtClean="0">
                <a:solidFill>
                  <a:srgbClr val="FF0000"/>
                </a:solidFill>
              </a:rPr>
              <a:t>В) орнаментами, бисером, тесьмой, вышивкой. </a:t>
            </a:r>
          </a:p>
          <a:p>
            <a:r>
              <a:rPr lang="ru-RU" b="1" dirty="0" smtClean="0">
                <a:solidFill>
                  <a:srgbClr val="0070C0"/>
                </a:solidFill>
              </a:rPr>
              <a:t>3. Перечислите виды казахского орнамента:</a:t>
            </a:r>
            <a:endParaRPr lang="ru-RU" dirty="0" smtClean="0">
              <a:solidFill>
                <a:srgbClr val="0070C0"/>
              </a:solidFill>
            </a:endParaRPr>
          </a:p>
          <a:p>
            <a:r>
              <a:rPr lang="ru-RU" dirty="0" smtClean="0">
                <a:solidFill>
                  <a:srgbClr val="002060"/>
                </a:solidFill>
              </a:rPr>
              <a:t>А) зооморфный, треугольный,  космогонический, восточный;</a:t>
            </a:r>
          </a:p>
          <a:p>
            <a:r>
              <a:rPr lang="ru-RU" dirty="0" smtClean="0">
                <a:solidFill>
                  <a:srgbClr val="FF0000"/>
                </a:solidFill>
              </a:rPr>
              <a:t>Б)растительный, зооморфный, геометрический, космогонический;</a:t>
            </a:r>
          </a:p>
          <a:p>
            <a:r>
              <a:rPr lang="ru-RU" dirty="0" smtClean="0">
                <a:solidFill>
                  <a:srgbClr val="002060"/>
                </a:solidFill>
              </a:rPr>
              <a:t>В) геометрический, космогонический, изобразительный, орнаментальный.</a:t>
            </a:r>
          </a:p>
          <a:p>
            <a:r>
              <a:rPr lang="ru-RU" b="1" dirty="0" smtClean="0">
                <a:solidFill>
                  <a:srgbClr val="0070C0"/>
                </a:solidFill>
              </a:rPr>
              <a:t>4. Велюр, бархат, плющ, вельвет использовали для пошива:</a:t>
            </a:r>
            <a:endParaRPr lang="ru-RU" dirty="0" smtClean="0">
              <a:solidFill>
                <a:srgbClr val="0070C0"/>
              </a:solidFill>
            </a:endParaRPr>
          </a:p>
          <a:p>
            <a:r>
              <a:rPr lang="ru-RU" dirty="0" smtClean="0">
                <a:solidFill>
                  <a:srgbClr val="FF0000"/>
                </a:solidFill>
              </a:rPr>
              <a:t>А) </a:t>
            </a:r>
            <a:r>
              <a:rPr lang="ru-RU" dirty="0" err="1" smtClean="0">
                <a:solidFill>
                  <a:srgbClr val="FF0000"/>
                </a:solidFill>
              </a:rPr>
              <a:t>чапан</a:t>
            </a:r>
            <a:r>
              <a:rPr lang="ru-RU" dirty="0" smtClean="0">
                <a:solidFill>
                  <a:srgbClr val="FF0000"/>
                </a:solidFill>
              </a:rPr>
              <a:t>, камзол, головные уборы; </a:t>
            </a:r>
          </a:p>
          <a:p>
            <a:r>
              <a:rPr lang="ru-RU" dirty="0" smtClean="0">
                <a:solidFill>
                  <a:srgbClr val="002060"/>
                </a:solidFill>
              </a:rPr>
              <a:t>Б) детская одежда, белье, платки ;</a:t>
            </a:r>
          </a:p>
          <a:p>
            <a:r>
              <a:rPr lang="ru-RU" dirty="0" smtClean="0">
                <a:solidFill>
                  <a:srgbClr val="002060"/>
                </a:solidFill>
              </a:rPr>
              <a:t>В) платья, блузки, </a:t>
            </a:r>
            <a:r>
              <a:rPr lang="ru-RU" dirty="0" err="1" smtClean="0">
                <a:solidFill>
                  <a:srgbClr val="002060"/>
                </a:solidFill>
              </a:rPr>
              <a:t>кимешек</a:t>
            </a:r>
            <a:r>
              <a:rPr lang="ru-RU" dirty="0" smtClean="0">
                <a:solidFill>
                  <a:srgbClr val="002060"/>
                </a:solidFill>
              </a:rPr>
              <a:t>, </a:t>
            </a:r>
            <a:r>
              <a:rPr lang="ru-RU" dirty="0" err="1" smtClean="0">
                <a:solidFill>
                  <a:srgbClr val="002060"/>
                </a:solidFill>
              </a:rPr>
              <a:t>чапан</a:t>
            </a:r>
            <a:r>
              <a:rPr lang="ru-RU" dirty="0" smtClean="0">
                <a:solidFill>
                  <a:srgbClr val="002060"/>
                </a:solidFill>
              </a:rPr>
              <a:t>.</a:t>
            </a:r>
          </a:p>
          <a:p>
            <a:r>
              <a:rPr lang="ru-RU" b="1" dirty="0" smtClean="0">
                <a:solidFill>
                  <a:srgbClr val="0070C0"/>
                </a:solidFill>
              </a:rPr>
              <a:t>5. А в наше время-время компьютерных технологий, где применяют орнамент? </a:t>
            </a:r>
            <a:r>
              <a:rPr lang="ru-RU" dirty="0" smtClean="0"/>
              <a:t/>
            </a:r>
            <a:br>
              <a:rPr lang="ru-RU" dirty="0" smtClean="0"/>
            </a:br>
            <a:r>
              <a:rPr lang="ru-RU" dirty="0" smtClean="0">
                <a:solidFill>
                  <a:srgbClr val="002060"/>
                </a:solidFill>
              </a:rPr>
              <a:t>А)в оформлении интерьера; </a:t>
            </a:r>
          </a:p>
          <a:p>
            <a:r>
              <a:rPr lang="ru-RU" dirty="0" smtClean="0">
                <a:solidFill>
                  <a:srgbClr val="002060"/>
                </a:solidFill>
              </a:rPr>
              <a:t>Б) дизайн одежды, посуды; </a:t>
            </a:r>
          </a:p>
          <a:p>
            <a:r>
              <a:rPr lang="ru-RU" dirty="0" smtClean="0">
                <a:solidFill>
                  <a:srgbClr val="FF0000"/>
                </a:solidFill>
              </a:rPr>
              <a:t>В) все ответы верны.</a:t>
            </a:r>
            <a:endParaRPr lang="ru-RU" dirty="0">
              <a:solidFill>
                <a:srgbClr val="FF0000"/>
              </a:solidFill>
            </a:endParaRPr>
          </a:p>
        </p:txBody>
      </p:sp>
    </p:spTree>
  </p:cSld>
  <p:clrMapOvr>
    <a:masterClrMapping/>
  </p:clrMapOvr>
  <p:transition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1143000"/>
          </a:xfrm>
        </p:spPr>
        <p:txBody>
          <a:bodyPr>
            <a:normAutofit fontScale="90000"/>
          </a:bodyPr>
          <a:lstStyle/>
          <a:p>
            <a:r>
              <a:rPr lang="ru-RU" dirty="0" smtClean="0"/>
              <a:t/>
            </a:r>
            <a:br>
              <a:rPr lang="ru-RU" dirty="0" smtClean="0"/>
            </a:br>
            <a:endParaRPr lang="ru-RU" dirty="0"/>
          </a:p>
        </p:txBody>
      </p:sp>
      <p:sp>
        <p:nvSpPr>
          <p:cNvPr id="11" name="TextBox 10"/>
          <p:cNvSpPr txBox="1"/>
          <p:nvPr/>
        </p:nvSpPr>
        <p:spPr>
          <a:xfrm>
            <a:off x="285720" y="285728"/>
            <a:ext cx="8501122" cy="5909310"/>
          </a:xfrm>
          <a:prstGeom prst="rect">
            <a:avLst/>
          </a:prstGeom>
          <a:noFill/>
        </p:spPr>
        <p:txBody>
          <a:bodyPr wrap="square" rtlCol="0">
            <a:spAutoFit/>
          </a:bodyPr>
          <a:lstStyle/>
          <a:p>
            <a:r>
              <a:rPr lang="ru-RU" sz="2000" dirty="0" smtClean="0">
                <a:solidFill>
                  <a:srgbClr val="002060"/>
                </a:solidFill>
                <a:latin typeface="Arial" pitchFamily="34" charset="0"/>
                <a:cs typeface="Arial" pitchFamily="34" charset="0"/>
              </a:rPr>
              <a:t>Казахская национальная одежда дошла и до наших дней. Одевают её по праздникам и в наше современное время она не много изменилась. Почтительное и уважительное отношение к национальной одежде признак мудрости народа и его забота о будущем культурном наследии казахов. Вот и ваше </a:t>
            </a:r>
            <a:r>
              <a:rPr lang="ru-RU" sz="2000" b="1" i="1" dirty="0" smtClean="0">
                <a:solidFill>
                  <a:srgbClr val="0070C0"/>
                </a:solidFill>
                <a:latin typeface="Arial" pitchFamily="34" charset="0"/>
                <a:cs typeface="Arial" pitchFamily="34" charset="0"/>
              </a:rPr>
              <a:t>домашнее задание: </a:t>
            </a:r>
            <a:r>
              <a:rPr lang="ru-RU" sz="2000" i="1" dirty="0" smtClean="0">
                <a:solidFill>
                  <a:srgbClr val="002060"/>
                </a:solidFill>
                <a:latin typeface="Arial" pitchFamily="34" charset="0"/>
                <a:cs typeface="Arial" pitchFamily="34" charset="0"/>
              </a:rPr>
              <a:t>разработать эскиз современного казахского платья или мужского костюма, используя элементы казахского орнамента </a:t>
            </a:r>
            <a:r>
              <a:rPr lang="ru-RU" sz="2000" dirty="0" smtClean="0">
                <a:solidFill>
                  <a:srgbClr val="002060"/>
                </a:solidFill>
                <a:latin typeface="Arial" pitchFamily="34" charset="0"/>
                <a:cs typeface="Arial" pitchFamily="34" charset="0"/>
              </a:rPr>
              <a:t> (</a:t>
            </a:r>
            <a:r>
              <a:rPr lang="ru-RU" sz="2000" b="1" i="1" dirty="0" smtClean="0">
                <a:solidFill>
                  <a:srgbClr val="002060"/>
                </a:solidFill>
                <a:latin typeface="Arial" pitchFamily="34" charset="0"/>
                <a:cs typeface="Arial" pitchFamily="34" charset="0"/>
              </a:rPr>
              <a:t>Обучение талантливых и одаренных  учеников).</a:t>
            </a:r>
            <a:endParaRPr lang="ru-RU" sz="2000" dirty="0" smtClean="0">
              <a:solidFill>
                <a:srgbClr val="002060"/>
              </a:solidFill>
              <a:latin typeface="Arial" pitchFamily="34" charset="0"/>
              <a:cs typeface="Arial" pitchFamily="34" charset="0"/>
            </a:endParaRPr>
          </a:p>
          <a:p>
            <a:r>
              <a:rPr lang="ru-RU" sz="2000" dirty="0" smtClean="0">
                <a:solidFill>
                  <a:srgbClr val="002060"/>
                </a:solidFill>
                <a:latin typeface="Arial" pitchFamily="34" charset="0"/>
                <a:cs typeface="Arial" pitchFamily="34" charset="0"/>
              </a:rPr>
              <a:t/>
            </a:r>
            <a:br>
              <a:rPr lang="ru-RU" sz="2000" dirty="0" smtClean="0">
                <a:solidFill>
                  <a:srgbClr val="002060"/>
                </a:solidFill>
                <a:latin typeface="Arial" pitchFamily="34" charset="0"/>
                <a:cs typeface="Arial" pitchFamily="34" charset="0"/>
              </a:rPr>
            </a:br>
            <a:r>
              <a:rPr lang="ru-RU" sz="2000" dirty="0" smtClean="0">
                <a:solidFill>
                  <a:srgbClr val="002060"/>
                </a:solidFill>
                <a:latin typeface="Arial" pitchFamily="34" charset="0"/>
                <a:cs typeface="Arial" pitchFamily="34" charset="0"/>
              </a:rPr>
              <a:t>Учитель: На этом наше  занятие подошло к завершению, огромное спасибо за урок!</a:t>
            </a:r>
          </a:p>
          <a:p>
            <a:r>
              <a:rPr lang="ru-RU" dirty="0" smtClean="0">
                <a:solidFill>
                  <a:srgbClr val="0070C0"/>
                </a:solidFill>
                <a:latin typeface="Arial" pitchFamily="34" charset="0"/>
                <a:cs typeface="Arial" pitchFamily="34" charset="0"/>
              </a:rPr>
              <a:t>Дети оставляют </a:t>
            </a:r>
            <a:r>
              <a:rPr lang="ru-RU" dirty="0" err="1" smtClean="0">
                <a:solidFill>
                  <a:srgbClr val="0070C0"/>
                </a:solidFill>
                <a:latin typeface="Arial" pitchFamily="34" charset="0"/>
                <a:cs typeface="Arial" pitchFamily="34" charset="0"/>
              </a:rPr>
              <a:t>стикеры</a:t>
            </a:r>
            <a:r>
              <a:rPr lang="ru-RU" dirty="0" smtClean="0">
                <a:solidFill>
                  <a:srgbClr val="0070C0"/>
                </a:solidFill>
                <a:latin typeface="Arial" pitchFamily="34" charset="0"/>
                <a:cs typeface="Arial" pitchFamily="34" charset="0"/>
              </a:rPr>
              <a:t> на рисунках с изображением своего настроения.</a:t>
            </a:r>
          </a:p>
          <a:p>
            <a:endParaRPr lang="ru-RU" dirty="0" smtClean="0">
              <a:solidFill>
                <a:srgbClr val="0070C0"/>
              </a:solidFill>
              <a:latin typeface="Arial" pitchFamily="34" charset="0"/>
              <a:cs typeface="Arial" pitchFamily="34" charset="0"/>
            </a:endParaRPr>
          </a:p>
          <a:p>
            <a:endParaRPr lang="ru-RU" dirty="0" smtClean="0">
              <a:solidFill>
                <a:srgbClr val="0070C0"/>
              </a:solidFill>
              <a:latin typeface="Arial" pitchFamily="34" charset="0"/>
              <a:cs typeface="Arial" pitchFamily="34" charset="0"/>
            </a:endParaRPr>
          </a:p>
          <a:p>
            <a:endParaRPr lang="ru-RU" dirty="0" smtClean="0">
              <a:solidFill>
                <a:srgbClr val="0070C0"/>
              </a:solidFill>
              <a:latin typeface="Arial" pitchFamily="34" charset="0"/>
              <a:cs typeface="Arial" pitchFamily="34" charset="0"/>
            </a:endParaRPr>
          </a:p>
          <a:p>
            <a:endParaRPr lang="ru-RU" dirty="0" smtClean="0">
              <a:solidFill>
                <a:srgbClr val="0070C0"/>
              </a:solidFill>
              <a:latin typeface="Arial" pitchFamily="34" charset="0"/>
              <a:cs typeface="Arial" pitchFamily="34" charset="0"/>
            </a:endParaRPr>
          </a:p>
          <a:p>
            <a:endParaRPr lang="ru-RU" dirty="0" smtClean="0">
              <a:solidFill>
                <a:srgbClr val="0070C0"/>
              </a:solidFill>
              <a:latin typeface="Arial" pitchFamily="34" charset="0"/>
              <a:cs typeface="Arial" pitchFamily="34" charset="0"/>
            </a:endParaRPr>
          </a:p>
          <a:p>
            <a:r>
              <a:rPr lang="ru-RU" dirty="0" smtClean="0">
                <a:solidFill>
                  <a:srgbClr val="0070C0"/>
                </a:solidFill>
                <a:latin typeface="Arial" pitchFamily="34" charset="0"/>
                <a:cs typeface="Arial" pitchFamily="34" charset="0"/>
              </a:rPr>
              <a:t>                                         </a:t>
            </a:r>
          </a:p>
          <a:p>
            <a:r>
              <a:rPr lang="ru-RU" sz="1400" b="1" dirty="0" smtClean="0">
                <a:solidFill>
                  <a:srgbClr val="002060"/>
                </a:solidFill>
                <a:latin typeface="Arial" pitchFamily="34" charset="0"/>
                <a:cs typeface="Arial" pitchFamily="34" charset="0"/>
              </a:rPr>
              <a:t>Все замечательно, есть идеи!        Я что-то не понял….             Все хорошо, было интересно.</a:t>
            </a:r>
          </a:p>
          <a:p>
            <a:endParaRPr lang="ru-RU" dirty="0">
              <a:solidFill>
                <a:srgbClr val="0070C0"/>
              </a:solidFill>
              <a:latin typeface="Arial" pitchFamily="34" charset="0"/>
              <a:cs typeface="Arial" pitchFamily="34" charset="0"/>
            </a:endParaRPr>
          </a:p>
        </p:txBody>
      </p:sp>
      <p:pic>
        <p:nvPicPr>
          <p:cNvPr id="4" name="irc_mi" descr="http://fenix2100.ucoz.com/_fr/0/0397373.gif"/>
          <p:cNvPicPr/>
          <p:nvPr/>
        </p:nvPicPr>
        <p:blipFill>
          <a:blip r:embed="rId2" cstate="print"/>
          <a:srcRect/>
          <a:stretch>
            <a:fillRect/>
          </a:stretch>
        </p:blipFill>
        <p:spPr bwMode="auto">
          <a:xfrm>
            <a:off x="857224" y="4286256"/>
            <a:ext cx="1733468" cy="986571"/>
          </a:xfrm>
          <a:prstGeom prst="rect">
            <a:avLst/>
          </a:prstGeom>
          <a:noFill/>
          <a:ln w="9525">
            <a:noFill/>
            <a:miter lim="800000"/>
            <a:headEnd/>
            <a:tailEnd/>
          </a:ln>
        </p:spPr>
      </p:pic>
      <p:pic>
        <p:nvPicPr>
          <p:cNvPr id="5" name="Рисунок 4" descr="&amp;Ucy;&amp;scy;&amp;tcy;&amp;acy;&amp;ncy;&amp;ocy;&amp;vcy;&amp;kcy;&amp;acy; &amp;scy;&amp;mcy;&amp;acy;&amp;jcy;&amp;lcy;&amp;icy;&amp;kcy;&amp;ocy;&amp;vcy; QIP, ICQ &amp;ncy;&amp;acy; wordpress"/>
          <p:cNvPicPr/>
          <p:nvPr/>
        </p:nvPicPr>
        <p:blipFill>
          <a:blip r:embed="rId3" cstate="print"/>
          <a:srcRect/>
          <a:stretch>
            <a:fillRect/>
          </a:stretch>
        </p:blipFill>
        <p:spPr bwMode="auto">
          <a:xfrm>
            <a:off x="3500430" y="4214818"/>
            <a:ext cx="1348431" cy="1119000"/>
          </a:xfrm>
          <a:prstGeom prst="rect">
            <a:avLst/>
          </a:prstGeom>
          <a:noFill/>
          <a:ln w="9525">
            <a:noFill/>
            <a:miter lim="800000"/>
            <a:headEnd/>
            <a:tailEnd/>
          </a:ln>
        </p:spPr>
      </p:pic>
      <p:pic>
        <p:nvPicPr>
          <p:cNvPr id="6" name="irc_mi" descr="http://mag.dzyuba.org.ua/published/publicdata/PETRIKOVMAGNIT/attachments/SC/products_pictures/Smilik_12_enl.jpg"/>
          <p:cNvPicPr/>
          <p:nvPr/>
        </p:nvPicPr>
        <p:blipFill>
          <a:blip r:embed="rId4" cstate="print"/>
          <a:srcRect/>
          <a:stretch>
            <a:fillRect/>
          </a:stretch>
        </p:blipFill>
        <p:spPr bwMode="auto">
          <a:xfrm>
            <a:off x="6572264" y="4286256"/>
            <a:ext cx="986971" cy="986971"/>
          </a:xfrm>
          <a:prstGeom prst="rect">
            <a:avLst/>
          </a:prstGeom>
          <a:noFill/>
          <a:ln w="9525">
            <a:noFill/>
            <a:miter lim="800000"/>
            <a:headEnd/>
            <a:tailEnd/>
          </a:ln>
        </p:spPr>
      </p:pic>
    </p:spTree>
  </p:cSld>
  <p:clrMapOvr>
    <a:masterClrMapping/>
  </p:clrMapOvr>
  <p:transition advClick="0" advTm="10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0"/>
            <a:ext cx="8429684" cy="6555641"/>
          </a:xfrm>
          <a:prstGeom prst="rect">
            <a:avLst/>
          </a:prstGeom>
          <a:noFill/>
        </p:spPr>
        <p:txBody>
          <a:bodyPr wrap="square" rtlCol="0">
            <a:spAutoFit/>
          </a:bodyPr>
          <a:lstStyle/>
          <a:p>
            <a:r>
              <a:rPr lang="ru-RU" sz="2000" b="1" dirty="0" smtClean="0">
                <a:solidFill>
                  <a:srgbClr val="0070C0"/>
                </a:solidFill>
                <a:latin typeface="Arial" pitchFamily="34" charset="0"/>
                <a:cs typeface="Arial" pitchFamily="34" charset="0"/>
              </a:rPr>
              <a:t>Оборудование</a:t>
            </a:r>
            <a:r>
              <a:rPr lang="ru-RU" sz="2000" dirty="0" smtClean="0">
                <a:solidFill>
                  <a:srgbClr val="0070C0"/>
                </a:solidFill>
                <a:latin typeface="Arial" pitchFamily="34" charset="0"/>
                <a:cs typeface="Arial" pitchFamily="34" charset="0"/>
              </a:rPr>
              <a:t>:</a:t>
            </a:r>
          </a:p>
          <a:p>
            <a:pPr lvl="0"/>
            <a:r>
              <a:rPr lang="ru-RU" sz="2000" dirty="0" smtClean="0">
                <a:solidFill>
                  <a:srgbClr val="002060"/>
                </a:solidFill>
                <a:latin typeface="Arial" pitchFamily="34" charset="0"/>
                <a:cs typeface="Arial" pitchFamily="34" charset="0"/>
              </a:rPr>
              <a:t>Фотографии с изображением людей в казахской одежде, ювелирных украшений.</a:t>
            </a:r>
          </a:p>
          <a:p>
            <a:pPr lvl="0"/>
            <a:r>
              <a:rPr lang="ru-RU" sz="2000" dirty="0" smtClean="0">
                <a:solidFill>
                  <a:srgbClr val="002060"/>
                </a:solidFill>
                <a:latin typeface="Arial" pitchFamily="34" charset="0"/>
                <a:cs typeface="Arial" pitchFamily="34" charset="0"/>
              </a:rPr>
              <a:t>Казахская музыка.</a:t>
            </a:r>
          </a:p>
          <a:p>
            <a:pPr lvl="0"/>
            <a:r>
              <a:rPr lang="ru-RU" sz="2000" dirty="0" smtClean="0">
                <a:solidFill>
                  <a:srgbClr val="002060"/>
                </a:solidFill>
                <a:latin typeface="Arial" pitchFamily="34" charset="0"/>
                <a:cs typeface="Arial" pitchFamily="34" charset="0"/>
              </a:rPr>
              <a:t>Фотографии казахской посуды.</a:t>
            </a:r>
          </a:p>
          <a:p>
            <a:r>
              <a:rPr lang="ru-RU" sz="2000" b="1" dirty="0" smtClean="0">
                <a:solidFill>
                  <a:srgbClr val="0070C0"/>
                </a:solidFill>
                <a:latin typeface="Arial" pitchFamily="34" charset="0"/>
                <a:cs typeface="Arial" pitchFamily="34" charset="0"/>
              </a:rPr>
              <a:t>Ход урока</a:t>
            </a:r>
          </a:p>
          <a:p>
            <a:pPr marL="342900" indent="-342900">
              <a:buAutoNum type="arabicPeriod"/>
            </a:pPr>
            <a:r>
              <a:rPr lang="ru-RU" sz="2000" b="1" dirty="0" smtClean="0">
                <a:solidFill>
                  <a:srgbClr val="0070C0"/>
                </a:solidFill>
                <a:latin typeface="Arial" pitchFamily="34" charset="0"/>
                <a:cs typeface="Arial" pitchFamily="34" charset="0"/>
              </a:rPr>
              <a:t>Орг. момент:</a:t>
            </a:r>
          </a:p>
          <a:p>
            <a:pPr marL="342900" indent="-342900"/>
            <a:r>
              <a:rPr lang="ru-RU" sz="2000" dirty="0" smtClean="0">
                <a:solidFill>
                  <a:srgbClr val="002060"/>
                </a:solidFill>
                <a:latin typeface="Arial" pitchFamily="34" charset="0"/>
                <a:cs typeface="Arial" pitchFamily="34" charset="0"/>
              </a:rPr>
              <a:t>— Здравствуйте, ребята.</a:t>
            </a:r>
          </a:p>
          <a:p>
            <a:r>
              <a:rPr lang="ru-RU" sz="2000" dirty="0" smtClean="0">
                <a:solidFill>
                  <a:srgbClr val="002060"/>
                </a:solidFill>
                <a:latin typeface="Arial" pitchFamily="34" charset="0"/>
                <a:cs typeface="Arial" pitchFamily="34" charset="0"/>
              </a:rPr>
              <a:t>Сегодня у нас будет необычный урок. Мы более подробно познакомимся с казахской национальной одеждой, узнаем, как произносятся и пишутся слова, обозначающие одежду, и сделаем рисунок на тему «Казахская национальная одежда».</a:t>
            </a:r>
          </a:p>
          <a:p>
            <a:r>
              <a:rPr lang="ru-RU" sz="2000" b="1" dirty="0" smtClean="0">
                <a:solidFill>
                  <a:srgbClr val="0070C0"/>
                </a:solidFill>
                <a:latin typeface="Arial" pitchFamily="34" charset="0"/>
                <a:cs typeface="Arial" pitchFamily="34" charset="0"/>
              </a:rPr>
              <a:t>2. Повторение пройденного материала:</a:t>
            </a:r>
          </a:p>
          <a:p>
            <a:r>
              <a:rPr lang="ru-RU" sz="2000" dirty="0" smtClean="0">
                <a:solidFill>
                  <a:srgbClr val="002060"/>
                </a:solidFill>
                <a:latin typeface="Arial" pitchFamily="34" charset="0"/>
                <a:cs typeface="Arial" pitchFamily="34" charset="0"/>
              </a:rPr>
              <a:t>— В </a:t>
            </a:r>
            <a:r>
              <a:rPr lang="kk-KZ" sz="2000" dirty="0" smtClean="0">
                <a:solidFill>
                  <a:srgbClr val="002060"/>
                </a:solidFill>
                <a:latin typeface="Arial" pitchFamily="34" charset="0"/>
                <a:cs typeface="Arial" pitchFamily="34" charset="0"/>
              </a:rPr>
              <a:t>ІІІ-</a:t>
            </a:r>
            <a:r>
              <a:rPr lang="ru-RU" sz="2000" dirty="0" smtClean="0">
                <a:solidFill>
                  <a:srgbClr val="002060"/>
                </a:solidFill>
                <a:latin typeface="Arial" pitchFamily="34" charset="0"/>
                <a:cs typeface="Arial" pitchFamily="34" charset="0"/>
              </a:rPr>
              <a:t>четверти мы знакомились с культурой казахского народа. Что мы узнали на уроках изобразительного искусства?</a:t>
            </a:r>
          </a:p>
          <a:p>
            <a:r>
              <a:rPr lang="ru-RU" sz="2000" dirty="0" smtClean="0">
                <a:solidFill>
                  <a:srgbClr val="002060"/>
                </a:solidFill>
                <a:latin typeface="Arial" pitchFamily="34" charset="0"/>
                <a:cs typeface="Arial" pitchFamily="34" charset="0"/>
              </a:rPr>
              <a:t>Ученик — Мы познакомились с казахским орнаментом.</a:t>
            </a:r>
          </a:p>
          <a:p>
            <a:r>
              <a:rPr lang="ru-RU" sz="2000" dirty="0" smtClean="0">
                <a:solidFill>
                  <a:srgbClr val="002060"/>
                </a:solidFill>
                <a:latin typeface="Arial" pitchFamily="34" charset="0"/>
                <a:cs typeface="Arial" pitchFamily="34" charset="0"/>
              </a:rPr>
              <a:t>Ученик — Мы изучали декоративно-прикладное искусство.</a:t>
            </a:r>
          </a:p>
          <a:p>
            <a:r>
              <a:rPr lang="ru-RU" sz="2000" dirty="0" smtClean="0">
                <a:solidFill>
                  <a:srgbClr val="002060"/>
                </a:solidFill>
                <a:latin typeface="Arial" pitchFamily="34" charset="0"/>
                <a:cs typeface="Arial" pitchFamily="34" charset="0"/>
              </a:rPr>
              <a:t>Ученик — Мы знакомились с казахской посудой и нарисовали натюрморт на тему «Казахская посуда».</a:t>
            </a:r>
          </a:p>
          <a:p>
            <a:r>
              <a:rPr lang="ru-RU" sz="2000" dirty="0" smtClean="0">
                <a:solidFill>
                  <a:srgbClr val="002060"/>
                </a:solidFill>
                <a:latin typeface="Arial" pitchFamily="34" charset="0"/>
                <a:cs typeface="Arial" pitchFamily="34" charset="0"/>
              </a:rPr>
              <a:t>Ученица — Мы изучали казахскую юрту и рисовали её.</a:t>
            </a:r>
          </a:p>
          <a:p>
            <a:r>
              <a:rPr lang="ru-RU" sz="2000" dirty="0" smtClean="0">
                <a:solidFill>
                  <a:srgbClr val="002060"/>
                </a:solidFill>
                <a:latin typeface="Arial" pitchFamily="34" charset="0"/>
                <a:cs typeface="Arial" pitchFamily="34" charset="0"/>
              </a:rPr>
              <a:t>— Молодцы!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0"/>
            <a:ext cx="8572560" cy="6801862"/>
          </a:xfrm>
          <a:prstGeom prst="rect">
            <a:avLst/>
          </a:prstGeom>
          <a:noFill/>
        </p:spPr>
        <p:txBody>
          <a:bodyPr wrap="square" rtlCol="0">
            <a:spAutoFit/>
          </a:bodyPr>
          <a:lstStyle/>
          <a:p>
            <a:r>
              <a:rPr lang="ru-RU" sz="2000" b="1" dirty="0" smtClean="0">
                <a:solidFill>
                  <a:srgbClr val="0070C0"/>
                </a:solidFill>
                <a:latin typeface="Arial" pitchFamily="34" charset="0"/>
                <a:cs typeface="Arial" pitchFamily="34" charset="0"/>
              </a:rPr>
              <a:t>3. Новый материал:</a:t>
            </a:r>
          </a:p>
          <a:p>
            <a:r>
              <a:rPr lang="ru-RU" sz="1600" dirty="0" smtClean="0">
                <a:solidFill>
                  <a:srgbClr val="002060"/>
                </a:solidFill>
                <a:latin typeface="Arial" pitchFamily="34" charset="0"/>
                <a:cs typeface="Arial" pitchFamily="34" charset="0"/>
              </a:rPr>
              <a:t> У каждого народа есть своя Родина, свои традиции, обряды, игры, национальная кухня и национальная одежда.</a:t>
            </a:r>
          </a:p>
          <a:p>
            <a:r>
              <a:rPr lang="ru-RU" sz="1600" dirty="0" smtClean="0">
                <a:solidFill>
                  <a:srgbClr val="002060"/>
                </a:solidFill>
                <a:latin typeface="Arial" pitchFamily="34" charset="0"/>
                <a:cs typeface="Arial" pitchFamily="34" charset="0"/>
              </a:rPr>
              <a:t>Казахская национальная одежда имеет многовековую историю, отражает национальный опыт  трудовой деятельности. На протяжении веков казахская национальная  одежда отличалась простотой и рациональностью.  Для нее были характерны общность форм для  всех слоев населения, но с определенной социальной и возрастной регламентацией. Нарядность  одежде придавали отделка мехом, вышивкой, украшения. Традиционными материалами для нее были  кожа, мех, тонкий войлок, сукно, которые казахи  изготовляли сами. Одежду шили и из привозных  материалов – шелка, парчи, бархата, являвшихся  своеобразным мерилом обеспеченности ее обладателей. Широко использовались также и хлопчатобумажные ткани.</a:t>
            </a:r>
            <a:r>
              <a:rPr lang="ru-RU" sz="1600" dirty="0" smtClean="0">
                <a:solidFill>
                  <a:srgbClr val="002060"/>
                </a:solidFill>
              </a:rPr>
              <a:t> </a:t>
            </a:r>
            <a:r>
              <a:rPr lang="ru-RU" sz="1600" dirty="0" smtClean="0">
                <a:solidFill>
                  <a:srgbClr val="002060"/>
                </a:solidFill>
                <a:latin typeface="Arial" pitchFamily="34" charset="0"/>
                <a:cs typeface="Arial" pitchFamily="34" charset="0"/>
              </a:rPr>
              <a:t>Национальная одежда казахов вобрала в себя все лучшее, что смогли создать искусство и талант народных умельцев на протяжении веков. В ней нашли отражение образ жизни народа, уровень его производства, эстетические идеалы, отчетливо прослеживается влияние тех этнических компонентов, из которых исторически сложился казахский народ. Безусловно, на традиционный костюм казахов большое влияние оказал, прежде всего, кочевой образ жизни. Народные «дизайнеры» создавали одежду такой, чтобы она была удобна для езды на коне, согревала в зимнее время года и не была жаркой и тяжелой летом. Большое влияние на формирование казахского костюма оказали соседние народы, с которыми казахи находились в тесной взаимосвязи. В нем можно найти особые черты, присущие, к примеру, национальной одежде русских, татар, каракалпаков, алтайцев, киргиз, узбеков и туркмен. В отличие от традиционной одежды некоторых других народов, казахский костюм прост в композиции, целесообразен и отличается строгой нарядностью благодаря отделке мехом, вышивке, инкрустации. В нем невозможно найти изобилия в украшениях и слепящей пестроты красок, которые присущи, скажем, туркменам.</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214282" y="142853"/>
            <a:ext cx="7072362" cy="3643337"/>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ru-RU" sz="2900" dirty="0">
                <a:latin typeface="Arial" pitchFamily="34" charset="0"/>
                <a:cs typeface="Arial" pitchFamily="34" charset="0"/>
              </a:rPr>
              <a:t>Для изготовления одежды, обуви, головных уборов использовались следующие ткани и материалы:</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кожа (основной, базовый материал), из нее шили зимние штаны, праздничную верхнюю одежду, безрукавки, тулупы, головные уборы. Шкуры брались преимущественно домашних животных – коз, овец, жеребцов, коров. Выделанная и выбеленная кожа применялась в сочетании с тканями;</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мех (как утеплитель и, одновременно, украшение верхних нарядов, обуви и пр.);</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сукно (самодельное);</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войлок (тонкая шерсть, выделанная в домашних условиях);</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хлопчатобумажная ткань (привозная – ситец, бязь, кумач, миткаль, для людей среднего достатка);</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 шелк, парча, бархат, атлас, тонкое сукно (привозные, символ обеспеченности, достатка, высокого социального статуса человека).</a:t>
            </a:r>
            <a:r>
              <a:rPr lang="ru-RU" sz="2900" dirty="0" smtClean="0">
                <a:latin typeface="Arial" pitchFamily="34" charset="0"/>
                <a:cs typeface="Arial" pitchFamily="34" charset="0"/>
              </a:rPr>
              <a:t/>
            </a:r>
            <a:br>
              <a:rPr lang="ru-RU" sz="2900" dirty="0" smtClean="0">
                <a:latin typeface="Arial" pitchFamily="34" charset="0"/>
                <a:cs typeface="Arial" pitchFamily="34" charset="0"/>
              </a:rPr>
            </a:br>
            <a:r>
              <a:rPr lang="ru-RU" sz="2900" dirty="0">
                <a:latin typeface="Arial" pitchFamily="34" charset="0"/>
                <a:cs typeface="Arial" pitchFamily="34" charset="0"/>
              </a:rPr>
              <a:t>Украшали комплекты вышивкой, меховой отделкой, различными аксессуарами. Для окраски ткани варили смеси красителей – желтые, красные, оранжевые и другие</a:t>
            </a:r>
            <a:r>
              <a:rPr lang="ru-RU" sz="2900" dirty="0" smtClean="0">
                <a:latin typeface="Arial" pitchFamily="34" charset="0"/>
                <a:cs typeface="Arial" pitchFamily="34" charset="0"/>
              </a:rPr>
              <a:t>.</a:t>
            </a:r>
            <a:endParaRPr lang="ru-RU" dirty="0"/>
          </a:p>
        </p:txBody>
      </p:sp>
      <p:pic>
        <p:nvPicPr>
          <p:cNvPr id="5" name="Рисунок 4" descr="f20111027140441-175082_w640_h640_rozovoe_detskoe_plate.jpg"/>
          <p:cNvPicPr>
            <a:picLocks noChangeAspect="1"/>
          </p:cNvPicPr>
          <p:nvPr/>
        </p:nvPicPr>
        <p:blipFill>
          <a:blip r:embed="rId2" cstate="print"/>
          <a:stretch>
            <a:fillRect/>
          </a:stretch>
        </p:blipFill>
        <p:spPr>
          <a:xfrm>
            <a:off x="4857752" y="4000504"/>
            <a:ext cx="1465047" cy="2500330"/>
          </a:xfrm>
          <a:prstGeom prst="rect">
            <a:avLst/>
          </a:prstGeom>
        </p:spPr>
      </p:pic>
      <p:pic>
        <p:nvPicPr>
          <p:cNvPr id="6" name="Рисунок 5" descr="2zx45.jpg"/>
          <p:cNvPicPr>
            <a:picLocks noChangeAspect="1"/>
          </p:cNvPicPr>
          <p:nvPr/>
        </p:nvPicPr>
        <p:blipFill>
          <a:blip r:embed="rId3" cstate="print"/>
          <a:stretch>
            <a:fillRect/>
          </a:stretch>
        </p:blipFill>
        <p:spPr>
          <a:xfrm>
            <a:off x="214282" y="4000504"/>
            <a:ext cx="1666886" cy="2500330"/>
          </a:xfrm>
          <a:prstGeom prst="rect">
            <a:avLst/>
          </a:prstGeom>
        </p:spPr>
      </p:pic>
      <p:pic>
        <p:nvPicPr>
          <p:cNvPr id="7" name="Picture 2" descr="D:\Казахстан\Костюмы\db6f00648c7d1a226a892dc91021f2e2.jpg"/>
          <p:cNvPicPr>
            <a:picLocks noChangeAspect="1" noChangeArrowheads="1"/>
          </p:cNvPicPr>
          <p:nvPr/>
        </p:nvPicPr>
        <p:blipFill>
          <a:blip r:embed="rId4"/>
          <a:srcRect/>
          <a:stretch>
            <a:fillRect/>
          </a:stretch>
        </p:blipFill>
        <p:spPr bwMode="auto">
          <a:xfrm>
            <a:off x="6786578" y="3286124"/>
            <a:ext cx="2185531" cy="3280345"/>
          </a:xfrm>
          <a:prstGeom prst="rect">
            <a:avLst/>
          </a:prstGeom>
          <a:noFill/>
        </p:spPr>
      </p:pic>
      <p:pic>
        <p:nvPicPr>
          <p:cNvPr id="31746" name="Picture 2" descr="D:\Казахстан\Костюмы\63c42ad0d979a8e0aaa3fcb530bf120e.jpg"/>
          <p:cNvPicPr>
            <a:picLocks noChangeAspect="1" noChangeArrowheads="1"/>
          </p:cNvPicPr>
          <p:nvPr/>
        </p:nvPicPr>
        <p:blipFill>
          <a:blip r:embed="rId5" cstate="print"/>
          <a:srcRect/>
          <a:stretch>
            <a:fillRect/>
          </a:stretch>
        </p:blipFill>
        <p:spPr bwMode="auto">
          <a:xfrm>
            <a:off x="7429520" y="142852"/>
            <a:ext cx="1509807" cy="2287587"/>
          </a:xfrm>
          <a:prstGeom prst="rect">
            <a:avLst/>
          </a:prstGeom>
          <a:noFill/>
        </p:spPr>
      </p:pic>
      <p:pic>
        <p:nvPicPr>
          <p:cNvPr id="31747" name="Picture 3" descr="D:\Казахстан\Костюмы\964c3f6b23a94c5c2ff6f987cec83f7b.JPG"/>
          <p:cNvPicPr>
            <a:picLocks noChangeAspect="1" noChangeArrowheads="1"/>
          </p:cNvPicPr>
          <p:nvPr/>
        </p:nvPicPr>
        <p:blipFill>
          <a:blip r:embed="rId6"/>
          <a:srcRect/>
          <a:stretch>
            <a:fillRect/>
          </a:stretch>
        </p:blipFill>
        <p:spPr bwMode="auto">
          <a:xfrm>
            <a:off x="2500298" y="3857628"/>
            <a:ext cx="1808632" cy="27146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142852"/>
            <a:ext cx="8572560" cy="5355312"/>
          </a:xfrm>
          <a:prstGeom prst="rect">
            <a:avLst/>
          </a:prstGeom>
          <a:noFill/>
        </p:spPr>
        <p:txBody>
          <a:bodyPr wrap="square" rtlCol="0">
            <a:spAutoFit/>
          </a:bodyPr>
          <a:lstStyle/>
          <a:p>
            <a:r>
              <a:rPr lang="ru-RU" dirty="0" smtClean="0">
                <a:solidFill>
                  <a:srgbClr val="002060"/>
                </a:solidFill>
                <a:latin typeface="Arial" pitchFamily="34" charset="0"/>
                <a:cs typeface="Arial" pitchFamily="34" charset="0"/>
              </a:rPr>
              <a:t>Сегодня мы познакомимся со словами обозначающими казахскую национальную одежду:</a:t>
            </a:r>
          </a:p>
          <a:p>
            <a:pPr lvl="0"/>
            <a:r>
              <a:rPr lang="ru-RU" dirty="0" err="1" smtClean="0">
                <a:solidFill>
                  <a:srgbClr val="002060"/>
                </a:solidFill>
                <a:latin typeface="Arial" pitchFamily="34" charset="0"/>
                <a:cs typeface="Arial" pitchFamily="34" charset="0"/>
              </a:rPr>
              <a:t>Көкірекше </a:t>
            </a:r>
            <a:r>
              <a:rPr lang="ru-RU" dirty="0" smtClean="0">
                <a:solidFill>
                  <a:srgbClr val="002060"/>
                </a:solidFill>
                <a:latin typeface="Arial" pitchFamily="34" charset="0"/>
                <a:cs typeface="Arial" pitchFamily="34" charset="0"/>
              </a:rPr>
              <a:t>— легкая безрукавка</a:t>
            </a:r>
          </a:p>
          <a:p>
            <a:pPr lvl="0"/>
            <a:r>
              <a:rPr lang="ru-RU" dirty="0" err="1" smtClean="0">
                <a:solidFill>
                  <a:srgbClr val="002060"/>
                </a:solidFill>
                <a:latin typeface="Arial" pitchFamily="34" charset="0"/>
                <a:cs typeface="Arial" pitchFamily="34" charset="0"/>
              </a:rPr>
              <a:t>Қаптырма </a:t>
            </a:r>
            <a:r>
              <a:rPr lang="ru-RU" dirty="0" smtClean="0">
                <a:solidFill>
                  <a:srgbClr val="002060"/>
                </a:solidFill>
                <a:latin typeface="Arial" pitchFamily="34" charset="0"/>
                <a:cs typeface="Arial" pitchFamily="34" charset="0"/>
              </a:rPr>
              <a:t>— пряжка, застежка</a:t>
            </a:r>
          </a:p>
          <a:p>
            <a:pPr lvl="0"/>
            <a:r>
              <a:rPr lang="ru-RU" dirty="0" err="1" smtClean="0">
                <a:solidFill>
                  <a:srgbClr val="002060"/>
                </a:solidFill>
                <a:latin typeface="Arial" pitchFamily="34" charset="0"/>
                <a:cs typeface="Arial" pitchFamily="34" charset="0"/>
              </a:rPr>
              <a:t>Алқа </a:t>
            </a:r>
            <a:r>
              <a:rPr lang="ru-RU" dirty="0" smtClean="0">
                <a:solidFill>
                  <a:srgbClr val="002060"/>
                </a:solidFill>
                <a:latin typeface="Arial" pitchFamily="34" charset="0"/>
                <a:cs typeface="Arial" pitchFamily="34" charset="0"/>
              </a:rPr>
              <a:t>— подвески на грудь</a:t>
            </a:r>
          </a:p>
          <a:p>
            <a:pPr lvl="0"/>
            <a:r>
              <a:rPr lang="ru-RU" dirty="0" err="1" smtClean="0">
                <a:solidFill>
                  <a:srgbClr val="002060"/>
                </a:solidFill>
                <a:latin typeface="Arial" pitchFamily="34" charset="0"/>
                <a:cs typeface="Arial" pitchFamily="34" charset="0"/>
              </a:rPr>
              <a:t>Шолпы</a:t>
            </a:r>
            <a:r>
              <a:rPr lang="ru-RU" dirty="0" smtClean="0">
                <a:solidFill>
                  <a:srgbClr val="002060"/>
                </a:solidFill>
                <a:latin typeface="Arial" pitchFamily="34" charset="0"/>
                <a:cs typeface="Arial" pitchFamily="34" charset="0"/>
              </a:rPr>
              <a:t> — украшения в косы</a:t>
            </a:r>
          </a:p>
          <a:p>
            <a:pPr lvl="0"/>
            <a:r>
              <a:rPr lang="ru-RU" dirty="0" err="1" smtClean="0">
                <a:solidFill>
                  <a:srgbClr val="002060"/>
                </a:solidFill>
                <a:latin typeface="Arial" pitchFamily="34" charset="0"/>
                <a:cs typeface="Arial" pitchFamily="34" charset="0"/>
              </a:rPr>
              <a:t>Білезік</a:t>
            </a:r>
            <a:r>
              <a:rPr lang="ru-RU" dirty="0" smtClean="0">
                <a:solidFill>
                  <a:srgbClr val="002060"/>
                </a:solidFill>
                <a:latin typeface="Arial" pitchFamily="34" charset="0"/>
                <a:cs typeface="Arial" pitchFamily="34" charset="0"/>
              </a:rPr>
              <a:t> — браслет</a:t>
            </a:r>
          </a:p>
          <a:p>
            <a:pPr lvl="0"/>
            <a:r>
              <a:rPr lang="ru-RU" dirty="0" err="1" smtClean="0">
                <a:solidFill>
                  <a:srgbClr val="002060"/>
                </a:solidFill>
                <a:latin typeface="Arial" pitchFamily="34" charset="0"/>
                <a:cs typeface="Arial" pitchFamily="34" charset="0"/>
              </a:rPr>
              <a:t>Жүзік </a:t>
            </a:r>
            <a:r>
              <a:rPr lang="ru-RU" dirty="0" smtClean="0">
                <a:solidFill>
                  <a:srgbClr val="002060"/>
                </a:solidFill>
                <a:latin typeface="Arial" pitchFamily="34" charset="0"/>
                <a:cs typeface="Arial" pitchFamily="34" charset="0"/>
              </a:rPr>
              <a:t>— перстень</a:t>
            </a:r>
          </a:p>
          <a:p>
            <a:pPr lvl="0"/>
            <a:r>
              <a:rPr lang="ru-RU" dirty="0" err="1" smtClean="0">
                <a:solidFill>
                  <a:srgbClr val="002060"/>
                </a:solidFill>
                <a:latin typeface="Arial" pitchFamily="34" charset="0"/>
                <a:cs typeface="Arial" pitchFamily="34" charset="0"/>
              </a:rPr>
              <a:t>Сырға </a:t>
            </a:r>
            <a:r>
              <a:rPr lang="ru-RU" dirty="0" smtClean="0">
                <a:solidFill>
                  <a:srgbClr val="002060"/>
                </a:solidFill>
                <a:latin typeface="Arial" pitchFamily="34" charset="0"/>
                <a:cs typeface="Arial" pitchFamily="34" charset="0"/>
              </a:rPr>
              <a:t>— серьги</a:t>
            </a:r>
          </a:p>
          <a:p>
            <a:pPr lvl="0"/>
            <a:r>
              <a:rPr lang="ru-RU" dirty="0" err="1" smtClean="0">
                <a:solidFill>
                  <a:srgbClr val="002060"/>
                </a:solidFill>
                <a:latin typeface="Arial" pitchFamily="34" charset="0"/>
                <a:cs typeface="Arial" pitchFamily="34" charset="0"/>
              </a:rPr>
              <a:t>Қамшат бөрік </a:t>
            </a:r>
            <a:r>
              <a:rPr lang="ru-RU" dirty="0" smtClean="0">
                <a:solidFill>
                  <a:srgbClr val="002060"/>
                </a:solidFill>
                <a:latin typeface="Arial" pitchFamily="34" charset="0"/>
                <a:cs typeface="Arial" pitchFamily="34" charset="0"/>
              </a:rPr>
              <a:t>— головной убор с пучком перьев филина</a:t>
            </a:r>
          </a:p>
          <a:p>
            <a:pPr lvl="0"/>
            <a:r>
              <a:rPr lang="ru-RU" dirty="0" err="1" smtClean="0">
                <a:solidFill>
                  <a:srgbClr val="002060"/>
                </a:solidFill>
                <a:latin typeface="Arial" pitchFamily="34" charset="0"/>
                <a:cs typeface="Arial" pitchFamily="34" charset="0"/>
              </a:rPr>
              <a:t>Белдік</a:t>
            </a:r>
            <a:r>
              <a:rPr lang="ru-RU" dirty="0" smtClean="0">
                <a:solidFill>
                  <a:srgbClr val="002060"/>
                </a:solidFill>
                <a:latin typeface="Arial" pitchFamily="34" charset="0"/>
                <a:cs typeface="Arial" pitchFamily="34" charset="0"/>
              </a:rPr>
              <a:t> — пояс, ремень</a:t>
            </a:r>
          </a:p>
          <a:p>
            <a:pPr lvl="0"/>
            <a:r>
              <a:rPr lang="ru-RU" dirty="0" err="1" smtClean="0">
                <a:solidFill>
                  <a:srgbClr val="002060"/>
                </a:solidFill>
                <a:latin typeface="Arial" pitchFamily="34" charset="0"/>
                <a:cs typeface="Arial" pitchFamily="34" charset="0"/>
              </a:rPr>
              <a:t>Ішік</a:t>
            </a:r>
            <a:r>
              <a:rPr lang="ru-RU" dirty="0" smtClean="0">
                <a:solidFill>
                  <a:srgbClr val="002060"/>
                </a:solidFill>
                <a:latin typeface="Arial" pitchFamily="34" charset="0"/>
                <a:cs typeface="Arial" pitchFamily="34" charset="0"/>
              </a:rPr>
              <a:t> — верхняя одежда, сшитая мехом вовнутрь и сверху покрытая тканью</a:t>
            </a:r>
          </a:p>
          <a:p>
            <a:pPr lvl="0"/>
            <a:r>
              <a:rPr lang="ru-RU" dirty="0" err="1" smtClean="0">
                <a:solidFill>
                  <a:srgbClr val="002060"/>
                </a:solidFill>
                <a:latin typeface="Arial" pitchFamily="34" charset="0"/>
                <a:cs typeface="Arial" pitchFamily="34" charset="0"/>
              </a:rPr>
              <a:t>Тұмақ </a:t>
            </a:r>
            <a:r>
              <a:rPr lang="ru-RU" dirty="0" smtClean="0">
                <a:solidFill>
                  <a:srgbClr val="002060"/>
                </a:solidFill>
                <a:latin typeface="Arial" pitchFamily="34" charset="0"/>
                <a:cs typeface="Arial" pitchFamily="34" charset="0"/>
              </a:rPr>
              <a:t>— меховая шапка</a:t>
            </a:r>
          </a:p>
          <a:p>
            <a:pPr lvl="0"/>
            <a:r>
              <a:rPr lang="ru-RU" dirty="0" err="1" smtClean="0">
                <a:solidFill>
                  <a:srgbClr val="002060"/>
                </a:solidFill>
                <a:latin typeface="Arial" pitchFamily="34" charset="0"/>
                <a:cs typeface="Arial" pitchFamily="34" charset="0"/>
              </a:rPr>
              <a:t>Кимешек</a:t>
            </a:r>
            <a:r>
              <a:rPr lang="ru-RU" dirty="0" smtClean="0">
                <a:solidFill>
                  <a:srgbClr val="002060"/>
                </a:solidFill>
                <a:latin typeface="Arial" pitchFamily="34" charset="0"/>
                <a:cs typeface="Arial" pitchFamily="34" charset="0"/>
              </a:rPr>
              <a:t> — женский головной убор, закрывающий шею и плечи</a:t>
            </a:r>
          </a:p>
          <a:p>
            <a:pPr lvl="0"/>
            <a:r>
              <a:rPr lang="ru-RU" dirty="0" err="1" smtClean="0">
                <a:solidFill>
                  <a:srgbClr val="002060"/>
                </a:solidFill>
                <a:latin typeface="Arial" pitchFamily="34" charset="0"/>
                <a:cs typeface="Arial" pitchFamily="34" charset="0"/>
              </a:rPr>
              <a:t>Мәсі </a:t>
            </a:r>
            <a:r>
              <a:rPr lang="ru-RU" dirty="0" smtClean="0">
                <a:solidFill>
                  <a:srgbClr val="002060"/>
                </a:solidFill>
                <a:latin typeface="Arial" pitchFamily="34" charset="0"/>
                <a:cs typeface="Arial" pitchFamily="34" charset="0"/>
              </a:rPr>
              <a:t>— мягкие сапоги</a:t>
            </a:r>
          </a:p>
          <a:p>
            <a:pPr lvl="0"/>
            <a:r>
              <a:rPr lang="ru-RU" dirty="0" err="1" smtClean="0">
                <a:solidFill>
                  <a:srgbClr val="002060"/>
                </a:solidFill>
                <a:latin typeface="Arial" pitchFamily="34" charset="0"/>
                <a:cs typeface="Arial" pitchFamily="34" charset="0"/>
              </a:rPr>
              <a:t>Кебіс</a:t>
            </a:r>
            <a:r>
              <a:rPr lang="ru-RU" dirty="0" smtClean="0">
                <a:solidFill>
                  <a:srgbClr val="002060"/>
                </a:solidFill>
                <a:latin typeface="Arial" pitchFamily="34" charset="0"/>
                <a:cs typeface="Arial" pitchFamily="34" charset="0"/>
              </a:rPr>
              <a:t> — надевают на </a:t>
            </a:r>
            <a:r>
              <a:rPr lang="ru-RU" dirty="0" err="1" smtClean="0">
                <a:solidFill>
                  <a:srgbClr val="002060"/>
                </a:solidFill>
                <a:latin typeface="Arial" pitchFamily="34" charset="0"/>
                <a:cs typeface="Arial" pitchFamily="34" charset="0"/>
              </a:rPr>
              <a:t>мәсі</a:t>
            </a:r>
            <a:r>
              <a:rPr lang="ru-RU" dirty="0" smtClean="0">
                <a:solidFill>
                  <a:srgbClr val="002060"/>
                </a:solidFill>
                <a:latin typeface="Arial" pitchFamily="34" charset="0"/>
                <a:cs typeface="Arial" pitchFamily="34" charset="0"/>
              </a:rPr>
              <a:t>, похожи на туфли на толстой подошве</a:t>
            </a:r>
          </a:p>
          <a:p>
            <a:pPr lvl="0"/>
            <a:r>
              <a:rPr lang="ru-RU" dirty="0" err="1" smtClean="0">
                <a:solidFill>
                  <a:srgbClr val="002060"/>
                </a:solidFill>
                <a:latin typeface="Arial" pitchFamily="34" charset="0"/>
                <a:cs typeface="Arial" pitchFamily="34" charset="0"/>
              </a:rPr>
              <a:t>Жарғақ шалбар</a:t>
            </a:r>
            <a:r>
              <a:rPr lang="ru-RU" dirty="0" smtClean="0">
                <a:solidFill>
                  <a:srgbClr val="002060"/>
                </a:solidFill>
                <a:latin typeface="Arial" pitchFamily="34" charset="0"/>
                <a:cs typeface="Arial" pitchFamily="34" charset="0"/>
              </a:rPr>
              <a:t> — яркие брюки из тонкой кожи</a:t>
            </a:r>
          </a:p>
          <a:p>
            <a:pPr lvl="0"/>
            <a:r>
              <a:rPr lang="kk-KZ" dirty="0" smtClean="0">
                <a:solidFill>
                  <a:srgbClr val="002060"/>
                </a:solidFill>
                <a:latin typeface="Arial" pitchFamily="34" charset="0"/>
                <a:cs typeface="Arial" pitchFamily="34" charset="0"/>
              </a:rPr>
              <a:t>Қ</a:t>
            </a:r>
            <a:r>
              <a:rPr lang="ru-RU" dirty="0" smtClean="0">
                <a:solidFill>
                  <a:srgbClr val="002060"/>
                </a:solidFill>
                <a:latin typeface="Arial" pitchFamily="34" charset="0"/>
                <a:cs typeface="Arial" pitchFamily="34" charset="0"/>
              </a:rPr>
              <a:t>ос </a:t>
            </a:r>
            <a:r>
              <a:rPr lang="ru-RU" dirty="0" err="1" smtClean="0">
                <a:solidFill>
                  <a:srgbClr val="002060"/>
                </a:solidFill>
                <a:latin typeface="Arial" pitchFamily="34" charset="0"/>
                <a:cs typeface="Arial" pitchFamily="34" charset="0"/>
              </a:rPr>
              <a:t>етек</a:t>
            </a:r>
            <a:r>
              <a:rPr lang="ru-RU" dirty="0" smtClean="0">
                <a:solidFill>
                  <a:srgbClr val="002060"/>
                </a:solidFill>
                <a:latin typeface="Arial" pitchFamily="34" charset="0"/>
                <a:cs typeface="Arial" pitchFamily="34" charset="0"/>
              </a:rPr>
              <a:t> </a:t>
            </a:r>
            <a:r>
              <a:rPr lang="ru-RU" dirty="0" err="1" smtClean="0">
                <a:solidFill>
                  <a:srgbClr val="002060"/>
                </a:solidFill>
                <a:latin typeface="Arial" pitchFamily="34" charset="0"/>
                <a:cs typeface="Arial" pitchFamily="34" charset="0"/>
              </a:rPr>
              <a:t>көйлек </a:t>
            </a:r>
            <a:r>
              <a:rPr lang="ru-RU" dirty="0" smtClean="0">
                <a:solidFill>
                  <a:srgbClr val="002060"/>
                </a:solidFill>
                <a:latin typeface="Arial" pitchFamily="34" charset="0"/>
                <a:cs typeface="Arial" pitchFamily="34" charset="0"/>
              </a:rPr>
              <a:t>— платье с оборками</a:t>
            </a:r>
          </a:p>
          <a:p>
            <a:endParaRPr lang="ru-RU" dirty="0"/>
          </a:p>
        </p:txBody>
      </p:sp>
      <p:pic>
        <p:nvPicPr>
          <p:cNvPr id="30722" name="Picture 2" descr="F:\Искусство.11 класс.Изобразительное искусство\Казахское искусство\ДПИ 031.jpg"/>
          <p:cNvPicPr>
            <a:picLocks noChangeAspect="1" noChangeArrowheads="1"/>
          </p:cNvPicPr>
          <p:nvPr/>
        </p:nvPicPr>
        <p:blipFill>
          <a:blip r:embed="rId2" cstate="print"/>
          <a:srcRect/>
          <a:stretch>
            <a:fillRect/>
          </a:stretch>
        </p:blipFill>
        <p:spPr bwMode="auto">
          <a:xfrm>
            <a:off x="4000496" y="714356"/>
            <a:ext cx="1568440" cy="1623198"/>
          </a:xfrm>
          <a:prstGeom prst="rect">
            <a:avLst/>
          </a:prstGeom>
          <a:noFill/>
        </p:spPr>
      </p:pic>
      <p:pic>
        <p:nvPicPr>
          <p:cNvPr id="30724" name="Picture 4" descr="F:\Искусство.11 класс.Изобразительное искусство\Казахское искусство\ДПИ 029.jpg"/>
          <p:cNvPicPr>
            <a:picLocks noChangeAspect="1" noChangeArrowheads="1"/>
          </p:cNvPicPr>
          <p:nvPr/>
        </p:nvPicPr>
        <p:blipFill>
          <a:blip r:embed="rId3" cstate="print"/>
          <a:srcRect/>
          <a:stretch>
            <a:fillRect/>
          </a:stretch>
        </p:blipFill>
        <p:spPr bwMode="auto">
          <a:xfrm>
            <a:off x="6890156" y="4643446"/>
            <a:ext cx="1909362" cy="2000264"/>
          </a:xfrm>
          <a:prstGeom prst="rect">
            <a:avLst/>
          </a:prstGeom>
          <a:noFill/>
        </p:spPr>
      </p:pic>
      <p:pic>
        <p:nvPicPr>
          <p:cNvPr id="30725" name="Picture 5" descr="D:\Казахстан\Костюмы\post18big3.jpg"/>
          <p:cNvPicPr>
            <a:picLocks noChangeAspect="1" noChangeArrowheads="1"/>
          </p:cNvPicPr>
          <p:nvPr/>
        </p:nvPicPr>
        <p:blipFill>
          <a:blip r:embed="rId4" cstate="print"/>
          <a:srcRect/>
          <a:stretch>
            <a:fillRect/>
          </a:stretch>
        </p:blipFill>
        <p:spPr bwMode="auto">
          <a:xfrm>
            <a:off x="357158" y="5214950"/>
            <a:ext cx="2203439" cy="1400491"/>
          </a:xfrm>
          <a:prstGeom prst="rect">
            <a:avLst/>
          </a:prstGeom>
          <a:noFill/>
        </p:spPr>
      </p:pic>
      <p:pic>
        <p:nvPicPr>
          <p:cNvPr id="30726" name="Picture 6" descr="D:\Казахстан\Костюмы\0000b8w1.jpeg"/>
          <p:cNvPicPr>
            <a:picLocks noChangeAspect="1" noChangeArrowheads="1"/>
          </p:cNvPicPr>
          <p:nvPr/>
        </p:nvPicPr>
        <p:blipFill>
          <a:blip r:embed="rId5" cstate="print"/>
          <a:srcRect/>
          <a:stretch>
            <a:fillRect/>
          </a:stretch>
        </p:blipFill>
        <p:spPr bwMode="auto">
          <a:xfrm>
            <a:off x="3786182" y="5214950"/>
            <a:ext cx="2071702" cy="1413937"/>
          </a:xfrm>
          <a:prstGeom prst="rect">
            <a:avLst/>
          </a:prstGeom>
          <a:noFill/>
        </p:spPr>
      </p:pic>
      <p:pic>
        <p:nvPicPr>
          <p:cNvPr id="30727" name="Picture 7" descr="F:\Искусство.11 класс.Изобразительное искусство\Казахское искусство\ДПИ 028.jpg"/>
          <p:cNvPicPr>
            <a:picLocks noChangeAspect="1" noChangeArrowheads="1"/>
          </p:cNvPicPr>
          <p:nvPr/>
        </p:nvPicPr>
        <p:blipFill>
          <a:blip r:embed="rId6" cstate="print"/>
          <a:srcRect/>
          <a:stretch>
            <a:fillRect/>
          </a:stretch>
        </p:blipFill>
        <p:spPr bwMode="auto">
          <a:xfrm>
            <a:off x="6643702" y="714356"/>
            <a:ext cx="2143140" cy="22509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57158" y="428604"/>
            <a:ext cx="8358246" cy="147002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spcBef>
                <a:spcPct val="0"/>
              </a:spcBef>
            </a:pP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Казахская Национальная </a:t>
            </a:r>
            <a:r>
              <a:rPr kumimoji="0" lang="ru-RU" sz="4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rPr>
              <a:t>Одежда</a:t>
            </a:r>
            <a:endParaRPr kumimoji="0" lang="ru-RU" sz="4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n-lt"/>
              <a:ea typeface="+mn-ea"/>
              <a:cs typeface="+mn-cs"/>
            </a:endParaRPr>
          </a:p>
        </p:txBody>
      </p:sp>
      <p:pic>
        <p:nvPicPr>
          <p:cNvPr id="5" name="Рисунок 4" descr="nb05.jpg"/>
          <p:cNvPicPr>
            <a:picLocks noChangeAspect="1"/>
          </p:cNvPicPr>
          <p:nvPr/>
        </p:nvPicPr>
        <p:blipFill>
          <a:blip r:embed="rId2" cstate="print"/>
          <a:stretch>
            <a:fillRect/>
          </a:stretch>
        </p:blipFill>
        <p:spPr>
          <a:xfrm>
            <a:off x="285720" y="2357430"/>
            <a:ext cx="2143140" cy="3214710"/>
          </a:xfrm>
          <a:prstGeom prst="rect">
            <a:avLst/>
          </a:prstGeom>
        </p:spPr>
      </p:pic>
      <p:pic>
        <p:nvPicPr>
          <p:cNvPr id="6" name="Рисунок 5" descr="post18big4.jpg"/>
          <p:cNvPicPr>
            <a:picLocks noChangeAspect="1"/>
          </p:cNvPicPr>
          <p:nvPr/>
        </p:nvPicPr>
        <p:blipFill>
          <a:blip r:embed="rId3" cstate="print"/>
          <a:stretch>
            <a:fillRect/>
          </a:stretch>
        </p:blipFill>
        <p:spPr>
          <a:xfrm>
            <a:off x="500034" y="5572140"/>
            <a:ext cx="1828813" cy="1143008"/>
          </a:xfrm>
          <a:prstGeom prst="rect">
            <a:avLst/>
          </a:prstGeom>
        </p:spPr>
      </p:pic>
      <p:pic>
        <p:nvPicPr>
          <p:cNvPr id="7" name="Picture 2" descr="D:\Казахстан\Костюмы\full.jpg"/>
          <p:cNvPicPr>
            <a:picLocks noChangeAspect="1" noChangeArrowheads="1"/>
          </p:cNvPicPr>
          <p:nvPr/>
        </p:nvPicPr>
        <p:blipFill>
          <a:blip r:embed="rId4"/>
          <a:srcRect/>
          <a:stretch>
            <a:fillRect/>
          </a:stretch>
        </p:blipFill>
        <p:spPr bwMode="auto">
          <a:xfrm>
            <a:off x="2571736" y="3214686"/>
            <a:ext cx="3286148" cy="3116472"/>
          </a:xfrm>
          <a:prstGeom prst="rect">
            <a:avLst/>
          </a:prstGeom>
          <a:noFill/>
        </p:spPr>
      </p:pic>
      <p:pic>
        <p:nvPicPr>
          <p:cNvPr id="8" name="Picture 4" descr="D:\Казахстан\Костюмы\445.JPG"/>
          <p:cNvPicPr>
            <a:picLocks noChangeAspect="1" noChangeArrowheads="1"/>
          </p:cNvPicPr>
          <p:nvPr/>
        </p:nvPicPr>
        <p:blipFill>
          <a:blip r:embed="rId5"/>
          <a:srcRect/>
          <a:stretch>
            <a:fillRect/>
          </a:stretch>
        </p:blipFill>
        <p:spPr bwMode="auto">
          <a:xfrm>
            <a:off x="6024692" y="2357430"/>
            <a:ext cx="2883209" cy="43275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ru-R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Женская традиционная одежда. </a:t>
            </a:r>
          </a:p>
        </p:txBody>
      </p:sp>
      <p:sp>
        <p:nvSpPr>
          <p:cNvPr id="5" name="Содержимое 2"/>
          <p:cNvSpPr>
            <a:spLocks noGrp="1"/>
          </p:cNvSpPr>
          <p:nvPr>
            <p:ph idx="1"/>
          </p:nvPr>
        </p:nvSpPr>
        <p:spPr>
          <a:xfrm>
            <a:off x="457200" y="1600200"/>
            <a:ext cx="8229600" cy="4525963"/>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ru-RU" b="1" dirty="0">
                <a:latin typeface="+mj-lt"/>
              </a:rPr>
              <a:t>Женская казахская национальная одежда</a:t>
            </a:r>
            <a:r>
              <a:rPr lang="ru-RU" dirty="0">
                <a:latin typeface="+mj-lt"/>
              </a:rPr>
              <a:t> очень красивая, интересная с точки зрения необычности форм, покроя, сочетания цветов. Основные составляющие наряда для девушек и женщин:</a:t>
            </a:r>
            <a:r>
              <a:rPr lang="ru-RU" dirty="0" smtClean="0">
                <a:latin typeface="+mj-lt"/>
              </a:rPr>
              <a:t/>
            </a:r>
            <a:br>
              <a:rPr lang="ru-RU" dirty="0" smtClean="0">
                <a:latin typeface="+mj-lt"/>
              </a:rPr>
            </a:br>
            <a:r>
              <a:rPr lang="ru-RU" dirty="0">
                <a:latin typeface="+mj-lt"/>
              </a:rPr>
              <a:t>- камзол или </a:t>
            </a:r>
            <a:r>
              <a:rPr lang="ru-RU" dirty="0" err="1">
                <a:latin typeface="+mj-lt"/>
              </a:rPr>
              <a:t>кемзал</a:t>
            </a:r>
            <a:r>
              <a:rPr lang="ru-RU" dirty="0">
                <a:latin typeface="+mj-lt"/>
              </a:rPr>
              <a:t> – легкое платье, с рукавами (бешмет) либо без, спадающее по фигуре и расширенное к низу. Ткань (чаще всего бархатная) на камзолы бралась яркая для молоденьких девушек, а старшие отдавали предпочтение приглушенным, спокойным тонам;</a:t>
            </a:r>
            <a:r>
              <a:rPr lang="ru-RU" dirty="0" smtClean="0">
                <a:latin typeface="+mj-lt"/>
              </a:rPr>
              <a:t/>
            </a:r>
            <a:br>
              <a:rPr lang="ru-RU" dirty="0" smtClean="0">
                <a:latin typeface="+mj-lt"/>
              </a:rPr>
            </a:br>
            <a:r>
              <a:rPr lang="ru-RU" dirty="0">
                <a:latin typeface="+mj-lt"/>
              </a:rPr>
              <a:t>- </a:t>
            </a:r>
            <a:r>
              <a:rPr lang="ru-RU" dirty="0" err="1">
                <a:latin typeface="+mj-lt"/>
              </a:rPr>
              <a:t>койлек</a:t>
            </a:r>
            <a:r>
              <a:rPr lang="ru-RU" dirty="0">
                <a:latin typeface="+mj-lt"/>
              </a:rPr>
              <a:t> – платье или длинная нательная рубаха из цельного куска простой ткани (как повседневная одежда), из дорогого материала (нарядная). Покрой нестандартный – широкие прямые рукава, глухой ворот, позже стоячий воротник, несколько рядов оборок;</a:t>
            </a:r>
            <a:r>
              <a:rPr lang="ru-RU" dirty="0" smtClean="0">
                <a:latin typeface="+mj-lt"/>
              </a:rPr>
              <a:t/>
            </a:r>
            <a:br>
              <a:rPr lang="ru-RU" dirty="0" smtClean="0">
                <a:latin typeface="+mj-lt"/>
              </a:rPr>
            </a:br>
            <a:r>
              <a:rPr lang="ru-RU" dirty="0">
                <a:latin typeface="+mj-lt"/>
              </a:rPr>
              <a:t>- штаны – обязательный элемент одеяния, поскольку верховая езда требовала соответственного способа одеваться.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8572560" cy="6001643"/>
          </a:xfrm>
          <a:prstGeom prst="rect">
            <a:avLst/>
          </a:prstGeom>
          <a:noFill/>
        </p:spPr>
        <p:txBody>
          <a:bodyPr wrap="square" rtlCol="0">
            <a:spAutoFit/>
          </a:bodyPr>
          <a:lstStyle/>
          <a:p>
            <a:r>
              <a:rPr lang="ru-RU" sz="1600" b="1" dirty="0" smtClean="0">
                <a:solidFill>
                  <a:srgbClr val="0070C0"/>
                </a:solidFill>
                <a:latin typeface="Arial" pitchFamily="34" charset="0"/>
                <a:cs typeface="Arial" pitchFamily="34" charset="0"/>
              </a:rPr>
              <a:t>Одежда девушки</a:t>
            </a:r>
          </a:p>
          <a:p>
            <a:r>
              <a:rPr lang="ru-RU" sz="1600" dirty="0" smtClean="0">
                <a:solidFill>
                  <a:srgbClr val="002060"/>
                </a:solidFill>
                <a:latin typeface="Arial" pitchFamily="34" charset="0"/>
                <a:cs typeface="Arial" pitchFamily="34" charset="0"/>
              </a:rPr>
              <a:t>Одежда девушек была в основном приталенной, с вышитым воротом и рукавами. Девушки носили платья </a:t>
            </a:r>
            <a:r>
              <a:rPr lang="ru-RU" sz="1600" dirty="0" err="1" smtClean="0">
                <a:solidFill>
                  <a:srgbClr val="002060"/>
                </a:solidFill>
                <a:latin typeface="Arial" pitchFamily="34" charset="0"/>
                <a:cs typeface="Arial" pitchFamily="34" charset="0"/>
              </a:rPr>
              <a:t>көйлек </a:t>
            </a:r>
            <a:r>
              <a:rPr lang="ru-RU" sz="1600" dirty="0" smtClean="0">
                <a:solidFill>
                  <a:srgbClr val="002060"/>
                </a:solidFill>
                <a:latin typeface="Arial" pitchFamily="34" charset="0"/>
                <a:cs typeface="Arial" pitchFamily="34" charset="0"/>
              </a:rPr>
              <a:t>с 2–3 оборками, длинными рукавами и воротником — стоечка. Поверх платья надевали </a:t>
            </a:r>
            <a:r>
              <a:rPr lang="ru-RU" sz="1600" dirty="0" err="1" smtClean="0">
                <a:solidFill>
                  <a:srgbClr val="002060"/>
                </a:solidFill>
                <a:latin typeface="Arial" pitchFamily="34" charset="0"/>
                <a:cs typeface="Arial" pitchFamily="34" charset="0"/>
              </a:rPr>
              <a:t>көкірекше</a:t>
            </a:r>
            <a:r>
              <a:rPr lang="ru-RU" sz="1600" dirty="0" smtClean="0">
                <a:solidFill>
                  <a:srgbClr val="002060"/>
                </a:solidFill>
                <a:latin typeface="Arial" pitchFamily="34" charset="0"/>
                <a:cs typeface="Arial" pitchFamily="34" charset="0"/>
              </a:rPr>
              <a:t> — легкую безрукавку, грудная часть и подол которой расшивали узорами. Могли поверх платья надевать </a:t>
            </a:r>
            <a:r>
              <a:rPr lang="ru-RU" sz="1600" dirty="0" err="1" smtClean="0">
                <a:solidFill>
                  <a:srgbClr val="002060"/>
                </a:solidFill>
                <a:latin typeface="Arial" pitchFamily="34" charset="0"/>
                <a:cs typeface="Arial" pitchFamily="34" charset="0"/>
              </a:rPr>
              <a:t>қамзол</a:t>
            </a:r>
            <a:r>
              <a:rPr lang="ru-RU" sz="1600" dirty="0" smtClean="0">
                <a:solidFill>
                  <a:srgbClr val="002060"/>
                </a:solidFill>
                <a:latin typeface="Arial" pitchFamily="34" charset="0"/>
                <a:cs typeface="Arial" pitchFamily="34" charset="0"/>
              </a:rPr>
              <a:t>, сшитый по фигуре с серебряной пряжкой </a:t>
            </a:r>
            <a:r>
              <a:rPr lang="ru-RU" sz="1600" dirty="0" err="1" smtClean="0">
                <a:solidFill>
                  <a:srgbClr val="002060"/>
                </a:solidFill>
                <a:latin typeface="Arial" pitchFamily="34" charset="0"/>
                <a:cs typeface="Arial" pitchFamily="34" charset="0"/>
              </a:rPr>
              <a:t>қапсырмой</a:t>
            </a:r>
            <a:r>
              <a:rPr lang="ru-RU" sz="1600" dirty="0" smtClean="0">
                <a:solidFill>
                  <a:srgbClr val="002060"/>
                </a:solidFill>
                <a:latin typeface="Arial" pitchFamily="34" charset="0"/>
                <a:cs typeface="Arial" pitchFamily="34" charset="0"/>
              </a:rPr>
              <a:t>. Одежда девушек шилась из ярких тканей, богато расшивалась орнаментом, бисером, монетами, полудрагоценными камнями. Волосы девушки заплетали в косы и украшали их </a:t>
            </a:r>
            <a:r>
              <a:rPr lang="ru-RU" sz="1600" dirty="0" err="1" smtClean="0">
                <a:solidFill>
                  <a:srgbClr val="002060"/>
                </a:solidFill>
                <a:latin typeface="Arial" pitchFamily="34" charset="0"/>
                <a:cs typeface="Arial" pitchFamily="34" charset="0"/>
              </a:rPr>
              <a:t>шолпами</a:t>
            </a:r>
            <a:r>
              <a:rPr lang="ru-RU" sz="1600" dirty="0" smtClean="0">
                <a:solidFill>
                  <a:srgbClr val="002060"/>
                </a:solidFill>
                <a:latin typeface="Arial" pitchFamily="34" charset="0"/>
                <a:cs typeface="Arial" pitchFamily="34" charset="0"/>
              </a:rPr>
              <a:t> — лентами и цепочками с украшениями. На голову надевали </a:t>
            </a:r>
            <a:r>
              <a:rPr lang="ru-RU" sz="1600" dirty="0" err="1" smtClean="0">
                <a:solidFill>
                  <a:srgbClr val="002060"/>
                </a:solidFill>
                <a:latin typeface="Arial" pitchFamily="34" charset="0"/>
                <a:cs typeface="Arial" pitchFamily="34" charset="0"/>
              </a:rPr>
              <a:t>такия</a:t>
            </a:r>
            <a:r>
              <a:rPr lang="ru-RU" sz="1600" dirty="0" smtClean="0">
                <a:solidFill>
                  <a:srgbClr val="002060"/>
                </a:solidFill>
                <a:latin typeface="Arial" pitchFamily="34" charset="0"/>
                <a:cs typeface="Arial" pitchFamily="34" charset="0"/>
              </a:rPr>
              <a:t> — маленькую шапочку или </a:t>
            </a:r>
            <a:r>
              <a:rPr lang="ru-RU" sz="1600" dirty="0" err="1" smtClean="0">
                <a:solidFill>
                  <a:srgbClr val="002060"/>
                </a:solidFill>
                <a:latin typeface="Arial" pitchFamily="34" charset="0"/>
                <a:cs typeface="Arial" pitchFamily="34" charset="0"/>
              </a:rPr>
              <a:t>қамшат</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бөрік</a:t>
            </a:r>
            <a:r>
              <a:rPr lang="ru-RU" sz="1600" dirty="0" smtClean="0">
                <a:solidFill>
                  <a:srgbClr val="002060"/>
                </a:solidFill>
                <a:latin typeface="Arial" pitchFamily="34" charset="0"/>
                <a:cs typeface="Arial" pitchFamily="34" charset="0"/>
              </a:rPr>
              <a:t>, отороченную мехом с пучком перьев филина, который играл роль украшения и оберега.</a:t>
            </a:r>
          </a:p>
          <a:p>
            <a:r>
              <a:rPr lang="ru-RU" sz="1600" dirty="0" smtClean="0">
                <a:solidFill>
                  <a:srgbClr val="002060"/>
                </a:solidFill>
                <a:latin typeface="Arial" pitchFamily="34" charset="0"/>
                <a:cs typeface="Arial" pitchFamily="34" charset="0"/>
              </a:rPr>
              <a:t>На груди носили </a:t>
            </a:r>
            <a:r>
              <a:rPr lang="ru-RU" sz="1600" dirty="0" err="1" smtClean="0">
                <a:solidFill>
                  <a:srgbClr val="002060"/>
                </a:solidFill>
                <a:latin typeface="Arial" pitchFamily="34" charset="0"/>
                <a:cs typeface="Arial" pitchFamily="34" charset="0"/>
              </a:rPr>
              <a:t>алқа</a:t>
            </a:r>
            <a:r>
              <a:rPr lang="ru-RU" sz="1600" dirty="0" smtClean="0">
                <a:solidFill>
                  <a:srgbClr val="002060"/>
                </a:solidFill>
                <a:latin typeface="Arial" pitchFamily="34" charset="0"/>
                <a:cs typeface="Arial" pitchFamily="34" charset="0"/>
              </a:rPr>
              <a:t> — подвески, на запястья надевали </a:t>
            </a:r>
            <a:r>
              <a:rPr lang="ru-RU" sz="1600" dirty="0" err="1" smtClean="0">
                <a:solidFill>
                  <a:srgbClr val="002060"/>
                </a:solidFill>
                <a:latin typeface="Arial" pitchFamily="34" charset="0"/>
                <a:cs typeface="Arial" pitchFamily="34" charset="0"/>
              </a:rPr>
              <a:t>білезік</a:t>
            </a:r>
            <a:r>
              <a:rPr lang="ru-RU" sz="1600" dirty="0" smtClean="0">
                <a:solidFill>
                  <a:srgbClr val="002060"/>
                </a:solidFill>
                <a:latin typeface="Arial" pitchFamily="34" charset="0"/>
                <a:cs typeface="Arial" pitchFamily="34" charset="0"/>
              </a:rPr>
              <a:t> — браслеты, на пальцы — </a:t>
            </a:r>
            <a:r>
              <a:rPr lang="ru-RU" sz="1600" dirty="0" err="1" smtClean="0">
                <a:solidFill>
                  <a:srgbClr val="002060"/>
                </a:solidFill>
                <a:latin typeface="Arial" pitchFamily="34" charset="0"/>
                <a:cs typeface="Arial" pitchFamily="34" charset="0"/>
              </a:rPr>
              <a:t>жүзік</a:t>
            </a:r>
            <a:r>
              <a:rPr lang="ru-RU" sz="1600" dirty="0" smtClean="0">
                <a:solidFill>
                  <a:srgbClr val="002060"/>
                </a:solidFill>
                <a:latin typeface="Arial" pitchFamily="34" charset="0"/>
                <a:cs typeface="Arial" pitchFamily="34" charset="0"/>
              </a:rPr>
              <a:t> — перстни, а в ушах носили </a:t>
            </a:r>
            <a:r>
              <a:rPr lang="ru-RU" sz="1600" dirty="0" err="1" smtClean="0">
                <a:solidFill>
                  <a:srgbClr val="002060"/>
                </a:solidFill>
                <a:latin typeface="Arial" pitchFamily="34" charset="0"/>
                <a:cs typeface="Arial" pitchFamily="34" charset="0"/>
              </a:rPr>
              <a:t>сырға</a:t>
            </a:r>
            <a:r>
              <a:rPr lang="ru-RU" sz="1600" dirty="0" smtClean="0">
                <a:solidFill>
                  <a:srgbClr val="002060"/>
                </a:solidFill>
                <a:latin typeface="Arial" pitchFamily="34" charset="0"/>
                <a:cs typeface="Arial" pitchFamily="34" charset="0"/>
              </a:rPr>
              <a:t> — серьги. Обувались в сапожки на каблуках, расшитые орнаментом</a:t>
            </a:r>
          </a:p>
          <a:p>
            <a:r>
              <a:rPr lang="ru-RU" sz="1600" b="1" dirty="0" smtClean="0">
                <a:solidFill>
                  <a:srgbClr val="0070C0"/>
                </a:solidFill>
                <a:latin typeface="Arial" pitchFamily="34" charset="0"/>
                <a:cs typeface="Arial" pitchFamily="34" charset="0"/>
              </a:rPr>
              <a:t>Одежда женщины среднего возраста</a:t>
            </a:r>
          </a:p>
          <a:p>
            <a:r>
              <a:rPr lang="ru-RU" sz="1600" dirty="0" smtClean="0">
                <a:solidFill>
                  <a:srgbClr val="002060"/>
                </a:solidFill>
                <a:latin typeface="Arial" pitchFamily="34" charset="0"/>
                <a:cs typeface="Arial" pitchFamily="34" charset="0"/>
              </a:rPr>
              <a:t>Женщины среднего возраста одевались строго, ткани для одежды выбирались не ярких тонов. Одежда женщины отличалась от девичьей прежде всего головным убором. На голову надевали </a:t>
            </a:r>
            <a:r>
              <a:rPr lang="ru-RU" sz="1600" dirty="0" err="1" smtClean="0">
                <a:solidFill>
                  <a:srgbClr val="002060"/>
                </a:solidFill>
                <a:latin typeface="Arial" pitchFamily="34" charset="0"/>
                <a:cs typeface="Arial" pitchFamily="34" charset="0"/>
              </a:rPr>
              <a:t>кимешек</a:t>
            </a:r>
            <a:r>
              <a:rPr lang="ru-RU" sz="1600" dirty="0" smtClean="0">
                <a:solidFill>
                  <a:srgbClr val="002060"/>
                </a:solidFill>
                <a:latin typeface="Arial" pitchFamily="34" charset="0"/>
                <a:cs typeface="Arial" pitchFamily="34" charset="0"/>
              </a:rPr>
              <a:t> — плотно облегающий голову и закрывающий шею, грудь, плечи и часть спины. Поверх </a:t>
            </a:r>
            <a:r>
              <a:rPr lang="ru-RU" sz="1600" dirty="0" err="1" smtClean="0">
                <a:solidFill>
                  <a:srgbClr val="002060"/>
                </a:solidFill>
                <a:latin typeface="Arial" pitchFamily="34" charset="0"/>
                <a:cs typeface="Arial" pitchFamily="34" charset="0"/>
              </a:rPr>
              <a:t>кимешек</a:t>
            </a:r>
            <a:r>
              <a:rPr lang="ru-RU" sz="1600" dirty="0" smtClean="0">
                <a:solidFill>
                  <a:srgbClr val="002060"/>
                </a:solidFill>
                <a:latin typeface="Arial" pitchFamily="34" charset="0"/>
                <a:cs typeface="Arial" pitchFamily="34" charset="0"/>
              </a:rPr>
              <a:t> носили </a:t>
            </a:r>
            <a:r>
              <a:rPr lang="ru-RU" sz="1600" dirty="0" err="1" smtClean="0">
                <a:solidFill>
                  <a:srgbClr val="002060"/>
                </a:solidFill>
                <a:latin typeface="Arial" pitchFamily="34" charset="0"/>
                <a:cs typeface="Arial" pitchFamily="34" charset="0"/>
              </a:rPr>
              <a:t>құндық </a:t>
            </a:r>
            <a:r>
              <a:rPr lang="ru-RU" sz="1600" dirty="0" smtClean="0">
                <a:solidFill>
                  <a:srgbClr val="002060"/>
                </a:solidFill>
                <a:latin typeface="Arial" pitchFamily="34" charset="0"/>
                <a:cs typeface="Arial" pitchFamily="34" charset="0"/>
              </a:rPr>
              <a:t>в форме чалмы или тюрбана. Постепенно </a:t>
            </a:r>
            <a:r>
              <a:rPr lang="ru-RU" sz="1600" dirty="0" err="1" smtClean="0">
                <a:solidFill>
                  <a:srgbClr val="002060"/>
                </a:solidFill>
                <a:latin typeface="Arial" pitchFamily="34" charset="0"/>
                <a:cs typeface="Arial" pitchFamily="34" charset="0"/>
              </a:rPr>
              <a:t>құндық </a:t>
            </a:r>
            <a:r>
              <a:rPr lang="ru-RU" sz="1600" dirty="0" smtClean="0">
                <a:solidFill>
                  <a:srgbClr val="002060"/>
                </a:solidFill>
                <a:latin typeface="Arial" pitchFamily="34" charset="0"/>
                <a:cs typeface="Arial" pitchFamily="34" charset="0"/>
              </a:rPr>
              <a:t>заменили шали и платки.</a:t>
            </a:r>
          </a:p>
          <a:p>
            <a:r>
              <a:rPr lang="ru-RU" sz="1600" dirty="0" smtClean="0">
                <a:solidFill>
                  <a:srgbClr val="002060"/>
                </a:solidFill>
                <a:latin typeface="Arial" pitchFamily="34" charset="0"/>
                <a:cs typeface="Arial" pitchFamily="34" charset="0"/>
              </a:rPr>
              <a:t>Платье </a:t>
            </a:r>
            <a:r>
              <a:rPr lang="ru-RU" sz="1600" dirty="0" err="1" smtClean="0">
                <a:solidFill>
                  <a:srgbClr val="002060"/>
                </a:solidFill>
                <a:latin typeface="Arial" pitchFamily="34" charset="0"/>
                <a:cs typeface="Arial" pitchFamily="34" charset="0"/>
              </a:rPr>
              <a:t>көйлек</a:t>
            </a:r>
            <a:r>
              <a:rPr lang="ru-RU" sz="1600" dirty="0" smtClean="0">
                <a:solidFill>
                  <a:srgbClr val="002060"/>
                </a:solidFill>
                <a:latin typeface="Arial" pitchFamily="34" charset="0"/>
                <a:cs typeface="Arial" pitchFamily="34" charset="0"/>
              </a:rPr>
              <a:t> — шили для праздников из дорогих тканей неярких тонов. Сверху платья надевали </a:t>
            </a:r>
            <a:r>
              <a:rPr lang="ru-RU" sz="1600" dirty="0" err="1" smtClean="0">
                <a:solidFill>
                  <a:srgbClr val="002060"/>
                </a:solidFill>
                <a:latin typeface="Arial" pitchFamily="34" charset="0"/>
                <a:cs typeface="Arial" pitchFamily="34" charset="0"/>
              </a:rPr>
              <a:t>қамзол</a:t>
            </a:r>
            <a:r>
              <a:rPr lang="ru-RU" sz="1600" dirty="0" smtClean="0">
                <a:solidFill>
                  <a:srgbClr val="002060"/>
                </a:solidFill>
                <a:latin typeface="Arial" pitchFamily="34" charset="0"/>
                <a:cs typeface="Arial" pitchFamily="34" charset="0"/>
              </a:rPr>
              <a:t>, а поверх </a:t>
            </a:r>
            <a:r>
              <a:rPr lang="ru-RU" sz="1600" dirty="0" err="1" smtClean="0">
                <a:solidFill>
                  <a:srgbClr val="002060"/>
                </a:solidFill>
                <a:latin typeface="Arial" pitchFamily="34" charset="0"/>
                <a:cs typeface="Arial" pitchFamily="34" charset="0"/>
              </a:rPr>
              <a:t>қамзола</a:t>
            </a:r>
            <a:r>
              <a:rPr lang="ru-RU" sz="1600" dirty="0" smtClean="0">
                <a:solidFill>
                  <a:srgbClr val="002060"/>
                </a:solidFill>
                <a:latin typeface="Arial" pitchFamily="34" charset="0"/>
                <a:cs typeface="Arial" pitchFamily="34" charset="0"/>
              </a:rPr>
              <a:t> — длинный халат. На ноги женщины надевали </a:t>
            </a:r>
            <a:r>
              <a:rPr lang="ru-RU" sz="1600" dirty="0" err="1" smtClean="0">
                <a:solidFill>
                  <a:srgbClr val="002060"/>
                </a:solidFill>
                <a:latin typeface="Arial" pitchFamily="34" charset="0"/>
                <a:cs typeface="Arial" pitchFamily="34" charset="0"/>
              </a:rPr>
              <a:t>мәсі</a:t>
            </a:r>
            <a:r>
              <a:rPr lang="ru-RU" sz="1600" dirty="0" smtClean="0">
                <a:solidFill>
                  <a:srgbClr val="002060"/>
                </a:solidFill>
                <a:latin typeface="Arial" pitchFamily="34" charset="0"/>
                <a:cs typeface="Arial" pitchFamily="34" charset="0"/>
              </a:rPr>
              <a:t> — легкую обувь из выделанной кожи. Голенище </a:t>
            </a:r>
            <a:r>
              <a:rPr lang="ru-RU" sz="1600" dirty="0" err="1" smtClean="0">
                <a:solidFill>
                  <a:srgbClr val="002060"/>
                </a:solidFill>
                <a:latin typeface="Arial" pitchFamily="34" charset="0"/>
                <a:cs typeface="Arial" pitchFamily="34" charset="0"/>
              </a:rPr>
              <a:t>мәсі </a:t>
            </a:r>
            <a:r>
              <a:rPr lang="ru-RU" sz="1600" dirty="0" smtClean="0">
                <a:solidFill>
                  <a:srgbClr val="002060"/>
                </a:solidFill>
                <a:latin typeface="Arial" pitchFamily="34" charset="0"/>
                <a:cs typeface="Arial" pitchFamily="34" charset="0"/>
              </a:rPr>
              <a:t>расписывают орнаментом. Подошвы у них нет, так как носят </a:t>
            </a:r>
            <a:r>
              <a:rPr lang="ru-RU" sz="1600" dirty="0" err="1" smtClean="0">
                <a:solidFill>
                  <a:srgbClr val="002060"/>
                </a:solidFill>
                <a:latin typeface="Arial" pitchFamily="34" charset="0"/>
                <a:cs typeface="Arial" pitchFamily="34" charset="0"/>
              </a:rPr>
              <a:t>мәсі </a:t>
            </a:r>
            <a:r>
              <a:rPr lang="ru-RU" sz="1600" dirty="0" smtClean="0">
                <a:solidFill>
                  <a:srgbClr val="002060"/>
                </a:solidFill>
                <a:latin typeface="Arial" pitchFamily="34" charset="0"/>
                <a:cs typeface="Arial" pitchFamily="34" charset="0"/>
              </a:rPr>
              <a:t>внутри жилища. На </a:t>
            </a:r>
            <a:r>
              <a:rPr lang="ru-RU" sz="1600" dirty="0" err="1" smtClean="0">
                <a:solidFill>
                  <a:srgbClr val="002060"/>
                </a:solidFill>
                <a:latin typeface="Arial" pitchFamily="34" charset="0"/>
                <a:cs typeface="Arial" pitchFamily="34" charset="0"/>
              </a:rPr>
              <a:t>мәсі </a:t>
            </a:r>
            <a:r>
              <a:rPr lang="ru-RU" sz="1600" dirty="0" smtClean="0">
                <a:solidFill>
                  <a:srgbClr val="002060"/>
                </a:solidFill>
                <a:latin typeface="Arial" pitchFamily="34" charset="0"/>
                <a:cs typeface="Arial" pitchFamily="34" charset="0"/>
              </a:rPr>
              <a:t>надевают </a:t>
            </a:r>
            <a:r>
              <a:rPr lang="ru-RU" sz="1600" dirty="0" err="1" smtClean="0">
                <a:solidFill>
                  <a:srgbClr val="002060"/>
                </a:solidFill>
                <a:latin typeface="Arial" pitchFamily="34" charset="0"/>
                <a:cs typeface="Arial" pitchFamily="34" charset="0"/>
              </a:rPr>
              <a:t>кебіс</a:t>
            </a:r>
            <a:r>
              <a:rPr lang="ru-RU" sz="1600" dirty="0" smtClean="0">
                <a:solidFill>
                  <a:srgbClr val="002060"/>
                </a:solidFill>
                <a:latin typeface="Arial" pitchFamily="34" charset="0"/>
                <a:cs typeface="Arial" pitchFamily="34" charset="0"/>
              </a:rPr>
              <a:t>, на высоких каблуках с толстой подошвой.</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524</Words>
  <Application>Microsoft Office PowerPoint</Application>
  <PresentationFormat>Экран (4:3)</PresentationFormat>
  <Paragraphs>126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Женская традиционная одежда. </vt:lpstr>
      <vt:lpstr>Слайд 9</vt:lpstr>
      <vt:lpstr>Слайд 10</vt:lpstr>
      <vt:lpstr>Мужская национальная одежда</vt:lpstr>
      <vt:lpstr>Слайд 12</vt:lpstr>
      <vt:lpstr>Слайд 13</vt:lpstr>
      <vt:lpstr>Слайд 14</vt:lpstr>
      <vt:lpstr> </vt:lpstr>
      <vt:lpstr>Свадебные казахские платья</vt:lpstr>
      <vt:lpstr> </vt:lpstr>
      <vt:lpstr> </vt:lpstr>
      <vt:lpstr>Слайд 19</vt:lpstr>
      <vt:lpstr>Слайд 20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7777</dc:creator>
  <cp:lastModifiedBy>Aktaban</cp:lastModifiedBy>
  <cp:revision>1</cp:revision>
  <dcterms:created xsi:type="dcterms:W3CDTF">2015-03-10T07:32:21Z</dcterms:created>
  <dcterms:modified xsi:type="dcterms:W3CDTF">2015-03-10T14:04:46Z</dcterms:modified>
</cp:coreProperties>
</file>