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5" r:id="rId11"/>
    <p:sldId id="265" r:id="rId12"/>
    <p:sldId id="276" r:id="rId13"/>
    <p:sldId id="266" r:id="rId14"/>
    <p:sldId id="277" r:id="rId15"/>
    <p:sldId id="267" r:id="rId16"/>
    <p:sldId id="278" r:id="rId17"/>
    <p:sldId id="268" r:id="rId18"/>
    <p:sldId id="279" r:id="rId19"/>
    <p:sldId id="269" r:id="rId20"/>
    <p:sldId id="270" r:id="rId21"/>
    <p:sldId id="280" r:id="rId22"/>
    <p:sldId id="273" r:id="rId23"/>
    <p:sldId id="272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9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446CE-FD04-4F9E-BD6E-AE026989B202}" type="datetimeFigureOut">
              <a:rPr lang="ru-RU" smtClean="0"/>
              <a:pPr/>
              <a:t>12.01.2016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7E55C-6B0C-41ED-B5FF-D7C66B7399F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446CE-FD04-4F9E-BD6E-AE026989B202}" type="datetimeFigureOut">
              <a:rPr lang="ru-RU" smtClean="0"/>
              <a:pPr/>
              <a:t>12.01.2016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7E55C-6B0C-41ED-B5FF-D7C66B7399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446CE-FD04-4F9E-BD6E-AE026989B202}" type="datetimeFigureOut">
              <a:rPr lang="ru-RU" smtClean="0"/>
              <a:pPr/>
              <a:t>12.01.2016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7E55C-6B0C-41ED-B5FF-D7C66B7399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446CE-FD04-4F9E-BD6E-AE026989B202}" type="datetimeFigureOut">
              <a:rPr lang="ru-RU" smtClean="0"/>
              <a:pPr/>
              <a:t>12.01.2016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7E55C-6B0C-41ED-B5FF-D7C66B7399F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446CE-FD04-4F9E-BD6E-AE026989B202}" type="datetimeFigureOut">
              <a:rPr lang="ru-RU" smtClean="0"/>
              <a:pPr/>
              <a:t>12.01.2016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7E55C-6B0C-41ED-B5FF-D7C66B7399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446CE-FD04-4F9E-BD6E-AE026989B202}" type="datetimeFigureOut">
              <a:rPr lang="ru-RU" smtClean="0"/>
              <a:pPr/>
              <a:t>12.01.2016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7E55C-6B0C-41ED-B5FF-D7C66B7399F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446CE-FD04-4F9E-BD6E-AE026989B202}" type="datetimeFigureOut">
              <a:rPr lang="ru-RU" smtClean="0"/>
              <a:pPr/>
              <a:t>12.01.2016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7E55C-6B0C-41ED-B5FF-D7C66B7399F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446CE-FD04-4F9E-BD6E-AE026989B202}" type="datetimeFigureOut">
              <a:rPr lang="ru-RU" smtClean="0"/>
              <a:pPr/>
              <a:t>12.01.2016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7E55C-6B0C-41ED-B5FF-D7C66B7399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446CE-FD04-4F9E-BD6E-AE026989B202}" type="datetimeFigureOut">
              <a:rPr lang="ru-RU" smtClean="0"/>
              <a:pPr/>
              <a:t>12.01.2016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7E55C-6B0C-41ED-B5FF-D7C66B7399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446CE-FD04-4F9E-BD6E-AE026989B202}" type="datetimeFigureOut">
              <a:rPr lang="ru-RU" smtClean="0"/>
              <a:pPr/>
              <a:t>12.01.2016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7E55C-6B0C-41ED-B5FF-D7C66B7399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446CE-FD04-4F9E-BD6E-AE026989B202}" type="datetimeFigureOut">
              <a:rPr lang="ru-RU" smtClean="0"/>
              <a:pPr/>
              <a:t>12.01.2016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7E55C-6B0C-41ED-B5FF-D7C66B7399F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B2446CE-FD04-4F9E-BD6E-AE026989B202}" type="datetimeFigureOut">
              <a:rPr lang="ru-RU" smtClean="0"/>
              <a:pPr/>
              <a:t>12.01.2016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857E55C-6B0C-41ED-B5FF-D7C66B7399F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1340768"/>
            <a:ext cx="7175351" cy="1793167"/>
          </a:xfrm>
        </p:spPr>
        <p:txBody>
          <a:bodyPr>
            <a:noAutofit/>
          </a:bodyPr>
          <a:lstStyle/>
          <a:p>
            <a:pPr marL="182880" lvl="0" indent="0" algn="ctr" fontAlgn="base">
              <a:spcAft>
                <a:spcPct val="0"/>
              </a:spcAft>
              <a:buNone/>
            </a:pPr>
            <a:r>
              <a:rPr lang="kk-KZ" sz="3600" b="1" dirty="0" smtClean="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rPr>
              <a:t>« № 36 ЖББ орта мектебі » КММ</a:t>
            </a:r>
            <a:r>
              <a:rPr lang="ru-RU" sz="3600" b="1" dirty="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rPr>
              <a:t/>
            </a:r>
            <a:br>
              <a:rPr lang="ru-RU" sz="3600" b="1" dirty="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rPr>
            </a:br>
            <a:r>
              <a:rPr lang="ru-RU" sz="3600" b="1" dirty="0" smtClean="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rPr>
              <a:t>физика </a:t>
            </a:r>
            <a:r>
              <a:rPr lang="ru-RU" sz="3600" b="1" dirty="0" err="1" smtClean="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rPr>
              <a:t>пәнінің</a:t>
            </a:r>
            <a:r>
              <a:rPr lang="ru-RU" sz="3600" b="1" dirty="0" smtClean="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rPr>
              <a:t> </a:t>
            </a:r>
            <a:r>
              <a:rPr lang="ru-RU" sz="3600" b="1" dirty="0" err="1" smtClean="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rPr>
              <a:t>мұғалімі</a:t>
            </a:r>
            <a:r>
              <a:rPr lang="ru-RU" sz="3600" b="1" dirty="0" smtClean="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rPr>
              <a:t> </a:t>
            </a:r>
            <a:br>
              <a:rPr lang="ru-RU" sz="3600" b="1" dirty="0" smtClean="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rPr>
            </a:br>
            <a:r>
              <a:rPr lang="ru-RU" sz="3600" b="1" dirty="0" err="1" smtClean="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rPr>
              <a:t>Абдыгаликова</a:t>
            </a:r>
            <a:r>
              <a:rPr lang="ru-RU" sz="3600" b="1" dirty="0" smtClean="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rPr>
              <a:t> </a:t>
            </a:r>
            <a:r>
              <a:rPr lang="ru-RU" sz="3600" b="1" dirty="0" err="1" smtClean="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rPr>
              <a:t>Рабигаш</a:t>
            </a:r>
            <a:r>
              <a:rPr lang="ru-RU" sz="3600" b="1" dirty="0" smtClean="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rPr>
              <a:t> </a:t>
            </a:r>
            <a:r>
              <a:rPr lang="ru-RU" sz="3600" b="1" dirty="0" err="1" smtClean="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rPr>
              <a:t>Карабаевна</a:t>
            </a:r>
            <a:endParaRPr lang="ru-RU" sz="36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3487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476672"/>
            <a:ext cx="8229600" cy="6120680"/>
          </a:xfrm>
        </p:spPr>
        <p:txBody>
          <a:bodyPr/>
          <a:lstStyle/>
          <a:p>
            <a:pPr marL="0" indent="0">
              <a:spcAft>
                <a:spcPts val="0"/>
              </a:spcAft>
              <a:buNone/>
            </a:pPr>
            <a:r>
              <a:rPr lang="kk-KZ" b="1" dirty="0" smtClean="0">
                <a:effectLst/>
                <a:latin typeface="Times New Roman"/>
                <a:ea typeface="Times New Roman"/>
              </a:rPr>
              <a:t>№ 2. (26 жат/у 5)</a:t>
            </a:r>
            <a:r>
              <a:rPr lang="kk-KZ" dirty="0" smtClean="0">
                <a:effectLst/>
                <a:latin typeface="Times New Roman"/>
                <a:ea typeface="Times New Roman"/>
              </a:rPr>
              <a:t>  Судағы дыбыс толқынының ұзындығын анықтаңдар. Оның жылдамдығы 1480м/с, ал жиілігі 740Гц.</a:t>
            </a:r>
            <a:endParaRPr lang="ru-RU" sz="2800" dirty="0" smtClean="0">
              <a:effectLst/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76916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404664"/>
            <a:ext cx="8229600" cy="6120680"/>
          </a:xfrm>
        </p:spPr>
        <p:txBody>
          <a:bodyPr/>
          <a:lstStyle/>
          <a:p>
            <a:pPr marL="0" indent="0">
              <a:spcAft>
                <a:spcPts val="0"/>
              </a:spcAft>
              <a:buNone/>
            </a:pPr>
            <a:r>
              <a:rPr lang="kk-KZ" b="1" dirty="0" smtClean="0">
                <a:effectLst/>
                <a:latin typeface="Times New Roman"/>
                <a:ea typeface="Times New Roman"/>
              </a:rPr>
              <a:t>№ 3.</a:t>
            </a:r>
            <a:r>
              <a:rPr lang="kk-KZ" dirty="0" smtClean="0">
                <a:effectLst/>
                <a:latin typeface="Times New Roman"/>
                <a:ea typeface="Times New Roman"/>
              </a:rPr>
              <a:t> </a:t>
            </a:r>
            <a:r>
              <a:rPr lang="kk-KZ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</a:rPr>
              <a:t>Толқын ұзындығы 2м, бөлшектердің толқындағы тербеліс периоды 0,2с. Толқын қандай жылдамдықпен тарайды? </a:t>
            </a:r>
            <a:endParaRPr lang="ru-RU" sz="2800" dirty="0" smtClean="0">
              <a:effectLst/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14662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pPr marL="0" indent="0">
              <a:buNone/>
            </a:pPr>
            <a:r>
              <a:rPr lang="kk-KZ" b="1" dirty="0" smtClean="0">
                <a:effectLst/>
                <a:latin typeface="Times New Roman"/>
                <a:ea typeface="Times New Roman"/>
              </a:rPr>
              <a:t>№ 4.</a:t>
            </a:r>
            <a:r>
              <a:rPr lang="kk-KZ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>
                <a:solidFill>
                  <a:srgbClr val="000000"/>
                </a:solidFill>
                <a:latin typeface="Times New Roman"/>
                <a:ea typeface="Times New Roman"/>
              </a:rPr>
              <a:t>Адам </a:t>
            </a:r>
            <a:r>
              <a:rPr lang="kk-KZ" smtClean="0">
                <a:effectLst/>
                <a:latin typeface="Times New Roman"/>
                <a:ea typeface="Times New Roman"/>
              </a:rPr>
              <a:t>үңгірдің </a:t>
            </a:r>
            <a:r>
              <a:rPr lang="kk-KZ" dirty="0" smtClean="0">
                <a:effectLst/>
                <a:latin typeface="Times New Roman"/>
                <a:ea typeface="Times New Roman"/>
              </a:rPr>
              <a:t>алдына келіп қатты айқайлады. Ол жаңғырығын 3 секундтан соң естіді. Осы үңгірдің тереңдігі қандай?</a:t>
            </a:r>
            <a:br>
              <a:rPr lang="kk-KZ" dirty="0" smtClean="0">
                <a:effectLst/>
                <a:latin typeface="Times New Roman"/>
                <a:ea typeface="Times New Roman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78050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57200" y="404664"/>
            <a:ext cx="8435280" cy="6120680"/>
          </a:xfrm>
        </p:spPr>
        <p:txBody>
          <a:bodyPr/>
          <a:lstStyle/>
          <a:p>
            <a:pPr marL="0" indent="0">
              <a:spcAft>
                <a:spcPts val="0"/>
              </a:spcAft>
              <a:buNone/>
            </a:pPr>
            <a:r>
              <a:rPr lang="kk-KZ" b="1" dirty="0" smtClean="0">
                <a:effectLst/>
                <a:latin typeface="Times New Roman"/>
                <a:ea typeface="Times New Roman"/>
              </a:rPr>
              <a:t>№5.</a:t>
            </a:r>
            <a:r>
              <a:rPr lang="kk-KZ" dirty="0" smtClean="0">
                <a:effectLst/>
                <a:latin typeface="Times New Roman"/>
                <a:ea typeface="Times New Roman"/>
              </a:rPr>
              <a:t> </a:t>
            </a:r>
            <a:r>
              <a:rPr lang="kk-KZ" b="1" dirty="0" smtClean="0">
                <a:effectLst/>
                <a:latin typeface="Times New Roman"/>
                <a:ea typeface="Times New Roman"/>
              </a:rPr>
              <a:t>(27 жат/у 1)</a:t>
            </a:r>
            <a:r>
              <a:rPr lang="kk-KZ" dirty="0" smtClean="0">
                <a:effectLst/>
                <a:latin typeface="Times New Roman"/>
                <a:ea typeface="Times New Roman"/>
              </a:rPr>
              <a:t>  Бақылаушы биік таудың баурайынан 200 м қашықтықта тұр.Қанша уақыттан кейін ол өзінің қатты дауыстаған сөзінің жаңғырығын естиді?Дыбыстың таралу жылдамдығын 343 м/с деп есептеңдер.</a:t>
            </a:r>
            <a:endParaRPr lang="ru-RU" sz="2800" dirty="0" smtClean="0">
              <a:effectLst/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33064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11560" y="692696"/>
            <a:ext cx="8208912" cy="5433467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kk-KZ" dirty="0" smtClean="0">
                <a:effectLst/>
                <a:latin typeface="Times New Roman"/>
                <a:ea typeface="Times New Roman"/>
              </a:rPr>
              <a:t>Жазық далада жаңғырық шығуы мүмкін бе? </a:t>
            </a:r>
            <a:br>
              <a:rPr lang="kk-KZ" dirty="0" smtClean="0">
                <a:effectLst/>
                <a:latin typeface="Times New Roman"/>
                <a:ea typeface="Times New Roman"/>
              </a:rPr>
            </a:br>
            <a:endParaRPr lang="kk-KZ" dirty="0" smtClean="0">
              <a:effectLst/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kk-KZ" dirty="0" smtClean="0">
              <a:effectLst/>
              <a:latin typeface="Times New Roman"/>
              <a:ea typeface="Times New Roman"/>
            </a:endParaRPr>
          </a:p>
          <a:p>
            <a:pPr marL="0" indent="0">
              <a:buNone/>
            </a:pPr>
            <a:r>
              <a:rPr lang="kk-KZ" b="1" dirty="0" smtClean="0">
                <a:effectLst/>
                <a:latin typeface="Times New Roman"/>
                <a:ea typeface="Times New Roman"/>
              </a:rPr>
              <a:t>2.</a:t>
            </a:r>
            <a:r>
              <a:rPr lang="kk-KZ" dirty="0" smtClean="0">
                <a:effectLst/>
                <a:latin typeface="Times New Roman"/>
                <a:ea typeface="Times New Roman"/>
              </a:rPr>
              <a:t> Неге күндізге қарағанда дауыс түнде қаттырақ шығады? </a:t>
            </a:r>
          </a:p>
          <a:p>
            <a:pPr marL="0" indent="0">
              <a:buNone/>
            </a:pPr>
            <a:r>
              <a:rPr lang="kk-KZ" dirty="0" smtClean="0">
                <a:effectLst/>
                <a:latin typeface="Times New Roman"/>
                <a:ea typeface="Times New Roman"/>
              </a:rPr>
              <a:t/>
            </a:r>
            <a:br>
              <a:rPr lang="kk-KZ" dirty="0" smtClean="0">
                <a:effectLst/>
                <a:latin typeface="Times New Roman"/>
                <a:ea typeface="Times New Roman"/>
              </a:rPr>
            </a:br>
            <a:r>
              <a:rPr lang="kk-KZ" b="1" dirty="0" smtClean="0">
                <a:effectLst/>
                <a:latin typeface="Times New Roman"/>
                <a:ea typeface="Times New Roman"/>
              </a:rPr>
              <a:t>3.</a:t>
            </a:r>
            <a:r>
              <a:rPr lang="kk-KZ" dirty="0" smtClean="0">
                <a:effectLst/>
                <a:latin typeface="Times New Roman"/>
                <a:ea typeface="Times New Roman"/>
              </a:rPr>
              <a:t> Үкі – түн құсы. Оның дауысы түнгі орманда жоғалып кетпей, алысқа дейін естіледі. Бұны қалай түсінуге болады? </a:t>
            </a:r>
            <a:br>
              <a:rPr lang="kk-KZ" dirty="0" smtClean="0">
                <a:effectLst/>
                <a:latin typeface="Times New Roman"/>
                <a:ea typeface="Times New Roman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34747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1556792"/>
            <a:ext cx="7175351" cy="1793167"/>
          </a:xfrm>
        </p:spPr>
        <p:txBody>
          <a:bodyPr>
            <a:normAutofit fontScale="90000"/>
          </a:bodyPr>
          <a:lstStyle/>
          <a:p>
            <a:pPr marL="182880" lvl="0" indent="0" fontAlgn="base">
              <a:spcAft>
                <a:spcPct val="0"/>
              </a:spcAft>
              <a:buNone/>
            </a:pPr>
            <a:r>
              <a:rPr lang="kk-KZ" sz="4000" b="1" i="1" dirty="0">
                <a:solidFill>
                  <a:srgbClr val="C00000"/>
                </a:solidFill>
                <a:latin typeface="Times New Roman" pitchFamily="18" charset="0"/>
                <a:ea typeface="+mn-ea"/>
                <a:cs typeface="+mn-cs"/>
              </a:rPr>
              <a:t>Сабақтың тақырыбы</a:t>
            </a:r>
            <a:r>
              <a:rPr lang="kk-KZ" sz="3200" b="1" i="1" dirty="0">
                <a:solidFill>
                  <a:srgbClr val="C00000"/>
                </a:solidFill>
                <a:latin typeface="Times New Roman" pitchFamily="18" charset="0"/>
                <a:ea typeface="+mn-ea"/>
                <a:cs typeface="+mn-cs"/>
              </a:rPr>
              <a:t>: </a:t>
            </a:r>
            <a:br>
              <a:rPr lang="kk-KZ" sz="3200" b="1" i="1" dirty="0">
                <a:solidFill>
                  <a:srgbClr val="C00000"/>
                </a:solidFill>
                <a:latin typeface="Times New Roman" pitchFamily="18" charset="0"/>
                <a:ea typeface="+mn-ea"/>
                <a:cs typeface="+mn-cs"/>
              </a:rPr>
            </a:br>
            <a:r>
              <a:rPr lang="kk-KZ" sz="3200" b="1" i="1" dirty="0">
                <a:solidFill>
                  <a:srgbClr val="C00000"/>
                </a:solidFill>
                <a:latin typeface="Times New Roman" pitchFamily="18" charset="0"/>
                <a:ea typeface="+mn-ea"/>
                <a:cs typeface="+mn-cs"/>
              </a:rPr>
              <a:t>  §31-35. Дыбыс. Дыбыс сипаттамалары. Акустикалық  резонанс. Дыбыстың таралуы. Жаңғырық. Ультрадыбыс.</a:t>
            </a:r>
            <a:r>
              <a:rPr lang="ru-RU" sz="3200" i="1" dirty="0">
                <a:solidFill>
                  <a:prstClr val="black"/>
                </a:solidFill>
                <a:latin typeface="Times New Roman" pitchFamily="18" charset="0"/>
                <a:ea typeface="+mn-ea"/>
                <a:cs typeface="+mn-cs"/>
              </a:rPr>
              <a:t/>
            </a:r>
            <a:br>
              <a:rPr lang="ru-RU" sz="3200" i="1" dirty="0">
                <a:solidFill>
                  <a:prstClr val="black"/>
                </a:solidFill>
                <a:latin typeface="Times New Roman" pitchFamily="18" charset="0"/>
                <a:ea typeface="+mn-ea"/>
                <a:cs typeface="+mn-cs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764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36274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59632" y="764704"/>
            <a:ext cx="712879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kk-KZ" sz="2800" b="1" kern="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Күнделікті енді ашайық</a:t>
            </a:r>
            <a:br>
              <a:rPr lang="kk-KZ" sz="2800" b="1" kern="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800" b="1" kern="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Үй тапсырмасын жазайық.</a:t>
            </a:r>
            <a:br>
              <a:rPr lang="kk-KZ" sz="2800" b="1" kern="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800" b="1" kern="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Дыбыстан алған білімді,</a:t>
            </a:r>
            <a:br>
              <a:rPr lang="kk-KZ" sz="2800" b="1" kern="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800" b="1" kern="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Ұмытпай есте сақтайық.</a:t>
            </a:r>
          </a:p>
          <a:p>
            <a:endParaRPr lang="kk-KZ" sz="3200" b="1" dirty="0" smtClean="0">
              <a:solidFill>
                <a:schemeClr val="accent1">
                  <a:lumMod val="75000"/>
                </a:schemeClr>
              </a:solidFill>
              <a:effectLst/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r>
              <a:rPr lang="kk-KZ" sz="3200" b="1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Үйге тапсырма:</a:t>
            </a:r>
            <a:r>
              <a:rPr lang="kk-KZ" sz="32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§31 - 35. </a:t>
            </a:r>
          </a:p>
          <a:p>
            <a:r>
              <a:rPr lang="kk-KZ" sz="32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26 жаттығыу  (3,4 ) </a:t>
            </a:r>
          </a:p>
          <a:p>
            <a:r>
              <a:rPr lang="kk-KZ" sz="32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27 – жаттығыу (2)</a:t>
            </a:r>
            <a:br>
              <a:rPr lang="kk-KZ" sz="32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kk-KZ" sz="32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Шудың пайдасы мен зияны, онымен күресу жолы. / Эссе жазу/</a:t>
            </a:r>
            <a:br>
              <a:rPr lang="kk-KZ" sz="32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</a:br>
            <a:endParaRPr lang="ru-RU" sz="32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6340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620688"/>
            <a:ext cx="7851716" cy="5888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6566" y="3394007"/>
            <a:ext cx="1241377" cy="1224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96543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772816"/>
            <a:ext cx="5389331" cy="19021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06233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260648"/>
            <a:ext cx="6512511" cy="1143000"/>
          </a:xfrm>
        </p:spPr>
        <p:txBody>
          <a:bodyPr/>
          <a:lstStyle/>
          <a:p>
            <a:pPr marL="0" indent="0" algn="l">
              <a:buNone/>
            </a:pPr>
            <a:r>
              <a:rPr lang="kk-KZ" sz="3200" b="1" dirty="0" smtClean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+mn-cs"/>
              </a:rPr>
              <a:t/>
            </a:r>
            <a:br>
              <a:rPr lang="kk-KZ" sz="3200" b="1" dirty="0" smtClean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+mn-cs"/>
              </a:rPr>
            </a:br>
            <a:r>
              <a:rPr lang="kk-KZ" sz="3200" b="1" dirty="0" smtClean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+mn-cs"/>
              </a:rPr>
              <a:t>Мақсаты</a:t>
            </a:r>
            <a:r>
              <a:rPr lang="kk-KZ" sz="32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+mn-cs"/>
              </a:rPr>
              <a:t>:</a:t>
            </a:r>
            <a:endParaRPr lang="ru-RU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7544" y="1196753"/>
            <a:ext cx="8352928" cy="3312368"/>
          </a:xfrm>
        </p:spPr>
        <p:txBody>
          <a:bodyPr/>
          <a:lstStyle/>
          <a:p>
            <a:pPr marL="0" indent="0">
              <a:spcAft>
                <a:spcPts val="0"/>
              </a:spcAft>
              <a:buNone/>
            </a:pPr>
            <a:r>
              <a:rPr lang="kk-KZ" dirty="0" smtClean="0">
                <a:effectLst/>
                <a:latin typeface="Times New Roman"/>
                <a:ea typeface="Times New Roman"/>
              </a:rPr>
              <a:t>            </a:t>
            </a:r>
          </a:p>
          <a:p>
            <a:pPr marL="0" indent="0">
              <a:spcAft>
                <a:spcPts val="0"/>
              </a:spcAft>
              <a:buNone/>
            </a:pPr>
            <a:r>
              <a:rPr lang="kk-KZ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kk-KZ" dirty="0" smtClean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      </a:t>
            </a:r>
            <a:r>
              <a:rPr lang="kk-KZ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/>
                <a:ea typeface="Times New Roman"/>
              </a:rPr>
              <a:t>Дыбыс, дыбыстың түрлері, дыбыстың  </a:t>
            </a:r>
            <a:r>
              <a:rPr lang="kk-KZ" dirty="0" smtClean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kk-KZ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/>
                <a:ea typeface="Times New Roman"/>
              </a:rPr>
              <a:t>сипаттамаларын, </a:t>
            </a:r>
          </a:p>
          <a:p>
            <a:pPr marL="0" indent="0">
              <a:spcAft>
                <a:spcPts val="0"/>
              </a:spcAft>
              <a:buNone/>
            </a:pPr>
            <a:r>
              <a:rPr lang="kk-KZ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kk-KZ" dirty="0" smtClean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   </a:t>
            </a:r>
            <a:r>
              <a:rPr lang="kk-KZ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/>
                <a:ea typeface="Times New Roman"/>
              </a:rPr>
              <a:t>дыбыстың шағылуын ,  жаңғырық , ультрадыбысты қарапайым </a:t>
            </a:r>
          </a:p>
          <a:p>
            <a:pPr marL="0" indent="0">
              <a:spcAft>
                <a:spcPts val="0"/>
              </a:spcAft>
              <a:buNone/>
            </a:pPr>
            <a:r>
              <a:rPr lang="kk-KZ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kk-KZ" dirty="0" smtClean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   </a:t>
            </a:r>
            <a:r>
              <a:rPr lang="kk-KZ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/>
                <a:ea typeface="Times New Roman"/>
              </a:rPr>
              <a:t>мысалдар арқылы түсінуге жол ашу , жағдай жасау, бәсекеге </a:t>
            </a:r>
          </a:p>
          <a:p>
            <a:pPr marL="0" indent="0">
              <a:spcAft>
                <a:spcPts val="0"/>
              </a:spcAft>
              <a:buNone/>
            </a:pPr>
            <a:r>
              <a:rPr lang="kk-KZ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kk-KZ" dirty="0" smtClean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   </a:t>
            </a:r>
            <a:r>
              <a:rPr lang="kk-KZ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/>
                <a:ea typeface="Times New Roman"/>
              </a:rPr>
              <a:t>қабілетті,өз ойын жетік жеткізе алатын тұлға тәрбиелеу. </a:t>
            </a:r>
            <a:endParaRPr lang="ru-RU" sz="2800" dirty="0" smtClean="0">
              <a:solidFill>
                <a:schemeClr val="accent1">
                  <a:lumMod val="75000"/>
                </a:schemeClr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26098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332656"/>
            <a:ext cx="6512511" cy="1143000"/>
          </a:xfrm>
        </p:spPr>
        <p:txBody>
          <a:bodyPr>
            <a:normAutofit fontScale="90000"/>
          </a:bodyPr>
          <a:lstStyle/>
          <a:p>
            <a:pPr marL="0" indent="0">
              <a:buNone/>
            </a:pPr>
            <a:r>
              <a:rPr kumimoji="0" lang="kk-KZ" sz="4000" b="1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ІІ.Үй тапсырмасын тексеру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55576" y="1412776"/>
            <a:ext cx="7931224" cy="4713387"/>
          </a:xfrm>
        </p:spPr>
        <p:txBody>
          <a:bodyPr>
            <a:normAutofit lnSpcReduction="10000"/>
          </a:bodyPr>
          <a:lstStyle/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  <a:tabLst>
                <a:tab pos="409575" algn="l"/>
              </a:tabLst>
              <a:defRPr/>
            </a:pPr>
            <a:r>
              <a:rPr lang="kk-KZ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« Жедел сұрақтар» 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  <a:tabLst>
                <a:tab pos="409575" algn="l"/>
              </a:tabLst>
              <a:defRPr/>
            </a:pPr>
            <a:r>
              <a:rPr lang="kk-KZ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1. Механикалық толқын дегеніміз не?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  <a:tabLst>
                <a:tab pos="409575" algn="l"/>
              </a:tabLst>
              <a:defRPr/>
            </a:pPr>
            <a:r>
              <a:rPr lang="kk-KZ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2. Толқынның неше түрі бар?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  <a:tabLst>
                <a:tab pos="409575" algn="l"/>
              </a:tabLst>
              <a:defRPr/>
            </a:pPr>
            <a:r>
              <a:rPr lang="kk-KZ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3. Бойлық толқын дегеніміз не?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  <a:tabLst>
                <a:tab pos="409575" algn="l"/>
              </a:tabLst>
              <a:defRPr/>
            </a:pPr>
            <a:r>
              <a:rPr lang="kk-KZ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4. Көлденең толқын дегеніміз қандай толқын?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  <a:tabLst>
                <a:tab pos="409575" algn="l"/>
              </a:tabLst>
              <a:defRPr/>
            </a:pPr>
            <a:r>
              <a:rPr lang="kk-KZ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5. Толқын ұзындығы дегеніміз не?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  <a:tabLst>
                <a:tab pos="409575" algn="l"/>
              </a:tabLst>
              <a:defRPr/>
            </a:pPr>
            <a:r>
              <a:rPr lang="kk-KZ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6. Толқын жылдамдығы деп нені түсінесіздер?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  <a:tabLst>
                <a:tab pos="409575" algn="l"/>
              </a:tabLst>
              <a:defRPr/>
            </a:pPr>
            <a:r>
              <a:rPr lang="kk-KZ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7. Толқынның энергия тасымалдайтынын қалай түсіндіруге болады?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  <a:tabLst>
                <a:tab pos="409575" algn="l"/>
              </a:tabLst>
              <a:defRPr/>
            </a:pPr>
            <a:r>
              <a:rPr lang="kk-KZ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8. Жер сілкінісі кезіндегі тербелістердің таралуынан пайда болатын толқын?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  <a:tabLst>
                <a:tab pos="409575" algn="l"/>
              </a:tabLst>
              <a:defRPr/>
            </a:pPr>
            <a:r>
              <a:rPr lang="kk-KZ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9. Ауырлық және беттік керілу күштері әрекетінен туындайтын толқын?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10418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476672"/>
            <a:ext cx="6512511" cy="1143000"/>
          </a:xfrm>
        </p:spPr>
        <p:txBody>
          <a:bodyPr/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II</a:t>
            </a:r>
            <a:r>
              <a:rPr lang="kk-KZ" sz="3600" b="1" dirty="0">
                <a:solidFill>
                  <a:srgbClr val="C0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І. Мағынаны тану.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71600" y="1556792"/>
            <a:ext cx="6400800" cy="3474720"/>
          </a:xfrm>
        </p:spPr>
        <p:txBody>
          <a:bodyPr>
            <a:normAutofit fontScale="92500" lnSpcReduction="20000"/>
          </a:bodyPr>
          <a:lstStyle/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« Ой </a:t>
            </a:r>
            <a:r>
              <a:rPr lang="ru-RU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шақыру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» 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</a:pP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Қазір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өмірімізді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радио - </a:t>
            </a:r>
            <a:r>
              <a:rPr lang="ru-RU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телехабарларсыз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телефон </a:t>
            </a:r>
            <a:r>
              <a:rPr lang="ru-RU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байланысынсыз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елестету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мүмкін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емес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Механикалық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толқындар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әлемінде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біз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көрмейтін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бірақ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ru-RU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сол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арқылы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бірімізбен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қарым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қатынас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жасап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музыка, радио </a:t>
            </a:r>
            <a:r>
              <a:rPr lang="ru-RU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тыңдайтын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толқын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түрі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бар.Ол</a:t>
            </a: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қалай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аталады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47675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7544" y="1196752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kk-KZ" dirty="0" smtClean="0">
                <a:effectLst/>
                <a:latin typeface="Times New Roman"/>
                <a:ea typeface="Times New Roman"/>
              </a:rPr>
              <a:t>     </a:t>
            </a:r>
            <a:r>
              <a:rPr lang="kk-KZ" b="1" dirty="0" smtClean="0">
                <a:effectLst/>
                <a:latin typeface="Times New Roman"/>
                <a:ea typeface="Times New Roman"/>
              </a:rPr>
              <a:t>ІҮ.</a:t>
            </a:r>
            <a:r>
              <a:rPr lang="kk-KZ" dirty="0" smtClean="0">
                <a:effectLst/>
                <a:latin typeface="Times New Roman"/>
                <a:ea typeface="Times New Roman"/>
              </a:rPr>
              <a:t>  «Бағытталған оқу»  </a:t>
            </a:r>
            <a:br>
              <a:rPr lang="kk-KZ" dirty="0" smtClean="0">
                <a:effectLst/>
                <a:latin typeface="Times New Roman"/>
                <a:ea typeface="Times New Roman"/>
              </a:rPr>
            </a:br>
            <a:r>
              <a:rPr lang="kk-KZ" dirty="0" smtClean="0">
                <a:effectLst/>
                <a:latin typeface="Times New Roman"/>
                <a:ea typeface="Times New Roman"/>
              </a:rPr>
              <a:t>   Жаңа тақырыпты игерту. / постер жасап, қорғау/</a:t>
            </a:r>
            <a:br>
              <a:rPr lang="kk-KZ" dirty="0" smtClean="0">
                <a:effectLst/>
                <a:latin typeface="Times New Roman"/>
                <a:ea typeface="Times New Roman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48273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4400" y="836712"/>
            <a:ext cx="7618040" cy="528945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>
                <a:solidFill>
                  <a:schemeClr val="tx2"/>
                </a:solidFill>
                <a:latin typeface="Times New Roman"/>
                <a:ea typeface="Times New Roman"/>
              </a:rPr>
              <a:t>ҮІ. Ой - </a:t>
            </a:r>
            <a:r>
              <a:rPr lang="ru-RU" sz="2000" dirty="0" err="1">
                <a:solidFill>
                  <a:schemeClr val="tx2"/>
                </a:solidFill>
                <a:latin typeface="Times New Roman"/>
                <a:ea typeface="Times New Roman"/>
              </a:rPr>
              <a:t>толғаныс</a:t>
            </a:r>
            <a:r>
              <a:rPr lang="ru-RU" sz="2000" dirty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endParaRPr lang="ru-RU" sz="2000" dirty="0" smtClean="0">
              <a:solidFill>
                <a:schemeClr val="tx2"/>
              </a:solidFill>
              <a:latin typeface="Times New Roman"/>
              <a:ea typeface="Times New Roman"/>
            </a:endParaRPr>
          </a:p>
          <a:p>
            <a:pPr marL="0" indent="0">
              <a:buNone/>
            </a:pPr>
            <a:r>
              <a:rPr lang="kk-KZ" sz="2000" b="1" dirty="0" smtClean="0">
                <a:solidFill>
                  <a:schemeClr val="tx2"/>
                </a:solidFill>
                <a:effectLst/>
                <a:latin typeface="Times New Roman"/>
                <a:ea typeface="Times New Roman"/>
              </a:rPr>
              <a:t>1.Физикалық диктант ( иә, жоқ) </a:t>
            </a:r>
            <a:r>
              <a:rPr lang="kk-KZ" sz="2000" dirty="0" smtClean="0">
                <a:solidFill>
                  <a:schemeClr val="tx2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kk-KZ" sz="2000" b="1" dirty="0" smtClean="0">
                <a:solidFill>
                  <a:schemeClr val="tx2"/>
                </a:solidFill>
                <a:effectLst/>
                <a:latin typeface="Times New Roman"/>
                <a:ea typeface="Times New Roman"/>
              </a:rPr>
              <a:t/>
            </a:r>
            <a:br>
              <a:rPr lang="kk-KZ" sz="2000" b="1" dirty="0" smtClean="0">
                <a:solidFill>
                  <a:schemeClr val="tx2"/>
                </a:solidFill>
                <a:effectLst/>
                <a:latin typeface="Times New Roman"/>
                <a:ea typeface="Times New Roman"/>
              </a:rPr>
            </a:br>
            <a:r>
              <a:rPr lang="ru-RU" sz="2000" dirty="0">
                <a:solidFill>
                  <a:schemeClr val="tx2"/>
                </a:solidFill>
                <a:latin typeface="Times New Roman"/>
                <a:ea typeface="Times New Roman"/>
              </a:rPr>
              <a:t/>
            </a:r>
            <a:br>
              <a:rPr lang="ru-RU" sz="2000" dirty="0">
                <a:solidFill>
                  <a:schemeClr val="tx2"/>
                </a:solidFill>
                <a:latin typeface="Times New Roman"/>
                <a:ea typeface="Times New Roman"/>
              </a:rPr>
            </a:br>
            <a:r>
              <a:rPr lang="ru-RU" sz="2000" dirty="0">
                <a:solidFill>
                  <a:schemeClr val="tx2"/>
                </a:solidFill>
                <a:latin typeface="Times New Roman"/>
                <a:ea typeface="Times New Roman"/>
              </a:rPr>
              <a:t>1. </a:t>
            </a:r>
            <a:r>
              <a:rPr lang="ru-RU" sz="2000" dirty="0" err="1">
                <a:solidFill>
                  <a:schemeClr val="tx2"/>
                </a:solidFill>
                <a:latin typeface="Times New Roman"/>
                <a:ea typeface="Times New Roman"/>
              </a:rPr>
              <a:t>Дыбыс</a:t>
            </a:r>
            <a:r>
              <a:rPr lang="ru-RU" sz="2000" dirty="0">
                <a:solidFill>
                  <a:schemeClr val="tx2"/>
                </a:solidFill>
                <a:latin typeface="Times New Roman"/>
                <a:ea typeface="Times New Roman"/>
              </a:rPr>
              <a:t> – </a:t>
            </a:r>
            <a:r>
              <a:rPr lang="ru-RU" sz="2000" dirty="0" err="1">
                <a:solidFill>
                  <a:schemeClr val="tx2"/>
                </a:solidFill>
                <a:latin typeface="Times New Roman"/>
                <a:ea typeface="Times New Roman"/>
              </a:rPr>
              <a:t>есту</a:t>
            </a:r>
            <a:r>
              <a:rPr lang="ru-RU" sz="2000" dirty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chemeClr val="tx2"/>
                </a:solidFill>
                <a:latin typeface="Times New Roman"/>
                <a:ea typeface="Times New Roman"/>
              </a:rPr>
              <a:t>түйсігін</a:t>
            </a:r>
            <a:r>
              <a:rPr lang="ru-RU" sz="2000" dirty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chemeClr val="tx2"/>
                </a:solidFill>
                <a:latin typeface="Times New Roman"/>
                <a:ea typeface="Times New Roman"/>
              </a:rPr>
              <a:t>туғызатын</a:t>
            </a:r>
            <a:r>
              <a:rPr lang="ru-RU" sz="2000" dirty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chemeClr val="tx2"/>
                </a:solidFill>
                <a:latin typeface="Times New Roman"/>
                <a:ea typeface="Times New Roman"/>
              </a:rPr>
              <a:t>серпімді</a:t>
            </a:r>
            <a:r>
              <a:rPr lang="ru-RU" sz="2000" dirty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chemeClr val="tx2"/>
                </a:solidFill>
                <a:latin typeface="Times New Roman"/>
                <a:ea typeface="Times New Roman"/>
              </a:rPr>
              <a:t>толқындар</a:t>
            </a:r>
            <a:r>
              <a:rPr lang="ru-RU" sz="2000" dirty="0">
                <a:solidFill>
                  <a:schemeClr val="tx2"/>
                </a:solidFill>
                <a:latin typeface="Times New Roman"/>
                <a:ea typeface="Times New Roman"/>
              </a:rPr>
              <a:t>.</a:t>
            </a:r>
            <a:br>
              <a:rPr lang="ru-RU" sz="2000" dirty="0">
                <a:solidFill>
                  <a:schemeClr val="tx2"/>
                </a:solidFill>
                <a:latin typeface="Times New Roman"/>
                <a:ea typeface="Times New Roman"/>
              </a:rPr>
            </a:br>
            <a:r>
              <a:rPr lang="ru-RU" sz="2000" dirty="0">
                <a:solidFill>
                  <a:schemeClr val="tx2"/>
                </a:solidFill>
                <a:latin typeface="Times New Roman"/>
                <a:ea typeface="Times New Roman"/>
              </a:rPr>
              <a:t>2. </a:t>
            </a:r>
            <a:r>
              <a:rPr lang="ru-RU" sz="2000" dirty="0" err="1">
                <a:solidFill>
                  <a:schemeClr val="tx2"/>
                </a:solidFill>
                <a:latin typeface="Times New Roman"/>
                <a:ea typeface="Times New Roman"/>
              </a:rPr>
              <a:t>Жиілігі</a:t>
            </a:r>
            <a:r>
              <a:rPr lang="ru-RU" sz="2000" dirty="0">
                <a:solidFill>
                  <a:schemeClr val="tx2"/>
                </a:solidFill>
                <a:latin typeface="Times New Roman"/>
                <a:ea typeface="Times New Roman"/>
              </a:rPr>
              <a:t> 20Гц - </a:t>
            </a:r>
            <a:r>
              <a:rPr lang="ru-RU" sz="2000" dirty="0" err="1">
                <a:solidFill>
                  <a:schemeClr val="tx2"/>
                </a:solidFill>
                <a:latin typeface="Times New Roman"/>
                <a:ea typeface="Times New Roman"/>
              </a:rPr>
              <a:t>тан</a:t>
            </a:r>
            <a:r>
              <a:rPr lang="ru-RU" sz="2000" dirty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chemeClr val="tx2"/>
                </a:solidFill>
                <a:latin typeface="Times New Roman"/>
                <a:ea typeface="Times New Roman"/>
              </a:rPr>
              <a:t>жоғары</a:t>
            </a:r>
            <a:r>
              <a:rPr lang="ru-RU" sz="2000" dirty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chemeClr val="tx2"/>
                </a:solidFill>
                <a:latin typeface="Times New Roman"/>
                <a:ea typeface="Times New Roman"/>
              </a:rPr>
              <a:t>толқындарды</a:t>
            </a:r>
            <a:r>
              <a:rPr lang="ru-RU" sz="2000" dirty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chemeClr val="tx2"/>
                </a:solidFill>
                <a:latin typeface="Times New Roman"/>
                <a:ea typeface="Times New Roman"/>
              </a:rPr>
              <a:t>адам</a:t>
            </a:r>
            <a:r>
              <a:rPr lang="ru-RU" sz="2000" dirty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chemeClr val="tx2"/>
                </a:solidFill>
                <a:latin typeface="Times New Roman"/>
                <a:ea typeface="Times New Roman"/>
              </a:rPr>
              <a:t>құлағы</a:t>
            </a:r>
            <a:r>
              <a:rPr lang="ru-RU" sz="2000" dirty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chemeClr val="tx2"/>
                </a:solidFill>
                <a:latin typeface="Times New Roman"/>
                <a:ea typeface="Times New Roman"/>
              </a:rPr>
              <a:t>естиді</a:t>
            </a:r>
            <a:r>
              <a:rPr lang="ru-RU" sz="2000" dirty="0">
                <a:solidFill>
                  <a:schemeClr val="tx2"/>
                </a:solidFill>
                <a:latin typeface="Times New Roman"/>
                <a:ea typeface="Times New Roman"/>
              </a:rPr>
              <a:t>.</a:t>
            </a:r>
            <a:br>
              <a:rPr lang="ru-RU" sz="2000" dirty="0">
                <a:solidFill>
                  <a:schemeClr val="tx2"/>
                </a:solidFill>
                <a:latin typeface="Times New Roman"/>
                <a:ea typeface="Times New Roman"/>
              </a:rPr>
            </a:br>
            <a:r>
              <a:rPr lang="ru-RU" sz="2000" dirty="0">
                <a:solidFill>
                  <a:schemeClr val="tx2"/>
                </a:solidFill>
                <a:latin typeface="Times New Roman"/>
                <a:ea typeface="Times New Roman"/>
              </a:rPr>
              <a:t>3. </a:t>
            </a:r>
            <a:r>
              <a:rPr lang="ru-RU" sz="2000" dirty="0" err="1">
                <a:solidFill>
                  <a:schemeClr val="tx2"/>
                </a:solidFill>
                <a:latin typeface="Times New Roman"/>
                <a:ea typeface="Times New Roman"/>
              </a:rPr>
              <a:t>Найзағай</a:t>
            </a:r>
            <a:r>
              <a:rPr lang="ru-RU" sz="2000" dirty="0">
                <a:solidFill>
                  <a:schemeClr val="tx2"/>
                </a:solidFill>
                <a:latin typeface="Times New Roman"/>
                <a:ea typeface="Times New Roman"/>
              </a:rPr>
              <a:t> – </a:t>
            </a:r>
            <a:r>
              <a:rPr lang="ru-RU" sz="2000" dirty="0" err="1">
                <a:solidFill>
                  <a:schemeClr val="tx2"/>
                </a:solidFill>
                <a:latin typeface="Times New Roman"/>
                <a:ea typeface="Times New Roman"/>
              </a:rPr>
              <a:t>табиғи</a:t>
            </a:r>
            <a:r>
              <a:rPr lang="ru-RU" sz="2000" dirty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chemeClr val="tx2"/>
                </a:solidFill>
                <a:latin typeface="Times New Roman"/>
                <a:ea typeface="Times New Roman"/>
              </a:rPr>
              <a:t>дыбыс</a:t>
            </a:r>
            <a:r>
              <a:rPr lang="ru-RU" sz="2000" dirty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chemeClr val="tx2"/>
                </a:solidFill>
                <a:latin typeface="Times New Roman"/>
                <a:ea typeface="Times New Roman"/>
              </a:rPr>
              <a:t>көзі</a:t>
            </a:r>
            <a:r>
              <a:rPr lang="ru-RU" sz="2000" dirty="0">
                <a:solidFill>
                  <a:schemeClr val="tx2"/>
                </a:solidFill>
                <a:latin typeface="Times New Roman"/>
                <a:ea typeface="Times New Roman"/>
              </a:rPr>
              <a:t>.</a:t>
            </a:r>
            <a:br>
              <a:rPr lang="ru-RU" sz="2000" dirty="0">
                <a:solidFill>
                  <a:schemeClr val="tx2"/>
                </a:solidFill>
                <a:latin typeface="Times New Roman"/>
                <a:ea typeface="Times New Roman"/>
              </a:rPr>
            </a:br>
            <a:r>
              <a:rPr lang="ru-RU" sz="2000" dirty="0">
                <a:solidFill>
                  <a:schemeClr val="tx2"/>
                </a:solidFill>
                <a:latin typeface="Times New Roman"/>
                <a:ea typeface="Times New Roman"/>
              </a:rPr>
              <a:t>4. Акустика – </a:t>
            </a:r>
            <a:r>
              <a:rPr lang="ru-RU" sz="2000" dirty="0" err="1">
                <a:solidFill>
                  <a:schemeClr val="tx2"/>
                </a:solidFill>
                <a:latin typeface="Times New Roman"/>
                <a:ea typeface="Times New Roman"/>
              </a:rPr>
              <a:t>дыбысты</a:t>
            </a:r>
            <a:r>
              <a:rPr lang="ru-RU" sz="2000" dirty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chemeClr val="tx2"/>
                </a:solidFill>
                <a:latin typeface="Times New Roman"/>
                <a:ea typeface="Times New Roman"/>
              </a:rPr>
              <a:t>зерттейтін</a:t>
            </a:r>
            <a:r>
              <a:rPr lang="ru-RU" sz="2000" dirty="0">
                <a:solidFill>
                  <a:schemeClr val="tx2"/>
                </a:solidFill>
                <a:latin typeface="Times New Roman"/>
                <a:ea typeface="Times New Roman"/>
              </a:rPr>
              <a:t> физика </a:t>
            </a:r>
            <a:r>
              <a:rPr lang="ru-RU" sz="2000" dirty="0" err="1">
                <a:solidFill>
                  <a:schemeClr val="tx2"/>
                </a:solidFill>
                <a:latin typeface="Times New Roman"/>
                <a:ea typeface="Times New Roman"/>
              </a:rPr>
              <a:t>бөлімі</a:t>
            </a:r>
            <a:r>
              <a:rPr lang="ru-RU" sz="2000" dirty="0">
                <a:solidFill>
                  <a:schemeClr val="tx2"/>
                </a:solidFill>
                <a:latin typeface="Times New Roman"/>
                <a:ea typeface="Times New Roman"/>
              </a:rPr>
              <a:t>.</a:t>
            </a:r>
            <a:br>
              <a:rPr lang="ru-RU" sz="2000" dirty="0">
                <a:solidFill>
                  <a:schemeClr val="tx2"/>
                </a:solidFill>
                <a:latin typeface="Times New Roman"/>
                <a:ea typeface="Times New Roman"/>
              </a:rPr>
            </a:br>
            <a:r>
              <a:rPr lang="ru-RU" sz="2000" dirty="0">
                <a:solidFill>
                  <a:schemeClr val="tx2"/>
                </a:solidFill>
                <a:latin typeface="Times New Roman"/>
                <a:ea typeface="Times New Roman"/>
              </a:rPr>
              <a:t>5. </a:t>
            </a:r>
            <a:r>
              <a:rPr lang="ru-RU" sz="2000" dirty="0" err="1">
                <a:solidFill>
                  <a:schemeClr val="tx2"/>
                </a:solidFill>
                <a:latin typeface="Times New Roman"/>
                <a:ea typeface="Times New Roman"/>
              </a:rPr>
              <a:t>Дыбыс</a:t>
            </a:r>
            <a:r>
              <a:rPr lang="ru-RU" sz="2000" dirty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chemeClr val="tx2"/>
                </a:solidFill>
                <a:latin typeface="Times New Roman"/>
                <a:ea typeface="Times New Roman"/>
              </a:rPr>
              <a:t>қаттылығы</a:t>
            </a:r>
            <a:r>
              <a:rPr lang="ru-RU" sz="2000" dirty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chemeClr val="tx2"/>
                </a:solidFill>
                <a:latin typeface="Times New Roman"/>
                <a:ea typeface="Times New Roman"/>
              </a:rPr>
              <a:t>тербеліс</a:t>
            </a:r>
            <a:r>
              <a:rPr lang="ru-RU" sz="2000" dirty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chemeClr val="tx2"/>
                </a:solidFill>
                <a:latin typeface="Times New Roman"/>
                <a:ea typeface="Times New Roman"/>
              </a:rPr>
              <a:t>жиілігімен</a:t>
            </a:r>
            <a:r>
              <a:rPr lang="ru-RU" sz="2000" dirty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chemeClr val="tx2"/>
                </a:solidFill>
                <a:latin typeface="Times New Roman"/>
                <a:ea typeface="Times New Roman"/>
              </a:rPr>
              <a:t>анықталады</a:t>
            </a:r>
            <a:r>
              <a:rPr lang="ru-RU" sz="2000" dirty="0">
                <a:solidFill>
                  <a:schemeClr val="tx2"/>
                </a:solidFill>
                <a:latin typeface="Times New Roman"/>
                <a:ea typeface="Times New Roman"/>
              </a:rPr>
              <a:t>.</a:t>
            </a:r>
            <a:br>
              <a:rPr lang="ru-RU" sz="2000" dirty="0">
                <a:solidFill>
                  <a:schemeClr val="tx2"/>
                </a:solidFill>
                <a:latin typeface="Times New Roman"/>
                <a:ea typeface="Times New Roman"/>
              </a:rPr>
            </a:br>
            <a:r>
              <a:rPr lang="ru-RU" sz="2000" dirty="0">
                <a:solidFill>
                  <a:schemeClr val="tx2"/>
                </a:solidFill>
                <a:latin typeface="Times New Roman"/>
                <a:ea typeface="Times New Roman"/>
              </a:rPr>
              <a:t>6. </a:t>
            </a:r>
            <a:r>
              <a:rPr lang="ru-RU" sz="2000" dirty="0" err="1">
                <a:solidFill>
                  <a:schemeClr val="tx2"/>
                </a:solidFill>
                <a:latin typeface="Times New Roman"/>
                <a:ea typeface="Times New Roman"/>
              </a:rPr>
              <a:t>Дыбыс</a:t>
            </a:r>
            <a:r>
              <a:rPr lang="ru-RU" sz="2000" dirty="0">
                <a:solidFill>
                  <a:schemeClr val="tx2"/>
                </a:solidFill>
                <a:latin typeface="Times New Roman"/>
                <a:ea typeface="Times New Roman"/>
              </a:rPr>
              <a:t> тоны </a:t>
            </a:r>
            <a:r>
              <a:rPr lang="ru-RU" sz="2000" dirty="0" err="1">
                <a:solidFill>
                  <a:schemeClr val="tx2"/>
                </a:solidFill>
                <a:latin typeface="Times New Roman"/>
                <a:ea typeface="Times New Roman"/>
              </a:rPr>
              <a:t>тербеліс</a:t>
            </a:r>
            <a:r>
              <a:rPr lang="ru-RU" sz="2000" dirty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chemeClr val="tx2"/>
                </a:solidFill>
                <a:latin typeface="Times New Roman"/>
                <a:ea typeface="Times New Roman"/>
              </a:rPr>
              <a:t>жиілігімен</a:t>
            </a:r>
            <a:r>
              <a:rPr lang="ru-RU" sz="2000" dirty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chemeClr val="tx2"/>
                </a:solidFill>
                <a:latin typeface="Times New Roman"/>
                <a:ea typeface="Times New Roman"/>
              </a:rPr>
              <a:t>анықталады</a:t>
            </a:r>
            <a:r>
              <a:rPr lang="ru-RU" sz="2000" dirty="0">
                <a:solidFill>
                  <a:schemeClr val="tx2"/>
                </a:solidFill>
                <a:latin typeface="Times New Roman"/>
                <a:ea typeface="Times New Roman"/>
              </a:rPr>
              <a:t>.</a:t>
            </a:r>
            <a:br>
              <a:rPr lang="ru-RU" sz="2000" dirty="0">
                <a:solidFill>
                  <a:schemeClr val="tx2"/>
                </a:solidFill>
                <a:latin typeface="Times New Roman"/>
                <a:ea typeface="Times New Roman"/>
              </a:rPr>
            </a:br>
            <a:r>
              <a:rPr lang="ru-RU" sz="2000" dirty="0">
                <a:solidFill>
                  <a:schemeClr val="tx2"/>
                </a:solidFill>
                <a:latin typeface="Times New Roman"/>
                <a:ea typeface="Times New Roman"/>
              </a:rPr>
              <a:t>7. </a:t>
            </a:r>
            <a:r>
              <a:rPr lang="ru-RU" sz="2000" dirty="0" err="1">
                <a:solidFill>
                  <a:schemeClr val="tx2"/>
                </a:solidFill>
                <a:latin typeface="Times New Roman"/>
                <a:ea typeface="Times New Roman"/>
              </a:rPr>
              <a:t>Дыбыстың</a:t>
            </a:r>
            <a:r>
              <a:rPr lang="ru-RU" sz="2000" dirty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chemeClr val="tx2"/>
                </a:solidFill>
                <a:latin typeface="Times New Roman"/>
                <a:ea typeface="Times New Roman"/>
              </a:rPr>
              <a:t>аудағы</a:t>
            </a:r>
            <a:r>
              <a:rPr lang="ru-RU" sz="2000" dirty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chemeClr val="tx2"/>
                </a:solidFill>
                <a:latin typeface="Times New Roman"/>
                <a:ea typeface="Times New Roman"/>
              </a:rPr>
              <a:t>жылдамдығы</a:t>
            </a:r>
            <a:r>
              <a:rPr lang="ru-RU" sz="2000" dirty="0">
                <a:solidFill>
                  <a:schemeClr val="tx2"/>
                </a:solidFill>
                <a:latin typeface="Times New Roman"/>
                <a:ea typeface="Times New Roman"/>
              </a:rPr>
              <a:t> 330 м/с.</a:t>
            </a:r>
            <a:br>
              <a:rPr lang="ru-RU" sz="2000" dirty="0">
                <a:solidFill>
                  <a:schemeClr val="tx2"/>
                </a:solidFill>
                <a:latin typeface="Times New Roman"/>
                <a:ea typeface="Times New Roman"/>
              </a:rPr>
            </a:br>
            <a:r>
              <a:rPr lang="ru-RU" sz="2000" dirty="0">
                <a:solidFill>
                  <a:schemeClr val="tx2"/>
                </a:solidFill>
                <a:latin typeface="Times New Roman"/>
                <a:ea typeface="Times New Roman"/>
              </a:rPr>
              <a:t>8. </a:t>
            </a:r>
            <a:r>
              <a:rPr lang="ru-RU" sz="2000" dirty="0" err="1">
                <a:solidFill>
                  <a:schemeClr val="tx2"/>
                </a:solidFill>
                <a:latin typeface="Times New Roman"/>
                <a:ea typeface="Times New Roman"/>
              </a:rPr>
              <a:t>Дыбыс</a:t>
            </a:r>
            <a:r>
              <a:rPr lang="ru-RU" sz="2000" dirty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chemeClr val="tx2"/>
                </a:solidFill>
                <a:latin typeface="Times New Roman"/>
                <a:ea typeface="Times New Roman"/>
              </a:rPr>
              <a:t>қаттылығының</a:t>
            </a:r>
            <a:r>
              <a:rPr lang="ru-RU" sz="2000" dirty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chemeClr val="tx2"/>
                </a:solidFill>
                <a:latin typeface="Times New Roman"/>
                <a:ea typeface="Times New Roman"/>
              </a:rPr>
              <a:t>өлшем</a:t>
            </a:r>
            <a:r>
              <a:rPr lang="ru-RU" sz="2000" dirty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chemeClr val="tx2"/>
                </a:solidFill>
                <a:latin typeface="Times New Roman"/>
                <a:ea typeface="Times New Roman"/>
              </a:rPr>
              <a:t>бірлігі</a:t>
            </a:r>
            <a:r>
              <a:rPr lang="ru-RU" sz="2000" dirty="0">
                <a:solidFill>
                  <a:schemeClr val="tx2"/>
                </a:solidFill>
                <a:latin typeface="Times New Roman"/>
                <a:ea typeface="Times New Roman"/>
              </a:rPr>
              <a:t> – Бел.</a:t>
            </a:r>
            <a:br>
              <a:rPr lang="ru-RU" sz="2000" dirty="0">
                <a:solidFill>
                  <a:schemeClr val="tx2"/>
                </a:solidFill>
                <a:latin typeface="Times New Roman"/>
                <a:ea typeface="Times New Roman"/>
              </a:rPr>
            </a:br>
            <a:r>
              <a:rPr lang="ru-RU" sz="2000" dirty="0" smtClean="0">
                <a:solidFill>
                  <a:schemeClr val="tx2"/>
                </a:solidFill>
                <a:latin typeface="Times New Roman"/>
                <a:ea typeface="Times New Roman"/>
              </a:rPr>
              <a:t> 9</a:t>
            </a:r>
            <a:r>
              <a:rPr lang="ru-RU" sz="2000" dirty="0">
                <a:solidFill>
                  <a:schemeClr val="tx2"/>
                </a:solidFill>
                <a:latin typeface="Times New Roman"/>
                <a:ea typeface="Times New Roman"/>
              </a:rPr>
              <a:t>. </a:t>
            </a:r>
            <a:r>
              <a:rPr lang="ru-RU" sz="2000" dirty="0" err="1">
                <a:solidFill>
                  <a:schemeClr val="tx2"/>
                </a:solidFill>
                <a:latin typeface="Times New Roman"/>
                <a:ea typeface="Times New Roman"/>
              </a:rPr>
              <a:t>Медицинада</a:t>
            </a:r>
            <a:r>
              <a:rPr lang="ru-RU" sz="2000" dirty="0">
                <a:solidFill>
                  <a:schemeClr val="tx2"/>
                </a:solidFill>
                <a:latin typeface="Times New Roman"/>
                <a:ea typeface="Times New Roman"/>
              </a:rPr>
              <a:t> ультра </a:t>
            </a:r>
            <a:r>
              <a:rPr lang="ru-RU" sz="2000" dirty="0" err="1">
                <a:solidFill>
                  <a:schemeClr val="tx2"/>
                </a:solidFill>
                <a:latin typeface="Times New Roman"/>
                <a:ea typeface="Times New Roman"/>
              </a:rPr>
              <a:t>дыбысты</a:t>
            </a:r>
            <a:r>
              <a:rPr lang="ru-RU" sz="2000" dirty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chemeClr val="tx2"/>
                </a:solidFill>
                <a:latin typeface="Times New Roman"/>
                <a:ea typeface="Times New Roman"/>
              </a:rPr>
              <a:t>адам</a:t>
            </a:r>
            <a:r>
              <a:rPr lang="ru-RU" sz="2000" dirty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chemeClr val="tx2"/>
                </a:solidFill>
                <a:latin typeface="Times New Roman"/>
                <a:ea typeface="Times New Roman"/>
              </a:rPr>
              <a:t>денесіне</a:t>
            </a:r>
            <a:r>
              <a:rPr lang="ru-RU" sz="2000" dirty="0">
                <a:solidFill>
                  <a:schemeClr val="tx2"/>
                </a:solidFill>
                <a:latin typeface="Times New Roman"/>
                <a:ea typeface="Times New Roman"/>
              </a:rPr>
              <a:t> ультра-</a:t>
            </a:r>
            <a:r>
              <a:rPr lang="ru-RU" sz="2000" dirty="0" err="1">
                <a:solidFill>
                  <a:schemeClr val="tx2"/>
                </a:solidFill>
                <a:latin typeface="Times New Roman"/>
                <a:ea typeface="Times New Roman"/>
              </a:rPr>
              <a:t>дыбыстық</a:t>
            </a:r>
            <a:r>
              <a:rPr lang="ru-RU" sz="2000" dirty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chemeClr val="tx2"/>
                </a:solidFill>
                <a:latin typeface="Times New Roman"/>
                <a:ea typeface="Times New Roman"/>
              </a:rPr>
              <a:t>тексеру</a:t>
            </a:r>
            <a:r>
              <a:rPr lang="ru-RU" sz="2000" dirty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chemeClr val="tx2"/>
                </a:solidFill>
                <a:latin typeface="Times New Roman"/>
                <a:ea typeface="Times New Roman"/>
              </a:rPr>
              <a:t>үшін</a:t>
            </a:r>
            <a:r>
              <a:rPr lang="ru-RU" sz="2000" dirty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chemeClr val="tx2"/>
                </a:solidFill>
                <a:latin typeface="Times New Roman"/>
                <a:ea typeface="Times New Roman"/>
              </a:rPr>
              <a:t>қолданады</a:t>
            </a:r>
            <a:r>
              <a:rPr lang="ru-RU" sz="2000" dirty="0">
                <a:solidFill>
                  <a:schemeClr val="tx2"/>
                </a:solidFill>
                <a:latin typeface="Times New Roman"/>
                <a:ea typeface="Times New Roman"/>
              </a:rPr>
              <a:t/>
            </a:r>
            <a:br>
              <a:rPr lang="ru-RU" sz="2000" dirty="0">
                <a:solidFill>
                  <a:schemeClr val="tx2"/>
                </a:solidFill>
                <a:latin typeface="Times New Roman"/>
                <a:ea typeface="Times New Roman"/>
              </a:rPr>
            </a:br>
            <a:r>
              <a:rPr lang="ru-RU" sz="2000" dirty="0">
                <a:solidFill>
                  <a:schemeClr val="tx2"/>
                </a:solidFill>
                <a:latin typeface="Times New Roman"/>
                <a:ea typeface="Times New Roman"/>
              </a:rPr>
              <a:t>10. </a:t>
            </a:r>
            <a:r>
              <a:rPr lang="ru-RU" sz="2000" dirty="0" err="1">
                <a:solidFill>
                  <a:schemeClr val="tx2"/>
                </a:solidFill>
                <a:latin typeface="Times New Roman"/>
                <a:ea typeface="Times New Roman"/>
              </a:rPr>
              <a:t>Инфрадыбыстың</a:t>
            </a:r>
            <a:r>
              <a:rPr lang="ru-RU" sz="2000" dirty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chemeClr val="tx2"/>
                </a:solidFill>
                <a:latin typeface="Times New Roman"/>
                <a:ea typeface="Times New Roman"/>
              </a:rPr>
              <a:t>адам</a:t>
            </a:r>
            <a:r>
              <a:rPr lang="ru-RU" sz="2000" dirty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chemeClr val="tx2"/>
                </a:solidFill>
                <a:latin typeface="Times New Roman"/>
                <a:ea typeface="Times New Roman"/>
              </a:rPr>
              <a:t>организміне</a:t>
            </a:r>
            <a:r>
              <a:rPr lang="ru-RU" sz="2000" dirty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chemeClr val="tx2"/>
                </a:solidFill>
                <a:latin typeface="Times New Roman"/>
                <a:ea typeface="Times New Roman"/>
              </a:rPr>
              <a:t>кері</a:t>
            </a:r>
            <a:r>
              <a:rPr lang="ru-RU" sz="2000" dirty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chemeClr val="tx2"/>
                </a:solidFill>
                <a:latin typeface="Times New Roman"/>
                <a:ea typeface="Times New Roman"/>
              </a:rPr>
              <a:t>әсері</a:t>
            </a:r>
            <a:r>
              <a:rPr lang="ru-RU" sz="2000" dirty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chemeClr val="tx2"/>
                </a:solidFill>
                <a:latin typeface="Times New Roman"/>
                <a:ea typeface="Times New Roman"/>
              </a:rPr>
              <a:t>болмағандықтан</a:t>
            </a:r>
            <a:r>
              <a:rPr lang="ru-RU" sz="2000" dirty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chemeClr val="tx2"/>
                </a:solidFill>
                <a:latin typeface="Times New Roman"/>
                <a:ea typeface="Times New Roman"/>
              </a:rPr>
              <a:t>ол</a:t>
            </a:r>
            <a:r>
              <a:rPr lang="ru-RU" sz="2000" dirty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tx2"/>
                </a:solidFill>
                <a:latin typeface="Times New Roman"/>
                <a:ea typeface="Times New Roman"/>
              </a:rPr>
              <a:t>техникада</a:t>
            </a:r>
            <a:r>
              <a:rPr lang="ru-RU" sz="2000" dirty="0" smtClean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1F497D"/>
                </a:solidFill>
                <a:latin typeface="Times New Roman"/>
                <a:ea typeface="Times New Roman"/>
              </a:rPr>
              <a:t>кең</a:t>
            </a:r>
            <a:r>
              <a:rPr lang="ru-RU" sz="2000" dirty="0">
                <a:solidFill>
                  <a:srgbClr val="1F497D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tx2"/>
                </a:solidFill>
                <a:latin typeface="Times New Roman"/>
                <a:ea typeface="Times New Roman"/>
              </a:rPr>
              <a:t>қолданыс</a:t>
            </a:r>
            <a:r>
              <a:rPr lang="ru-RU" sz="2000" dirty="0" smtClean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tx2"/>
                </a:solidFill>
                <a:latin typeface="Times New Roman"/>
                <a:ea typeface="Times New Roman"/>
              </a:rPr>
              <a:t>таппаған</a:t>
            </a:r>
            <a:r>
              <a:rPr lang="ru-RU" sz="2000" dirty="0" smtClean="0">
                <a:solidFill>
                  <a:schemeClr val="tx2"/>
                </a:solidFill>
                <a:latin typeface="Times New Roman"/>
                <a:ea typeface="Times New Roman"/>
              </a:rPr>
              <a:t>.</a:t>
            </a:r>
            <a:r>
              <a:rPr lang="ru-RU" sz="2000" dirty="0">
                <a:solidFill>
                  <a:schemeClr val="tx2"/>
                </a:solidFill>
                <a:latin typeface="Times New Roman"/>
                <a:ea typeface="Times New Roman"/>
              </a:rPr>
              <a:t/>
            </a:r>
            <a:br>
              <a:rPr lang="ru-RU" sz="2000" dirty="0">
                <a:solidFill>
                  <a:schemeClr val="tx2"/>
                </a:solidFill>
                <a:latin typeface="Times New Roman"/>
                <a:ea typeface="Times New Roman"/>
              </a:rPr>
            </a:br>
            <a:r>
              <a:rPr lang="ru-RU" sz="2400" dirty="0">
                <a:solidFill>
                  <a:srgbClr val="FF0000"/>
                </a:solidFill>
                <a:latin typeface="Times New Roman"/>
                <a:ea typeface="Times New Roman"/>
              </a:rPr>
              <a:t/>
            </a:r>
            <a:br>
              <a:rPr lang="ru-RU" sz="2400" dirty="0">
                <a:solidFill>
                  <a:srgbClr val="FF0000"/>
                </a:solidFill>
                <a:latin typeface="Times New Roman"/>
                <a:ea typeface="Times New Roman"/>
              </a:rPr>
            </a:b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919145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059832" y="908720"/>
            <a:ext cx="31985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800" dirty="0" smtClean="0">
                <a:effectLst/>
                <a:latin typeface="Times New Roman"/>
                <a:ea typeface="Times New Roman"/>
              </a:rPr>
              <a:t>Бір - біріңді тексер!</a:t>
            </a:r>
            <a:endParaRPr lang="ru-RU" sz="2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274740" y="1700808"/>
            <a:ext cx="6768752" cy="3447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solidFill>
                  <a:srgbClr val="1F497D"/>
                </a:solidFill>
                <a:latin typeface="Times New Roman"/>
                <a:ea typeface="Times New Roman"/>
              </a:rPr>
              <a:t>     1.Иә</a:t>
            </a:r>
            <a:r>
              <a:rPr lang="ru-RU" sz="2000" dirty="0">
                <a:solidFill>
                  <a:srgbClr val="1F497D"/>
                </a:solidFill>
                <a:latin typeface="Times New Roman"/>
                <a:ea typeface="Times New Roman"/>
              </a:rPr>
              <a:t/>
            </a:r>
            <a:br>
              <a:rPr lang="ru-RU" sz="2000" dirty="0">
                <a:solidFill>
                  <a:srgbClr val="1F497D"/>
                </a:solidFill>
                <a:latin typeface="Times New Roman"/>
                <a:ea typeface="Times New Roman"/>
              </a:rPr>
            </a:br>
            <a:r>
              <a:rPr lang="ru-RU" sz="2000" dirty="0" smtClean="0">
                <a:solidFill>
                  <a:srgbClr val="1F497D"/>
                </a:solidFill>
                <a:latin typeface="Times New Roman"/>
                <a:ea typeface="Times New Roman"/>
              </a:rPr>
              <a:t>     2. </a:t>
            </a:r>
            <a:r>
              <a:rPr lang="ru-RU" sz="2000" dirty="0" err="1" smtClean="0">
                <a:solidFill>
                  <a:srgbClr val="1F497D"/>
                </a:solidFill>
                <a:latin typeface="Times New Roman"/>
                <a:ea typeface="Times New Roman"/>
              </a:rPr>
              <a:t>Иә</a:t>
            </a:r>
            <a:r>
              <a:rPr lang="ru-RU" sz="2000" dirty="0">
                <a:solidFill>
                  <a:srgbClr val="1F497D"/>
                </a:solidFill>
                <a:latin typeface="Times New Roman"/>
                <a:ea typeface="Times New Roman"/>
              </a:rPr>
              <a:t/>
            </a:r>
            <a:br>
              <a:rPr lang="ru-RU" sz="2000" dirty="0">
                <a:solidFill>
                  <a:srgbClr val="1F497D"/>
                </a:solidFill>
                <a:latin typeface="Times New Roman"/>
                <a:ea typeface="Times New Roman"/>
              </a:rPr>
            </a:br>
            <a:r>
              <a:rPr lang="ru-RU" sz="2000" dirty="0" smtClean="0">
                <a:solidFill>
                  <a:srgbClr val="1F497D"/>
                </a:solidFill>
                <a:latin typeface="Times New Roman"/>
                <a:ea typeface="Times New Roman"/>
              </a:rPr>
              <a:t>     3</a:t>
            </a:r>
            <a:r>
              <a:rPr lang="ru-RU" sz="2000" dirty="0">
                <a:solidFill>
                  <a:srgbClr val="1F497D"/>
                </a:solidFill>
                <a:latin typeface="Times New Roman"/>
                <a:ea typeface="Times New Roman"/>
              </a:rPr>
              <a:t>. </a:t>
            </a:r>
            <a:r>
              <a:rPr lang="ru-RU" sz="2000" dirty="0" err="1" smtClean="0">
                <a:solidFill>
                  <a:srgbClr val="1F497D"/>
                </a:solidFill>
                <a:latin typeface="Times New Roman"/>
                <a:ea typeface="Times New Roman"/>
              </a:rPr>
              <a:t>Жоқ</a:t>
            </a:r>
            <a:r>
              <a:rPr lang="ru-RU" sz="2000" dirty="0">
                <a:solidFill>
                  <a:srgbClr val="1F497D"/>
                </a:solidFill>
                <a:latin typeface="Times New Roman"/>
                <a:ea typeface="Times New Roman"/>
              </a:rPr>
              <a:t/>
            </a:r>
            <a:br>
              <a:rPr lang="ru-RU" sz="2000" dirty="0">
                <a:solidFill>
                  <a:srgbClr val="1F497D"/>
                </a:solidFill>
                <a:latin typeface="Times New Roman"/>
                <a:ea typeface="Times New Roman"/>
              </a:rPr>
            </a:br>
            <a:r>
              <a:rPr lang="ru-RU" sz="2000" dirty="0" smtClean="0">
                <a:solidFill>
                  <a:srgbClr val="1F497D"/>
                </a:solidFill>
                <a:latin typeface="Times New Roman"/>
                <a:ea typeface="Times New Roman"/>
              </a:rPr>
              <a:t>     4</a:t>
            </a:r>
            <a:r>
              <a:rPr lang="ru-RU" sz="2000" dirty="0">
                <a:solidFill>
                  <a:srgbClr val="1F497D"/>
                </a:solidFill>
                <a:latin typeface="Times New Roman"/>
                <a:ea typeface="Times New Roman"/>
              </a:rPr>
              <a:t>. </a:t>
            </a:r>
            <a:r>
              <a:rPr lang="ru-RU" sz="2000" dirty="0" err="1" smtClean="0">
                <a:solidFill>
                  <a:srgbClr val="1F497D"/>
                </a:solidFill>
                <a:latin typeface="Times New Roman"/>
                <a:ea typeface="Times New Roman"/>
              </a:rPr>
              <a:t>Иә</a:t>
            </a:r>
            <a:r>
              <a:rPr lang="ru-RU" sz="2000" dirty="0">
                <a:solidFill>
                  <a:srgbClr val="1F497D"/>
                </a:solidFill>
                <a:latin typeface="Times New Roman"/>
                <a:ea typeface="Times New Roman"/>
              </a:rPr>
              <a:t/>
            </a:r>
            <a:br>
              <a:rPr lang="ru-RU" sz="2000" dirty="0">
                <a:solidFill>
                  <a:srgbClr val="1F497D"/>
                </a:solidFill>
                <a:latin typeface="Times New Roman"/>
                <a:ea typeface="Times New Roman"/>
              </a:rPr>
            </a:br>
            <a:r>
              <a:rPr lang="ru-RU" sz="2000" dirty="0" smtClean="0">
                <a:solidFill>
                  <a:srgbClr val="1F497D"/>
                </a:solidFill>
                <a:latin typeface="Times New Roman"/>
                <a:ea typeface="Times New Roman"/>
              </a:rPr>
              <a:t>     5</a:t>
            </a:r>
            <a:r>
              <a:rPr lang="ru-RU" sz="2000" dirty="0">
                <a:solidFill>
                  <a:srgbClr val="1F497D"/>
                </a:solidFill>
                <a:latin typeface="Times New Roman"/>
                <a:ea typeface="Times New Roman"/>
              </a:rPr>
              <a:t>. </a:t>
            </a:r>
            <a:r>
              <a:rPr lang="ru-RU" sz="2000" dirty="0" err="1" smtClean="0">
                <a:solidFill>
                  <a:srgbClr val="1F497D"/>
                </a:solidFill>
                <a:latin typeface="Times New Roman"/>
                <a:ea typeface="Times New Roman"/>
              </a:rPr>
              <a:t>Иә</a:t>
            </a:r>
            <a:r>
              <a:rPr lang="ru-RU" sz="2000" dirty="0" smtClean="0">
                <a:solidFill>
                  <a:srgbClr val="1F497D"/>
                </a:solidFill>
                <a:latin typeface="Times New Roman"/>
                <a:ea typeface="Times New Roman"/>
              </a:rPr>
              <a:t/>
            </a:r>
            <a:br>
              <a:rPr lang="ru-RU" sz="2000" dirty="0" smtClean="0">
                <a:solidFill>
                  <a:srgbClr val="1F497D"/>
                </a:solidFill>
                <a:latin typeface="Times New Roman"/>
                <a:ea typeface="Times New Roman"/>
              </a:rPr>
            </a:br>
            <a:r>
              <a:rPr lang="ru-RU" sz="2000" dirty="0" smtClean="0">
                <a:solidFill>
                  <a:srgbClr val="1F497D"/>
                </a:solidFill>
                <a:latin typeface="Times New Roman"/>
                <a:ea typeface="Times New Roman"/>
              </a:rPr>
              <a:t>     6</a:t>
            </a:r>
            <a:r>
              <a:rPr lang="ru-RU" sz="2000" dirty="0">
                <a:solidFill>
                  <a:srgbClr val="1F497D"/>
                </a:solidFill>
                <a:latin typeface="Times New Roman"/>
                <a:ea typeface="Times New Roman"/>
              </a:rPr>
              <a:t>. </a:t>
            </a:r>
            <a:r>
              <a:rPr lang="ru-RU" sz="2000" dirty="0" err="1" smtClean="0">
                <a:solidFill>
                  <a:srgbClr val="1F497D"/>
                </a:solidFill>
                <a:latin typeface="Times New Roman"/>
                <a:ea typeface="Times New Roman"/>
              </a:rPr>
              <a:t>Иә</a:t>
            </a:r>
            <a:endParaRPr lang="ru-RU" sz="2000" dirty="0" smtClean="0">
              <a:solidFill>
                <a:srgbClr val="1F497D"/>
              </a:solidFill>
              <a:latin typeface="Times New Roman"/>
              <a:ea typeface="Times New Roman"/>
            </a:endParaRPr>
          </a:p>
          <a:p>
            <a:r>
              <a:rPr lang="ru-RU" sz="2000" dirty="0" smtClean="0">
                <a:solidFill>
                  <a:srgbClr val="1F497D"/>
                </a:solidFill>
                <a:latin typeface="Times New Roman"/>
                <a:ea typeface="Times New Roman"/>
              </a:rPr>
              <a:t>     7</a:t>
            </a:r>
            <a:r>
              <a:rPr lang="ru-RU" sz="2000" dirty="0">
                <a:solidFill>
                  <a:srgbClr val="1F497D"/>
                </a:solidFill>
                <a:latin typeface="Times New Roman"/>
                <a:ea typeface="Times New Roman"/>
              </a:rPr>
              <a:t>. </a:t>
            </a:r>
            <a:r>
              <a:rPr lang="ru-RU" sz="2000" dirty="0" err="1" smtClean="0">
                <a:solidFill>
                  <a:srgbClr val="1F497D"/>
                </a:solidFill>
                <a:latin typeface="Times New Roman"/>
                <a:ea typeface="Times New Roman"/>
              </a:rPr>
              <a:t>Иә</a:t>
            </a:r>
            <a:r>
              <a:rPr lang="ru-RU" sz="2000" dirty="0">
                <a:solidFill>
                  <a:srgbClr val="1F497D"/>
                </a:solidFill>
                <a:latin typeface="Times New Roman"/>
                <a:ea typeface="Times New Roman"/>
              </a:rPr>
              <a:t/>
            </a:r>
            <a:br>
              <a:rPr lang="ru-RU" sz="2000" dirty="0">
                <a:solidFill>
                  <a:srgbClr val="1F497D"/>
                </a:solidFill>
                <a:latin typeface="Times New Roman"/>
                <a:ea typeface="Times New Roman"/>
              </a:rPr>
            </a:br>
            <a:r>
              <a:rPr lang="ru-RU" sz="2000" dirty="0" smtClean="0">
                <a:solidFill>
                  <a:srgbClr val="1F497D"/>
                </a:solidFill>
                <a:latin typeface="Times New Roman"/>
                <a:ea typeface="Times New Roman"/>
              </a:rPr>
              <a:t>     8</a:t>
            </a:r>
            <a:r>
              <a:rPr lang="ru-RU" sz="2000" dirty="0">
                <a:solidFill>
                  <a:srgbClr val="1F497D"/>
                </a:solidFill>
                <a:latin typeface="Times New Roman"/>
                <a:ea typeface="Times New Roman"/>
              </a:rPr>
              <a:t>. </a:t>
            </a:r>
            <a:r>
              <a:rPr lang="ru-RU" sz="2000" dirty="0" err="1" smtClean="0">
                <a:solidFill>
                  <a:srgbClr val="1F497D"/>
                </a:solidFill>
                <a:latin typeface="Times New Roman"/>
                <a:ea typeface="Times New Roman"/>
              </a:rPr>
              <a:t>Иә</a:t>
            </a:r>
            <a:r>
              <a:rPr lang="ru-RU" sz="2000" dirty="0">
                <a:solidFill>
                  <a:srgbClr val="1F497D"/>
                </a:solidFill>
                <a:latin typeface="Times New Roman"/>
                <a:ea typeface="Times New Roman"/>
              </a:rPr>
              <a:t/>
            </a:r>
            <a:br>
              <a:rPr lang="ru-RU" sz="2000" dirty="0">
                <a:solidFill>
                  <a:srgbClr val="1F497D"/>
                </a:solidFill>
                <a:latin typeface="Times New Roman"/>
                <a:ea typeface="Times New Roman"/>
              </a:rPr>
            </a:br>
            <a:r>
              <a:rPr lang="ru-RU" sz="2000" dirty="0">
                <a:solidFill>
                  <a:srgbClr val="1F497D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smtClean="0">
                <a:solidFill>
                  <a:srgbClr val="1F497D"/>
                </a:solidFill>
                <a:latin typeface="Times New Roman"/>
                <a:ea typeface="Times New Roman"/>
              </a:rPr>
              <a:t>    9</a:t>
            </a:r>
            <a:r>
              <a:rPr lang="ru-RU" sz="2000" dirty="0">
                <a:solidFill>
                  <a:srgbClr val="1F497D"/>
                </a:solidFill>
                <a:latin typeface="Times New Roman"/>
                <a:ea typeface="Times New Roman"/>
              </a:rPr>
              <a:t>. </a:t>
            </a:r>
            <a:r>
              <a:rPr lang="ru-RU" sz="2000" dirty="0" err="1" smtClean="0">
                <a:solidFill>
                  <a:srgbClr val="1F497D"/>
                </a:solidFill>
                <a:latin typeface="Times New Roman"/>
                <a:ea typeface="Times New Roman"/>
              </a:rPr>
              <a:t>Иә</a:t>
            </a:r>
            <a:r>
              <a:rPr lang="ru-RU" sz="2000" dirty="0">
                <a:solidFill>
                  <a:srgbClr val="1F497D"/>
                </a:solidFill>
                <a:latin typeface="Times New Roman"/>
                <a:ea typeface="Times New Roman"/>
              </a:rPr>
              <a:t/>
            </a:r>
            <a:br>
              <a:rPr lang="ru-RU" sz="2000" dirty="0">
                <a:solidFill>
                  <a:srgbClr val="1F497D"/>
                </a:solidFill>
                <a:latin typeface="Times New Roman"/>
                <a:ea typeface="Times New Roman"/>
              </a:rPr>
            </a:br>
            <a:r>
              <a:rPr lang="ru-RU" sz="2000" dirty="0" smtClean="0">
                <a:solidFill>
                  <a:srgbClr val="1F497D"/>
                </a:solidFill>
                <a:latin typeface="Times New Roman"/>
                <a:ea typeface="Times New Roman"/>
              </a:rPr>
              <a:t>     10.Жоқ </a:t>
            </a:r>
            <a:r>
              <a:rPr lang="ru-RU" sz="2000" dirty="0">
                <a:solidFill>
                  <a:srgbClr val="1F497D"/>
                </a:solidFill>
                <a:latin typeface="Times New Roman"/>
                <a:ea typeface="Times New Roman"/>
              </a:rPr>
              <a:t/>
            </a:r>
            <a:br>
              <a:rPr lang="ru-RU" sz="2000" dirty="0">
                <a:solidFill>
                  <a:srgbClr val="1F497D"/>
                </a:solidFill>
                <a:latin typeface="Times New Roman"/>
                <a:ea typeface="Times New Roman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31404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kk-KZ" sz="2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2.Есептер шығару</a:t>
            </a:r>
            <a:endParaRPr lang="ru-RU" sz="24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57200" y="908720"/>
            <a:ext cx="8229600" cy="5616624"/>
          </a:xfrm>
        </p:spPr>
        <p:txBody>
          <a:bodyPr>
            <a:normAutofit/>
          </a:bodyPr>
          <a:lstStyle/>
          <a:p>
            <a:pPr marL="0" indent="0">
              <a:spcAft>
                <a:spcPts val="0"/>
              </a:spcAft>
              <a:buNone/>
            </a:pPr>
            <a:r>
              <a:rPr lang="kk-KZ" sz="2800" b="1" dirty="0" smtClean="0">
                <a:effectLst/>
                <a:latin typeface="Times New Roman"/>
                <a:ea typeface="Times New Roman"/>
              </a:rPr>
              <a:t>№ 1.(26 жат/у 2)</a:t>
            </a:r>
            <a:r>
              <a:rPr lang="kk-KZ" sz="2800" dirty="0" smtClean="0">
                <a:effectLst/>
                <a:latin typeface="Times New Roman"/>
                <a:ea typeface="Times New Roman"/>
              </a:rPr>
              <a:t>  Жиілігі 510 Гц дыбыс көзінен толқын ауада 330 м/с жылдамдықпен таралады.Толқын ұзындығын табыңдар. </a:t>
            </a:r>
            <a:endParaRPr lang="ru-RU" sz="2400" dirty="0" smtClean="0">
              <a:effectLst/>
              <a:latin typeface="Times New Roman"/>
              <a:ea typeface="Times New Roman"/>
            </a:endParaRPr>
          </a:p>
          <a:p>
            <a:pPr marL="0" lvl="0" indent="0" algn="just" fontAlgn="base">
              <a:spcBef>
                <a:spcPct val="0"/>
              </a:spcBef>
              <a:spcAft>
                <a:spcPct val="0"/>
              </a:spcAft>
              <a:buNone/>
            </a:pPr>
            <a:endParaRPr lang="kk-KZ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 fontAlgn="base">
              <a:spcBef>
                <a:spcPct val="0"/>
              </a:spcBef>
              <a:spcAft>
                <a:spcPct val="0"/>
              </a:spcAft>
              <a:buNone/>
            </a:pPr>
            <a:endParaRPr lang="kk-KZ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3002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68</TotalTime>
  <Words>335</Words>
  <Application>Microsoft Office PowerPoint</Application>
  <PresentationFormat>Экран (4:3)</PresentationFormat>
  <Paragraphs>45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Воздушный поток</vt:lpstr>
      <vt:lpstr>« № 36 ЖББ орта мектебі » КММ физика пәнінің мұғалімі  Абдыгаликова Рабигаш Карабаевна</vt:lpstr>
      <vt:lpstr>Сабақтың тақырыбы:    §31-35. Дыбыс. Дыбыс сипаттамалары. Акустикалық  резонанс. Дыбыстың таралуы. Жаңғырық. Ультрадыбыс. </vt:lpstr>
      <vt:lpstr> Мақсаты:</vt:lpstr>
      <vt:lpstr>ІІ.Үй тапсырмасын тексеру</vt:lpstr>
      <vt:lpstr>IIІ. Мағынаны тану.</vt:lpstr>
      <vt:lpstr>Презентация PowerPoint</vt:lpstr>
      <vt:lpstr>Презентация PowerPoint</vt:lpstr>
      <vt:lpstr>Презентация PowerPoint</vt:lpstr>
      <vt:lpstr>2.Есептер шығару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 № 36 ЖББ орта мектебі » КММ физика пәнінің мұғалімі  Абдыгаликова Рабигаш Карабаевна</dc:title>
  <dc:creator>админ</dc:creator>
  <cp:lastModifiedBy>User</cp:lastModifiedBy>
  <cp:revision>44</cp:revision>
  <dcterms:created xsi:type="dcterms:W3CDTF">2016-01-11T16:43:15Z</dcterms:created>
  <dcterms:modified xsi:type="dcterms:W3CDTF">2016-01-12T10:27:09Z</dcterms:modified>
</cp:coreProperties>
</file>