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5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  <p:sldMasterId id="2147483744" r:id="rId6"/>
    <p:sldMasterId id="2147483756" r:id="rId7"/>
    <p:sldMasterId id="2147483768" r:id="rId8"/>
    <p:sldMasterId id="2147483780" r:id="rId9"/>
    <p:sldMasterId id="2147483792" r:id="rId10"/>
    <p:sldMasterId id="2147483804" r:id="rId11"/>
    <p:sldMasterId id="2147483816" r:id="rId12"/>
    <p:sldMasterId id="2147483828" r:id="rId13"/>
    <p:sldMasterId id="2147483840" r:id="rId14"/>
    <p:sldMasterId id="2147483852" r:id="rId15"/>
    <p:sldMasterId id="2147483864" r:id="rId16"/>
  </p:sldMasterIdLst>
  <p:notesMasterIdLst>
    <p:notesMasterId r:id="rId33"/>
  </p:notesMasterIdLst>
  <p:sldIdLst>
    <p:sldId id="260" r:id="rId17"/>
    <p:sldId id="258" r:id="rId18"/>
    <p:sldId id="264" r:id="rId19"/>
    <p:sldId id="265" r:id="rId20"/>
    <p:sldId id="266" r:id="rId21"/>
    <p:sldId id="268" r:id="rId22"/>
    <p:sldId id="270" r:id="rId23"/>
    <p:sldId id="272" r:id="rId24"/>
    <p:sldId id="274" r:id="rId25"/>
    <p:sldId id="276" r:id="rId26"/>
    <p:sldId id="279" r:id="rId27"/>
    <p:sldId id="278" r:id="rId28"/>
    <p:sldId id="280" r:id="rId29"/>
    <p:sldId id="281" r:id="rId30"/>
    <p:sldId id="282" r:id="rId31"/>
    <p:sldId id="28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83CC-0E64-4E51-B52B-36E8C3F0F095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CBF43-8CC4-40AC-81D7-ADC4AEEE52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7612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C0EED-E27C-4ABB-AA25-7787343AF836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1228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C0EED-E27C-4ABB-AA25-7787343AF836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C0EED-E27C-4ABB-AA25-7787343AF836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C0EED-E27C-4ABB-AA25-7787343AF836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72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770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909106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1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52852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284850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741758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9224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3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3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79833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003632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54276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1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62" y="27313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12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945809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215263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609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86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86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5875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2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2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502024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9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777733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71724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658801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0849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355540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64804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316000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9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47" y="27312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97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842872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7436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7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862757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142470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13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13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17498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8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08099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14902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30270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99966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0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0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700334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266352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52199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31" y="27311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81" y="143516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9221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45517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087770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54019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0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0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34284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74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085216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83990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636312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523988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9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9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496558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688550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5246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189999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6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14" y="273100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64" y="14351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83517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455987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813672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8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8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599004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6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774667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4385648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36856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65979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736284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897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76065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095125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4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95" y="27308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45" y="1435136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563190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248380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1504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7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7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34446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018024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03215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823100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74049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5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5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6132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1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1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566632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375818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097158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75" y="27307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5" y="143512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649302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17946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18301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5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5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816470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42900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80849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860768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9475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082833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682133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383722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888346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78284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511621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950160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3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43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3218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6187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9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42" y="27319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92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02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6587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8457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498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8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8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5453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6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92926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4663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85912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0571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1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1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0613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1756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09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586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88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38" y="27319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88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4156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139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15748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8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8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3212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5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44468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637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53690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01761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0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0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8254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223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23078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35603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7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23" y="27318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73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1814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08411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73288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7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7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9225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5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28499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37685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8787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14640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9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9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567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2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2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3814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435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7920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6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15" y="27317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65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275584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31765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50133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6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6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51360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44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91060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25306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074397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2498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38409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8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8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08792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46169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6114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5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07" y="273170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57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53435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73065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3494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5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5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13603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3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63835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65111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87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9409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6622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7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7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59418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967010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20014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48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98" y="27316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48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92617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61296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81365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5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5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78215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801404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426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9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45" y="273198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94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851543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13487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987595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6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6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35201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08018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540128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3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87" y="2731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37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700226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989846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365461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43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43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04119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52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238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644719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004695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702779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1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95470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5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5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177417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69493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566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2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175" y="27314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25" y="143517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361581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11481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15791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73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73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792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99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99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99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69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3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37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3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20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2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26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2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0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1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14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1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5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01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01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01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50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8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87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8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701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72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72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72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792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19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9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97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9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322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9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94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9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6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83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83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83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771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7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77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7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2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71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71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71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953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6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64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64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969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5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56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56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13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17"/>
            <a:ext cx="8229600" cy="4525963"/>
          </a:xfrm>
          <a:prstGeom prst="rect">
            <a:avLst/>
          </a:prstGeom>
        </p:spPr>
        <p:txBody>
          <a:bodyPr vert="horz" lIns="91432" tIns="45717" rIns="91432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4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01.02.2016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47"/>
            <a:ext cx="2895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447"/>
            <a:ext cx="2133600" cy="365125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23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23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32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7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5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8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0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99592" y="373006"/>
            <a:ext cx="7704856" cy="47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defTabSz="914323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>
                <a:effectLst>
                  <a:glow rad="101600">
                    <a:srgbClr val="00B050">
                      <a:alpha val="60000"/>
                    </a:srgb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Тесттерді пайдаланудағы  әрекеттер мына схема бойынша  жүргізілуі тиіс..</a:t>
            </a: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400" b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</a:t>
            </a:r>
            <a:r>
              <a:rPr lang="kk-KZ" sz="2400" b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кезең: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алдындағы талдау;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тестті жоспарлау;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құрастыру;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алдындағы жұмыстарды санау;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алдындағы нәтижелерді өңдеу;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алдындағы нәтижелерді сатылау</a:t>
            </a:r>
            <a:r>
              <a:rPr lang="kk-KZ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 </a:t>
            </a:r>
            <a:r>
              <a:rPr lang="kk-KZ" sz="2400" b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кезең: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түпкілікті тестті жасау;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алдындағы қайта жоспарлау;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түпкілікті тест құрастырып өңдеу;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defTabSz="91432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нәтижелерін сатылау;</a:t>
            </a:r>
            <a:endParaRPr lang="kk-KZ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236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4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4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4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4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45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45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45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45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45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45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676"/>
            <a:ext cx="8229600" cy="270030"/>
          </a:xfrm>
        </p:spPr>
        <p:txBody>
          <a:bodyPr>
            <a:normAutofit fontScale="90000"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Синтаксистік білімдерін бақылау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7763406"/>
              </p:ext>
            </p:extLst>
          </p:nvPr>
        </p:nvGraphicFramePr>
        <p:xfrm>
          <a:off x="683569" y="1395283"/>
          <a:ext cx="7920888" cy="4049940"/>
        </p:xfrm>
        <a:graphic>
          <a:graphicData uri="http://schemas.openxmlformats.org/drawingml/2006/table">
            <a:tbl>
              <a:tblPr/>
              <a:tblGrid>
                <a:gridCol w="644728"/>
                <a:gridCol w="368327"/>
                <a:gridCol w="105291"/>
                <a:gridCol w="631621"/>
                <a:gridCol w="382856"/>
                <a:gridCol w="105291"/>
                <a:gridCol w="709196"/>
                <a:gridCol w="299589"/>
                <a:gridCol w="529340"/>
                <a:gridCol w="584023"/>
                <a:gridCol w="105291"/>
                <a:gridCol w="600132"/>
                <a:gridCol w="316171"/>
                <a:gridCol w="236451"/>
                <a:gridCol w="679851"/>
                <a:gridCol w="105291"/>
                <a:gridCol w="596407"/>
                <a:gridCol w="921032"/>
              </a:tblGrid>
              <a:tr h="490927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Сөздердің байланысу түрлері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Сөздердің байланысу тәсілдері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Сөйлем айтылу мақсатына қарай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Сөйлем мүшелері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Сөз тіркесі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Сөз тіркесі бола алмайтындар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Сөйлемнің  бірыңғай мүшелері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2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Қиысу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Жалғаулық шылаулар арқылы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Бастауыш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Есімді сөз тіркесі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Етістікті сөз тіркесі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Тұрақты  сөз тіркесі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Күрделі сөз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1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Матасу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Септеулік шылаулар арқылы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Баяндауыш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1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Меңгеру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Орын тәртібі арқылы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Анықтауыш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Жанасу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Интонация арқылы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Толықтауыш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Қабысу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Жалғаулар арқылы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Пысықтауыш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853" marR="32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567">
                <a:tc gridSpan="18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Сөйлем құрамына қарай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363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Жақты 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жақсыз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Жалаң 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Жайылма 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толымды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толымсыз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Атаулы 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204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363"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Жалпылауыш сөздер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Айқындауыш мүше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Синтаксистік қатынастар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727">
                <a:tc rowSpan="2"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kk-KZ" sz="5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Оңашаланған </a:t>
                      </a: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Қосарлы айқындауыш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Анықтауыштық қатынас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Толықтауыштық қатынас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5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Пысықтауыштық қатынас</a:t>
                      </a: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204"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5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5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63" y="471953"/>
            <a:ext cx="817240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95672" y="5319292"/>
            <a:ext cx="59161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59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5955041"/>
              </p:ext>
            </p:extLst>
          </p:nvPr>
        </p:nvGraphicFramePr>
        <p:xfrm>
          <a:off x="1187684" y="1430778"/>
          <a:ext cx="6984777" cy="270030"/>
        </p:xfrm>
        <a:graphic>
          <a:graphicData uri="http://schemas.openxmlformats.org/drawingml/2006/table">
            <a:tbl>
              <a:tblPr/>
              <a:tblGrid>
                <a:gridCol w="1897103"/>
                <a:gridCol w="2069563"/>
                <a:gridCol w="3018111"/>
              </a:tblGrid>
              <a:tr h="27003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Салалас құрмалас сөйлем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Сабақтас құрмалас сөйлем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Аралас құрмалас сөйлем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1863372"/>
              </p:ext>
            </p:extLst>
          </p:nvPr>
        </p:nvGraphicFramePr>
        <p:xfrm>
          <a:off x="827612" y="2060901"/>
          <a:ext cx="7584846" cy="2736305"/>
        </p:xfrm>
        <a:graphic>
          <a:graphicData uri="http://schemas.openxmlformats.org/drawingml/2006/table">
            <a:tbl>
              <a:tblPr/>
              <a:tblGrid>
                <a:gridCol w="1017479"/>
                <a:gridCol w="1068355"/>
                <a:gridCol w="948105"/>
                <a:gridCol w="1327347"/>
                <a:gridCol w="1137727"/>
                <a:gridCol w="975356"/>
                <a:gridCol w="1110477"/>
              </a:tblGrid>
              <a:tr h="4748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Ыңғайлас салалас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Шартты бағыныңқы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Сатылы бағыныңқы 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Жарыспалы бағыныңқы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Көп құрамды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Қарсылықты салалас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Қарсылықты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Себеп салдар салалас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Себеп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Кезектес салалас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Мезгіл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Талғаулы салалас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Қимыл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Түсіндірмелі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Мақсат бағыныңқы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331643" y="405535"/>
            <a:ext cx="81598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Құрмалас сөйлем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5" y="4509208"/>
            <a:ext cx="75848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40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8068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Пунктуациялық  білімдерін бақылау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8389686"/>
              </p:ext>
            </p:extLst>
          </p:nvPr>
        </p:nvGraphicFramePr>
        <p:xfrm>
          <a:off x="923667" y="1862827"/>
          <a:ext cx="7296809" cy="1854206"/>
        </p:xfrm>
        <a:graphic>
          <a:graphicData uri="http://schemas.openxmlformats.org/drawingml/2006/table">
            <a:tbl>
              <a:tblPr/>
              <a:tblGrid>
                <a:gridCol w="895160"/>
                <a:gridCol w="580424"/>
                <a:gridCol w="727592"/>
                <a:gridCol w="688735"/>
                <a:gridCol w="1308016"/>
                <a:gridCol w="1032617"/>
                <a:gridCol w="1100132"/>
                <a:gridCol w="964133"/>
              </a:tblGrid>
              <a:tr h="6611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Нүкте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Үтір 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Нүктелі үтір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Көп нүкте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Қос нүкте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Леп белгісі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Сұрақ белгісі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Жақша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0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5915394"/>
              </p:ext>
            </p:extLst>
          </p:nvPr>
        </p:nvGraphicFramePr>
        <p:xfrm>
          <a:off x="923595" y="3933057"/>
          <a:ext cx="7296812" cy="1224136"/>
        </p:xfrm>
        <a:graphic>
          <a:graphicData uri="http://schemas.openxmlformats.org/drawingml/2006/table">
            <a:tbl>
              <a:tblPr/>
              <a:tblGrid>
                <a:gridCol w="1216097"/>
                <a:gridCol w="1148429"/>
                <a:gridCol w="1283287"/>
                <a:gridCol w="1283287"/>
                <a:gridCol w="2365712"/>
              </a:tblGrid>
              <a:tr h="5282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Сызықша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Дефис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Тырнақша 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Қосарланған  белгі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Сөйлем мүшелерінің  талдау  схемасы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8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899685" y="836276"/>
            <a:ext cx="82444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7" y="5157263"/>
            <a:ext cx="7584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13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62689909"/>
              </p:ext>
            </p:extLst>
          </p:nvPr>
        </p:nvGraphicFramePr>
        <p:xfrm>
          <a:off x="923634" y="1916876"/>
          <a:ext cx="7176798" cy="2231015"/>
        </p:xfrm>
        <a:graphic>
          <a:graphicData uri="http://schemas.openxmlformats.org/drawingml/2006/table">
            <a:tbl>
              <a:tblPr/>
              <a:tblGrid>
                <a:gridCol w="1286208"/>
                <a:gridCol w="1217936"/>
                <a:gridCol w="1353527"/>
                <a:gridCol w="1421323"/>
                <a:gridCol w="1897804"/>
              </a:tblGrid>
              <a:tr h="681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 b="1" dirty="0">
                          <a:latin typeface="Times New Roman"/>
                          <a:ea typeface="Times New Roman"/>
                          <a:cs typeface="Times New Roman"/>
                        </a:rPr>
                        <a:t>Ғылыми стиль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kk-KZ" sz="900" b="1" dirty="0">
                          <a:latin typeface="Times New Roman"/>
                          <a:ea typeface="Times New Roman"/>
                          <a:cs typeface="Times New Roman"/>
                        </a:rPr>
                        <a:t>Ресми іс қағаздар стилі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 b="1" dirty="0">
                          <a:latin typeface="Times New Roman"/>
                          <a:ea typeface="Times New Roman"/>
                          <a:cs typeface="Times New Roman"/>
                        </a:rPr>
                        <a:t>Публицистикалық стиль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 b="1" dirty="0">
                          <a:latin typeface="Times New Roman"/>
                          <a:ea typeface="Times New Roman"/>
                          <a:cs typeface="Times New Roman"/>
                        </a:rPr>
                        <a:t>Көркем әдебиет стилі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 b="1" dirty="0">
                          <a:latin typeface="Times New Roman"/>
                          <a:ea typeface="Times New Roman"/>
                          <a:cs typeface="Times New Roman"/>
                        </a:rPr>
                        <a:t>Ауызекі сөйлеу стилі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95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43610" y="667291"/>
            <a:ext cx="73688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3597" y="3212993"/>
            <a:ext cx="7296811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5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1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1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ru-RU" sz="11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711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2035699"/>
              </p:ext>
            </p:extLst>
          </p:nvPr>
        </p:nvGraphicFramePr>
        <p:xfrm>
          <a:off x="863629" y="1196752"/>
          <a:ext cx="7416833" cy="4266474"/>
        </p:xfrm>
        <a:graphic>
          <a:graphicData uri="http://schemas.openxmlformats.org/drawingml/2006/table">
            <a:tbl>
              <a:tblPr/>
              <a:tblGrid>
                <a:gridCol w="395651"/>
                <a:gridCol w="773024"/>
                <a:gridCol w="463723"/>
                <a:gridCol w="463723"/>
                <a:gridCol w="191885"/>
                <a:gridCol w="193713"/>
                <a:gridCol w="195083"/>
                <a:gridCol w="195083"/>
                <a:gridCol w="219297"/>
                <a:gridCol w="219297"/>
                <a:gridCol w="193713"/>
                <a:gridCol w="193713"/>
                <a:gridCol w="205135"/>
                <a:gridCol w="264985"/>
                <a:gridCol w="264985"/>
                <a:gridCol w="226608"/>
                <a:gridCol w="211987"/>
                <a:gridCol w="202395"/>
                <a:gridCol w="250823"/>
                <a:gridCol w="250823"/>
                <a:gridCol w="198739"/>
                <a:gridCol w="289199"/>
                <a:gridCol w="289199"/>
                <a:gridCol w="578397"/>
                <a:gridCol w="485653"/>
              </a:tblGrid>
              <a:tr h="750382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Оқушының </a:t>
                      </a:r>
                      <a:endParaRPr lang="kk-KZ" sz="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 smtClean="0">
                          <a:latin typeface="Times New Roman"/>
                          <a:ea typeface="Times New Roman"/>
                          <a:cs typeface="Times New Roman"/>
                        </a:rPr>
                        <a:t>Аты- </a:t>
                      </a: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жөні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күні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Нұсқа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лексика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фонетика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сөзжасам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морфология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синтаксис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пунктуация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дұрысы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қатесі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1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сұрақ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kk-KZ" sz="40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kk-KZ" sz="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97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555" marR="40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499661" y="461134"/>
            <a:ext cx="614468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Оқушылардың тест жұмыстарын талдау парағы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53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Тест нәтижесін бақылау мониторингі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49477326"/>
              </p:ext>
            </p:extLst>
          </p:nvPr>
        </p:nvGraphicFramePr>
        <p:xfrm>
          <a:off x="1211625" y="1340761"/>
          <a:ext cx="6528730" cy="4519388"/>
        </p:xfrm>
        <a:graphic>
          <a:graphicData uri="http://schemas.openxmlformats.org/drawingml/2006/table">
            <a:tbl>
              <a:tblPr/>
              <a:tblGrid>
                <a:gridCol w="652873"/>
                <a:gridCol w="652873"/>
                <a:gridCol w="652873"/>
                <a:gridCol w="652873"/>
                <a:gridCol w="652873"/>
                <a:gridCol w="652873"/>
                <a:gridCol w="652873"/>
                <a:gridCol w="652873"/>
                <a:gridCol w="652873"/>
                <a:gridCol w="652873"/>
              </a:tblGrid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41">
                <a:tc gridSpan="10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8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Күні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Мұғалімі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5035" marR="350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15638" y="723340"/>
            <a:ext cx="66146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Пәні..............................................................................................................................................................</a:t>
            </a:r>
            <a:endParaRPr lang="kk-KZ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714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676"/>
            <a:ext cx="8229600" cy="378042"/>
          </a:xfrm>
        </p:spPr>
        <p:txBody>
          <a:bodyPr>
            <a:normAutofit fontScale="90000"/>
          </a:bodyPr>
          <a:lstStyle/>
          <a:p>
            <a:pPr lvl="0"/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Бақылау сынақ нәтижелерінің мониторингі</a:t>
            </a:r>
            <a:r>
              <a:rPr lang="ru-RU" sz="800" dirty="0" smtClean="0">
                <a:latin typeface="Arial" pitchFamily="34" charset="0"/>
              </a:rPr>
              <a:t/>
            </a:r>
            <a:br>
              <a:rPr lang="ru-RU" sz="800" dirty="0" smtClean="0">
                <a:latin typeface="Arial" pitchFamily="34" charset="0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68031"/>
              </p:ext>
            </p:extLst>
          </p:nvPr>
        </p:nvGraphicFramePr>
        <p:xfrm>
          <a:off x="827588" y="1538789"/>
          <a:ext cx="7488829" cy="4050449"/>
        </p:xfrm>
        <a:graphic>
          <a:graphicData uri="http://schemas.openxmlformats.org/drawingml/2006/table">
            <a:tbl>
              <a:tblPr/>
              <a:tblGrid>
                <a:gridCol w="1497765"/>
                <a:gridCol w="748883"/>
                <a:gridCol w="748883"/>
                <a:gridCol w="748883"/>
                <a:gridCol w="748883"/>
                <a:gridCol w="748883"/>
                <a:gridCol w="748883"/>
                <a:gridCol w="748883"/>
                <a:gridCol w="748883"/>
              </a:tblGrid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latin typeface="Times New Roman"/>
                          <a:ea typeface="Times New Roman"/>
                          <a:cs typeface="Times New Roman"/>
                        </a:rPr>
                        <a:t>Сынақ  өтілу күні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72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Тапсырғандар саны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Білім сапасы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900">
                          <a:latin typeface="Times New Roman"/>
                          <a:ea typeface="Times New Roman"/>
                          <a:cs typeface="Times New Roman"/>
                        </a:rPr>
                        <a:t>Үлгерім сапасы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733" marR="63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971599" y="836713"/>
            <a:ext cx="754217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</a:t>
            </a: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Сыныбы__________________ Мұғалімі_______________________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1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971603" y="244685"/>
            <a:ext cx="7440828" cy="594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Тесттің түрлері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Қазіргі уакыт талабына сай мектептерде оқушылардың білім және білік сапасын,  дағдысын тексеруге арналған тесттің бірнеше түрі бар.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Тесттің негізгі түрлері мыналар</a:t>
            </a:r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1. Таңдау тесті </a:t>
            </a: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бұл күнделікті жиі қолданылатын тесттің түрі. Белгілі такырып бойынша бір сұрақ беріліп, бірнеше жауабы көрсетіледі. Соның ішінен тек дұрыс жауап кана таңдап алынуы керек. Мысалы,Салыстырмалы шырайды табыңыз?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сары,жұқа, таулы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көкшіл, аласырак, биіктеу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орасан үлкен, қап-қара, өте ыстық</a:t>
            </a: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Балама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жауапты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альтернативті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тест -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мұнда белгілі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тақырыптан жеке-жеке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сұрақтар беріледі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түрлерінің ерекшелі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сұрақтардың жанына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окушы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иә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","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 емес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сөздер жазуы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Мысалы,Жазу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сызу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кимылдау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еңбектену сөздерінің барлығы тұйық етістік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	</a:t>
            </a: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Есімше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септеле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Ия.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Тұйық  етістік жіктеледі ме?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Жоқ.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И,Р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дыбыстарын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фонетика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зерттейді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Дұрыс.</a:t>
            </a: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Толықтыру тесті</a:t>
            </a: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Мұнда окушы қалдырып кеткен бос орынды грамматикал ық  ережелерге байланысты сөз немесе  сөз тіркесін  жазып толықтырады. Мысалы,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Есімдіктер.......сөз табының орнына қолданылатын сөздер.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зат есім, сын есім, сан есім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Сан есім заттың.......... білдіретін  сөз табы./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санын, ретін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19607" y="-78625"/>
            <a:ext cx="7200800" cy="634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kk-KZ" sz="1400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kk-KZ" sz="14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Тесттің  келесі  бір түрі </a:t>
            </a:r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сәйкестендіру тесті</a:t>
            </a: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Мұнда екі  бағанада орналасқан фактілерді, мысалдарды, сөздерді  бір - бірімен мағынасына, мазмұнына сәйкес топтастыру керек. Мысалы: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Фразалык тіркестерді  тиісті  сынарлармен сәйкестендіріңіз.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Кіріп	                         а) жүн қырқу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Мұрнына                             ә/иісі бармау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Аузымен                              б/қонындай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жумырткадан                       в/орақ ору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Жауабы:  Мұрнына  иісі  бармау , аузымен орақ ору </a:t>
            </a:r>
          </a:p>
          <a:p>
            <a:pPr defTabSz="914323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Еске түсіру тесті.</a:t>
            </a: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Мұнда ереже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аныктама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оның накты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сөзбен жазу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ұсынылады.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914323"/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Сөз бен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сөзді байланыстыратын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жалғау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сөздердің орнына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жұмсалатын сөз табы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........</a:t>
            </a: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есімдік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Тесттің  келесі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колданылатын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аралас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тест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Аралас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тест-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әр түрлі тақырыпқа байланысты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әр түрлі сұрақтарды қамтитын күрделі тесттің  түрі.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Мұнда белгілі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сұрақ беріліп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оның бірнеше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көрсетіледі.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Оқушы соның ішінен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тек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 жауап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қана таңдап алу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1.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Мезгіл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үстеуді көрсетіңіз: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а/алтын    б/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в/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жаздыгүні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Сілтеу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есімдік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сөйлемді  көрсет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а/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Бұл кезек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күттірмейтін мәселе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 б)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ешкіммен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сөйлеспейді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: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в/өнер алды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қызыл тіл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defTabSz="914323"/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Дұрыс жазылған сөзді 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тап: </a:t>
            </a:r>
          </a:p>
          <a:p>
            <a:pPr defTabSz="914323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а/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көзқарас  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б/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көзғарас 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в/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көз  карас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0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827584" y="448019"/>
            <a:ext cx="6912773" cy="184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</a:t>
            </a:r>
            <a:r>
              <a:rPr lang="ru-RU" sz="12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Баламалы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</a:t>
            </a:r>
            <a:r>
              <a:rPr lang="ru-RU" sz="12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альтернативт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тест,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бұған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ия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' не "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жок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деген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жауап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керек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Мына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сөйлем сатылы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көп бағыныңқы сөйлем болады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келді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де,есікті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ашып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қарап еді,бәрі тегіс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келіп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болыпты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а/иә   б/жоқ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Төмендегі сөйлем сабақтас құрмалас сөйлем бе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Қыс түскенше,ағаштарды жарып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тастадық.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а/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иә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б/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жок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27584" y="1624619"/>
            <a:ext cx="7644341" cy="4478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ru-RU" sz="11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Толықтыру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тесті</a:t>
            </a:r>
            <a:endParaRPr lang="ru-RU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Мұнда окушы қалдырып кеткен бос орынды грамматикалық  ережелерге байланысты сөз немесе  сөз тіркесін  жазып толықтырады. Мысалы,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Есімдіктер.......сөз табының орнына қолданылатын сөздер.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зат есім, сын есім, сан есім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Сан есім заттың.......... білдіретін  сөз табы./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санын, ретін.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Мына сөйлемнің сыңарын жаз. Жүз сомың болғанша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Жүз досың болсын.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Төмендегі  ережені  толықтыр. Құрамында ен кемінде екі немесе үш, одан да көп сөйлемнен құралған сабактастың  түрін дейміз.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Көп бағыныңқылы сабақтас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Төмендегі өлең жолына тиісті  каратпа сөзді қой.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                 , ойын арзан, күлкі қымбат. (Абай)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Жауабы: Жігіттер.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Мына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сөйлемнің 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басыңкы сыңары берілген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Осыған сүйене отырып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бағыныңкы сыңарына сөйлем құрап, көп бағыныңқы сабақтас құрмалас жаса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defTabSz="91432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…………………………………………..</a:t>
            </a: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Шолпан қайықтан жерге түсті.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>
              <a:solidFill>
                <a:prstClr val="black"/>
              </a:solidFill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.</a:t>
            </a:r>
            <a:endParaRPr lang="ru-RU" sz="14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89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5" y="634013"/>
            <a:ext cx="8229600" cy="687885"/>
          </a:xfrm>
        </p:spPr>
        <p:txBody>
          <a:bodyPr>
            <a:normAutofit fontScale="90000"/>
          </a:bodyPr>
          <a:lstStyle/>
          <a:p>
            <a:r>
              <a:rPr lang="kk-K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бөлім</a:t>
            </a:r>
            <a:br>
              <a:rPr lang="kk-K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 тарау Грамматикалық тапсырмалар</a:t>
            </a:r>
            <a:br>
              <a:rPr lang="kk-K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1575" y="998787"/>
            <a:ext cx="3342758" cy="646325"/>
          </a:xfrm>
          <a:prstGeom prst="rect">
            <a:avLst/>
          </a:prstGeom>
        </p:spPr>
        <p:txBody>
          <a:bodyPr wrap="none" lIns="91432" tIns="45717" rIns="91432" bIns="45717">
            <a:spAutoFit/>
          </a:bodyPr>
          <a:lstStyle/>
          <a:p>
            <a:pPr defTabSz="914323"/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а/фонетикалық  тапсырмалар</a:t>
            </a:r>
          </a:p>
          <a:p>
            <a:pPr defTabSz="914323"/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923601" y="772511"/>
            <a:ext cx="7536832" cy="175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endParaRPr lang="kk-KZ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Мына 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сөздердегі </a:t>
            </a:r>
            <a:r>
              <a:rPr lang="kk-KZ" sz="1200" b="1" i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ы, і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дыбыстарының түсіп қалу себебін айтыңдар.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Ойын – ойна, кемі – кему, жеті – жетеу, оқы – оқу.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Көп нүктенің орнын тиісті әріптермен толықтыр.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...рлық т...бі – қорлық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Әжем ...йде отыр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...лия сабаққа келд...</a:t>
            </a:r>
            <a:endParaRPr lang="kk-KZ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1742" y="2402886"/>
            <a:ext cx="3365905" cy="369326"/>
          </a:xfrm>
          <a:prstGeom prst="rect">
            <a:avLst/>
          </a:prstGeom>
        </p:spPr>
        <p:txBody>
          <a:bodyPr wrap="none" lIns="91432" tIns="45717" rIns="91432" bIns="45717">
            <a:spAutoFit/>
          </a:bodyPr>
          <a:lstStyle/>
          <a:p>
            <a:pPr defTabSz="914323"/>
            <a:r>
              <a:rPr lang="kk-KZ" b="1" dirty="0" smtClean="0">
                <a:solidFill>
                  <a:prstClr val="black"/>
                </a:solidFill>
              </a:rPr>
              <a:t>б/лексикалық тапсырмалар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27584" y="2619278"/>
            <a:ext cx="8064896" cy="200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kk-KZ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Мына 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мақалдарды оқып, не туралы айтылғанып жазбаша баяндаңдар.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Үлгі: Бойым ұзын, биік екен деме, ақылды, ойлы бол, - дейді.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Бойыңмен мақтанба, ойыңмен мақтан.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Еңбекпенен жарасқан, дем алам деп таласпас.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Диірмен тасымен, адамзат асымен байқалады.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Оймен бастап, қолмен аяқта.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Жалғыз қолмен жеті бірдей іске кіріспе.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Ағаш жемісімен де қымбат, желегімен де қымбат.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23762" y="4300941"/>
            <a:ext cx="3567371" cy="369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в/морфологиялық тапсырмалар</a:t>
            </a:r>
            <a:endParaRPr lang="kk-KZ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923648" y="4640225"/>
            <a:ext cx="7680847" cy="83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Бірінші сыңары сын есім, екінші сыңары зат есімнен болған сөз тіркестерін құрастырып жазыңдар.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457162" algn="l"/>
              </a:tabLst>
            </a:pPr>
            <a:r>
              <a:rPr lang="kk-KZ" sz="1200" i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Үлгі: Тұнық су.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су, самал, тай, қауын, ағаш;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162" algn="l"/>
              </a:tabLs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тұнық, асау, биік, салқын, сары.</a:t>
            </a:r>
            <a:endParaRPr lang="kk-KZ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83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73" y="274638"/>
            <a:ext cx="795522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kk-KZ" b="1" dirty="0" smtClean="0"/>
              <a:t> 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kk-KZ" sz="2000" b="1" dirty="0" smtClean="0"/>
              <a:t>г/Синтаксистік тапсырмалар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27589" y="783437"/>
            <a:ext cx="7296811" cy="270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kk-KZ" sz="1200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kk-KZ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r>
              <a:rPr lang="kk-KZ" sz="1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Екі </a:t>
            </a: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одан да көп сөйлемнен құралған күрделі бір ойды білдіретін сөйлемді не деп атайды? Мысал келтіріңдер.</a:t>
            </a:r>
          </a:p>
          <a:p>
            <a:pPr defTabSz="914323" fontAlgn="base">
              <a:spcBef>
                <a:spcPct val="0"/>
              </a:spcBef>
              <a:spcAft>
                <a:spcPct val="0"/>
              </a:spcAft>
            </a:pP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Мағыналық қарым-қатынасына қарай салалас құрмалас сөйлем нешеге бөлінеді? Атын атап, мысал келтіріңдер.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Басыңғы және бағыныңқы  сөйлемдерден тұратын құрмалас сөйлемнің түрін не деп атайды? Мысал келтіріңдер.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/>
            <a:r>
              <a:rPr lang="kk-KZ" sz="1200" b="1" dirty="0">
                <a:solidFill>
                  <a:prstClr val="black"/>
                </a:solidFill>
              </a:rPr>
              <a:t>Берілген сөйлемге сөйлем мүшесіне талдау жасаңдар.</a:t>
            </a:r>
            <a:endParaRPr lang="ru-RU" sz="1200" dirty="0">
              <a:solidFill>
                <a:prstClr val="black"/>
              </a:solidFill>
            </a:endParaRPr>
          </a:p>
          <a:p>
            <a:pPr defTabSz="914323"/>
            <a:r>
              <a:rPr lang="kk-KZ" sz="1200" dirty="0">
                <a:solidFill>
                  <a:prstClr val="black"/>
                </a:solidFill>
              </a:rPr>
              <a:t>Зәулім ағаштардың үзіліп түскен сары жапырақтары ауада қалқып жүр.</a:t>
            </a:r>
            <a:endParaRPr lang="ru-RU" sz="1200" dirty="0">
              <a:solidFill>
                <a:prstClr val="black"/>
              </a:solidFill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72076" y="2974479"/>
            <a:ext cx="8471925" cy="6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endParaRPr lang="kk-KZ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с/пунктуация </a:t>
            </a:r>
            <a:r>
              <a:rPr lang="kk-KZ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саласы бойынша тапсырмалар</a:t>
            </a:r>
            <a:endParaRPr lang="kk-KZ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27591" y="3367323"/>
            <a:ext cx="7334908" cy="160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endParaRPr lang="kk-KZ" sz="1400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endParaRPr lang="kk-KZ" sz="14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defTabSz="914323" fontAlgn="base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Тыныс </a:t>
            </a: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белгілері туралы ережелер жинағы қалай деп аталады?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а/синтаксис  б/лексикология  с/полисемия     д/стилистика   е/пунктуация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Аяқталған сөйлемнің соңында қандай тыныс белгісі қойылады?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Оқшау сөздерге қандай тыныс белгісі қойылады?мысал келтіріңдер.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  <a:tabLst>
                <a:tab pos="2393749" algn="l"/>
              </a:tabLst>
            </a:pPr>
            <a:r>
              <a:rPr lang="kk-KZ" sz="1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Сызықша мен дефистің айырмашылығын тап.Мысал келтір.</a:t>
            </a:r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784000" cy="114300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11 сынып оқушыларымен жүргізілген бақылау.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3941040"/>
              </p:ext>
            </p:extLst>
          </p:nvPr>
        </p:nvGraphicFramePr>
        <p:xfrm>
          <a:off x="918637" y="1916933"/>
          <a:ext cx="7320819" cy="2645911"/>
        </p:xfrm>
        <a:graphic>
          <a:graphicData uri="http://schemas.openxmlformats.org/drawingml/2006/table">
            <a:tbl>
              <a:tblPr/>
              <a:tblGrid>
                <a:gridCol w="414120"/>
                <a:gridCol w="293437"/>
                <a:gridCol w="327500"/>
                <a:gridCol w="344533"/>
                <a:gridCol w="345019"/>
                <a:gridCol w="414120"/>
                <a:gridCol w="482733"/>
                <a:gridCol w="413633"/>
                <a:gridCol w="414120"/>
                <a:gridCol w="482733"/>
                <a:gridCol w="482733"/>
                <a:gridCol w="414120"/>
                <a:gridCol w="554755"/>
                <a:gridCol w="413633"/>
                <a:gridCol w="554755"/>
                <a:gridCol w="414120"/>
                <a:gridCol w="554755"/>
              </a:tblGrid>
              <a:tr h="467385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Дауысты дыбыс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Дауыссыз дыбыс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Буын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тасымал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орфография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орфоэпия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Дыбыс үндестігі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Буын үндестігі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екпін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Ашық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Қатаң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ашық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Тасымалданатын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тасымалданбайтын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ілгерінді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кейінді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тоғыспалы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бағынатын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бағынбайтын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түсетін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түспейтін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5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қысаң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Ұяң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тұйық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5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еріндік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үнді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бітеу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езулік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жуан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5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жіңішке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35565" y="948971"/>
            <a:ext cx="7872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Фонетикалық білімдерін бақылау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1573" y="4023226"/>
            <a:ext cx="74888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4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kk-KZ" sz="14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6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531" y="458670"/>
            <a:ext cx="8229600" cy="324036"/>
          </a:xfrm>
        </p:spPr>
        <p:txBody>
          <a:bodyPr>
            <a:normAutofit fontScale="90000"/>
          </a:bodyPr>
          <a:lstStyle/>
          <a:p>
            <a:pPr lvl="0"/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Лексикалық білімдерін бақылау</a:t>
            </a:r>
            <a:r>
              <a:rPr lang="ru-RU" sz="800" dirty="0" smtClean="0">
                <a:latin typeface="Arial" pitchFamily="34" charset="0"/>
              </a:rPr>
              <a:t/>
            </a:r>
            <a:br>
              <a:rPr lang="ru-RU" sz="800" dirty="0" smtClean="0">
                <a:latin typeface="Arial" pitchFamily="34" charset="0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9780216"/>
              </p:ext>
            </p:extLst>
          </p:nvPr>
        </p:nvGraphicFramePr>
        <p:xfrm>
          <a:off x="793761" y="1646802"/>
          <a:ext cx="7714690" cy="3046114"/>
        </p:xfrm>
        <a:graphic>
          <a:graphicData uri="http://schemas.openxmlformats.org/drawingml/2006/table">
            <a:tbl>
              <a:tblPr/>
              <a:tblGrid>
                <a:gridCol w="655389"/>
                <a:gridCol w="800744"/>
                <a:gridCol w="801260"/>
                <a:gridCol w="1163367"/>
                <a:gridCol w="1163367"/>
                <a:gridCol w="1091973"/>
                <a:gridCol w="1019039"/>
                <a:gridCol w="1019551"/>
              </a:tblGrid>
              <a:tr h="371297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Сөз мағыналары</a:t>
                      </a: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Қанатты сөздер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Тұрақты сөз тіркестері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Еркін сөз тіркестері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Көнерген сөздер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архайзм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Жаңа сөздер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8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Тура мағына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Ауыспалы мағына</a:t>
                      </a: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5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термин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Кәсіби сөз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диалект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табу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эвфемизм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дисфемизм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Мақал</a:t>
                      </a:r>
                      <a:r>
                        <a:rPr lang="ru-RU" sz="600" b="1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мәтел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Идеомалық тіркес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5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4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омоним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синоним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антоним</a:t>
                      </a: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Сөздің көп мағыналығы</a:t>
                      </a:r>
                      <a:endParaRPr lang="ru-RU" sz="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4" name="AutoShape 4"/>
          <p:cNvSpPr>
            <a:spLocks noChangeShapeType="1"/>
          </p:cNvSpPr>
          <p:nvPr/>
        </p:nvSpPr>
        <p:spPr bwMode="auto">
          <a:xfrm>
            <a:off x="349251" y="144066"/>
            <a:ext cx="4445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23"/>
            <a:endParaRPr lang="ru-RU">
              <a:solidFill>
                <a:prstClr val="black"/>
              </a:solidFill>
            </a:endParaRPr>
          </a:p>
        </p:txBody>
      </p:sp>
      <p:sp>
        <p:nvSpPr>
          <p:cNvPr id="30723" name="AutoShape 3"/>
          <p:cNvSpPr>
            <a:spLocks noChangeShapeType="1"/>
          </p:cNvSpPr>
          <p:nvPr/>
        </p:nvSpPr>
        <p:spPr bwMode="auto">
          <a:xfrm flipV="1">
            <a:off x="624553" y="45245"/>
            <a:ext cx="427567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23"/>
            <a:endParaRPr lang="ru-RU">
              <a:solidFill>
                <a:prstClr val="black"/>
              </a:solidFill>
            </a:endParaRPr>
          </a:p>
        </p:txBody>
      </p:sp>
      <p:sp>
        <p:nvSpPr>
          <p:cNvPr id="30722" name="AutoShape 2"/>
          <p:cNvSpPr>
            <a:spLocks noChangeShapeType="1"/>
          </p:cNvSpPr>
          <p:nvPr/>
        </p:nvSpPr>
        <p:spPr bwMode="auto">
          <a:xfrm>
            <a:off x="764253" y="45244"/>
            <a:ext cx="68156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23"/>
            <a:endParaRPr lang="ru-RU">
              <a:solidFill>
                <a:prstClr val="black"/>
              </a:solidFill>
            </a:endParaRPr>
          </a:p>
        </p:txBody>
      </p:sp>
      <p:sp>
        <p:nvSpPr>
          <p:cNvPr id="30721" name="AutoShape 1"/>
          <p:cNvSpPr>
            <a:spLocks noChangeShapeType="1"/>
          </p:cNvSpPr>
          <p:nvPr/>
        </p:nvSpPr>
        <p:spPr bwMode="auto">
          <a:xfrm>
            <a:off x="946184" y="188119"/>
            <a:ext cx="42756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23"/>
            <a:endParaRPr lang="ru-RU">
              <a:solidFill>
                <a:prstClr val="black"/>
              </a:solidFill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838201" y="810080"/>
            <a:ext cx="8653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саласы.......................................................................................................................</a:t>
            </a:r>
            <a:endParaRPr lang="kk-KZ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35" y="32968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64" y="4185096"/>
            <a:ext cx="74782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200" b="1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</a:t>
            </a: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kk-KZ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5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lvl="0" defTabSz="914400" fontAlgn="base">
              <a:spcAft>
                <a:spcPct val="0"/>
              </a:spcAft>
            </a:pPr>
            <a:r>
              <a:rPr lang="kk-KZ" sz="1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Морфологиялық білімдерін бақылау</a:t>
            </a:r>
            <a:endParaRPr lang="ru-RU" sz="1800" dirty="0" smtClean="0"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7971791"/>
              </p:ext>
            </p:extLst>
          </p:nvPr>
        </p:nvGraphicFramePr>
        <p:xfrm>
          <a:off x="683644" y="1633960"/>
          <a:ext cx="7848878" cy="3368550"/>
        </p:xfrm>
        <a:graphic>
          <a:graphicData uri="http://schemas.openxmlformats.org/drawingml/2006/table">
            <a:tbl>
              <a:tblPr/>
              <a:tblGrid>
                <a:gridCol w="665991"/>
                <a:gridCol w="665991"/>
                <a:gridCol w="518804"/>
                <a:gridCol w="516719"/>
                <a:gridCol w="595007"/>
                <a:gridCol w="693131"/>
                <a:gridCol w="638851"/>
                <a:gridCol w="595007"/>
                <a:gridCol w="517759"/>
                <a:gridCol w="665991"/>
                <a:gridCol w="739584"/>
                <a:gridCol w="518284"/>
                <a:gridCol w="517759"/>
              </a:tblGrid>
              <a:tr h="47413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Сөз таптары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Сөз құрамы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Дара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Күрделі сөз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    Жалғау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Жұрнақ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Көмекші етістік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Көмекші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latin typeface="Times New Roman"/>
                          <a:ea typeface="Times New Roman"/>
                          <a:cs typeface="Times New Roman"/>
                        </a:rPr>
                        <a:t>Зат есім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Негізгі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туынды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Тіркесті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Көптік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Сөз тудырушы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 dirty="0">
                          <a:latin typeface="Times New Roman"/>
                          <a:ea typeface="Times New Roman"/>
                          <a:cs typeface="Times New Roman"/>
                        </a:rPr>
                        <a:t>Сөз түрлендіруші</a:t>
                      </a: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Сын есім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Қос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Септік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Сан есім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Біріккен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Тәуелдік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Есімдік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Кіріккен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Жіктік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Етістік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Қысқарған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Еліктеу сөз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Еліктеуіш сөздер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Бейнелеуіш сөздер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0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шылау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Сұраулық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Жалғаулық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Демеулік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413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одағай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Шақыру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Жекіру 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600" b="1">
                          <a:latin typeface="Times New Roman"/>
                          <a:ea typeface="Times New Roman"/>
                          <a:cs typeface="Times New Roman"/>
                        </a:rPr>
                        <a:t>Көңіл күй одағайы</a:t>
                      </a:r>
                      <a:endParaRPr lang="ru-RU" sz="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827587" y="721296"/>
            <a:ext cx="87599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Аты жөні............... 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Пәні...................................................................................................................................................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 білімінің саласы.......................................................................................................................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5" y="5319302"/>
            <a:ext cx="78728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2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ru-RU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02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5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1096</Words>
  <Application>Microsoft Office PowerPoint</Application>
  <PresentationFormat>Экран (4:3)</PresentationFormat>
  <Paragraphs>417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слайдов</vt:lpstr>
      </vt:variant>
      <vt:variant>
        <vt:i4>16</vt:i4>
      </vt:variant>
    </vt:vector>
  </HeadingPairs>
  <TitlesOfParts>
    <vt:vector size="32" baseType="lpstr">
      <vt:lpstr>1_Тема Office</vt:lpstr>
      <vt:lpstr>Тема Office</vt:lpstr>
      <vt:lpstr>2_Тема Office</vt:lpstr>
      <vt:lpstr>3_Тема Office</vt:lpstr>
      <vt:lpstr>4_Тема Office</vt:lpstr>
      <vt:lpstr>5_Тема Office</vt:lpstr>
      <vt:lpstr>6_Тема Office</vt:lpstr>
      <vt:lpstr>7_Тема Office</vt:lpstr>
      <vt:lpstr>8_Тема Office</vt:lpstr>
      <vt:lpstr>9_Тема Office</vt:lpstr>
      <vt:lpstr>10_Тема Office</vt:lpstr>
      <vt:lpstr>11_Тема Office</vt:lpstr>
      <vt:lpstr>12_Тема Office</vt:lpstr>
      <vt:lpstr>13_Тема Office</vt:lpstr>
      <vt:lpstr>14_Тема Office</vt:lpstr>
      <vt:lpstr>15_Тема Office</vt:lpstr>
      <vt:lpstr>Слайд 1</vt:lpstr>
      <vt:lpstr>Слайд 2</vt:lpstr>
      <vt:lpstr>Слайд 3</vt:lpstr>
      <vt:lpstr>Слайд 4</vt:lpstr>
      <vt:lpstr>Негізгі бөлім І тарау Грамматикалық тапсырмалар  </vt:lpstr>
      <vt:lpstr>  г/Синтаксистік тапсырмалар </vt:lpstr>
      <vt:lpstr>11 сынып оқушыларымен жүргізілген бақылау. </vt:lpstr>
      <vt:lpstr> Лексикалық білімдерін бақылау </vt:lpstr>
      <vt:lpstr>Морфологиялық білімдерін бақылау</vt:lpstr>
      <vt:lpstr> Синтаксистік білімдерін бақылау </vt:lpstr>
      <vt:lpstr>Слайд 11</vt:lpstr>
      <vt:lpstr>  Пунктуациялық  білімдерін бақылау </vt:lpstr>
      <vt:lpstr>Слайд 13</vt:lpstr>
      <vt:lpstr> </vt:lpstr>
      <vt:lpstr>Тест нәтижесін бақылау мониторингі </vt:lpstr>
      <vt:lpstr> Бақылау сынақ нәтижелерінің мониторингі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2015-11-18T12:40:31Z</dcterms:created>
  <dcterms:modified xsi:type="dcterms:W3CDTF">2016-02-01T04:29:59Z</dcterms:modified>
</cp:coreProperties>
</file>