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279" r:id="rId4"/>
    <p:sldId id="280" r:id="rId5"/>
    <p:sldId id="281" r:id="rId6"/>
    <p:sldId id="282" r:id="rId7"/>
    <p:sldId id="283" r:id="rId8"/>
    <p:sldId id="285" r:id="rId9"/>
    <p:sldId id="286" r:id="rId10"/>
    <p:sldId id="287" r:id="rId11"/>
    <p:sldId id="289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96713"/>
    <a:srgbClr val="FFFF00"/>
    <a:srgbClr val="B3D3EA"/>
    <a:srgbClr val="78ADC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31" autoAdjust="0"/>
    <p:restoredTop sz="95596" autoAdjust="0"/>
  </p:normalViewPr>
  <p:slideViewPr>
    <p:cSldViewPr>
      <p:cViewPr varScale="1">
        <p:scale>
          <a:sx n="99" d="100"/>
          <a:sy n="99" d="100"/>
        </p:scale>
        <p:origin x="-10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C0E6A6-7F7D-4022-AE4F-40070F7D1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3931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2D015-5A11-4487-99FB-49809C15B99A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F5031-B0FC-48F0-8CB4-A0EED81B4859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65150"/>
            <a:ext cx="7620000" cy="70485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11275"/>
            <a:ext cx="7620000" cy="441325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119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19075"/>
            <a:ext cx="2181225" cy="54959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38125" y="219075"/>
            <a:ext cx="6391275" cy="54959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232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580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93388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4478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516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547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809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35331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47820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44899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8125" y="219075"/>
            <a:ext cx="87249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552" y="1052736"/>
            <a:ext cx="7620000" cy="704850"/>
          </a:xfrm>
        </p:spPr>
        <p:txBody>
          <a:bodyPr/>
          <a:lstStyle/>
          <a:p>
            <a:pPr algn="ctr"/>
            <a:r>
              <a:rPr lang="ru-RU" sz="4800" i="1" dirty="0" smtClean="0">
                <a:latin typeface="Bookman Old Style" pitchFamily="18" charset="0"/>
              </a:rPr>
              <a:t>Виртуальные лабораторные работы на уроках физики</a:t>
            </a:r>
            <a:endParaRPr lang="ru-RU" sz="4800" i="1" dirty="0">
              <a:latin typeface="Bookman Old Style" pitchFamily="18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79512" y="5877272"/>
            <a:ext cx="6552728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9pPr>
          </a:lstStyle>
          <a:p>
            <a:r>
              <a:rPr lang="ru-RU" sz="2800" i="1" dirty="0" smtClean="0">
                <a:latin typeface="Bookman Old Style" pitchFamily="18" charset="0"/>
              </a:rPr>
              <a:t>СОШ № 63</a:t>
            </a:r>
          </a:p>
          <a:p>
            <a:r>
              <a:rPr lang="ru-RU" sz="2800" i="1" dirty="0" smtClean="0">
                <a:latin typeface="Bookman Old Style" pitchFamily="18" charset="0"/>
              </a:rPr>
              <a:t>Кирюхин Дмитрий Анатольевич</a:t>
            </a:r>
            <a:endParaRPr lang="ru-RU" sz="28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892480" cy="42672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В основном рекомендации можно отнести к родителям учеников,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использующих ИИСС в домашних условиях (из-за болезни, при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обучении в форме экстерната и т.д.). В этом случае зачастую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требуется контроль и помощь при подготовке и проведении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Компьютерного эксперимента. Перед работой очень хорошо,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если родители проконтролируют готовность учащегося к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работе (часто для этого мы выдаем родителям блоки вопросов,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на которые ученик должен ответить перед выполнением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эксперимента). Также первоначально помощь требуется на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этапе формулировки выводов, вычленения главного из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наблюдаемого. Но интересно отметить, что чаще всего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дистанционно обучаемые ученики не только с удовольствием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выполняют требуемые работы, но самостоятельно проводят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эксперименты и из других разделов, что, зачастую,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стимулирует изучение новых для учащегося учебных материалов,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bat" pitchFamily="18" charset="-52"/>
              </a:rPr>
              <a:t>поиск дополнительной учебной литературы.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latin typeface="Arbat" pitchFamily="18" charset="-52"/>
              </a:rPr>
              <a:t>Рекомендации для родителей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latin typeface="Arbat" pitchFamily="18" charset="-52"/>
              </a:rPr>
              <a:t>Сайты виртуальных лабораторных работ</a:t>
            </a:r>
            <a:endParaRPr lang="ru-RU" sz="3600" dirty="0">
              <a:latin typeface="Arbat" pitchFamily="18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47800"/>
            <a:ext cx="8964488" cy="4267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http://www.all-fizika.com/article/index.php?id_article=110&amp;cad=h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http://distolymp2.spbu.ru/www/lab_dhtml/index.html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http://teachmen.ru/work/mech/friction2.html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http://fi-zi-ka.ucoz.ru/index/laboratornye_raboty/0-30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http://fiz.do.am/load/soft/virtualnye_laboratornye_raboty/29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http://www.virtulab.net/index.php?option=com_content&amp;view=article&amp;id=351:rezerford&amp;catid=38:16-&amp;Itemid=98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http://freesoft.ru/virtualnaya_laboratoriya_po_fizike_dlya_shkolnikov/download/virtlab.zip/getpage</a:t>
            </a:r>
            <a:endParaRPr lang="ru-RU" sz="2000" dirty="0" smtClean="0">
              <a:latin typeface="Arbat" pitchFamily="18" charset="-5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bat" pitchFamily="18" charset="-52"/>
              </a:rPr>
              <a:t>http://barsic.spbu.ru/www/lab_dhtml/common/index.html</a:t>
            </a:r>
            <a:endParaRPr lang="ru-RU" sz="2000" dirty="0" smtClean="0">
              <a:solidFill>
                <a:schemeClr val="accent3"/>
              </a:solidFill>
              <a:latin typeface="Arbat" pitchFamily="18" charset="-52"/>
            </a:endParaRPr>
          </a:p>
          <a:p>
            <a:pPr marL="457200" indent="-457200">
              <a:buNone/>
            </a:pPr>
            <a:endParaRPr lang="ru-RU" sz="2000" dirty="0" smtClean="0">
              <a:latin typeface="Arbat" pitchFamily="18" charset="-52"/>
            </a:endParaRPr>
          </a:p>
          <a:p>
            <a:endParaRPr lang="ru-RU" sz="2000" dirty="0">
              <a:latin typeface="Arbat" pitchFamily="18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Arbat" pitchFamily="18" charset="-52"/>
              </a:rPr>
              <a:t>Введение</a:t>
            </a:r>
            <a:endParaRPr lang="ru-RU" sz="3600" dirty="0">
              <a:latin typeface="Arbat" pitchFamily="18" charset="-52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835696" y="980728"/>
            <a:ext cx="5328592" cy="1152128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bat" pitchFamily="18" charset="-52"/>
              </a:rPr>
              <a:t>Компьютерный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bat" pitchFamily="18" charset="-52"/>
              </a:rPr>
              <a:t> эксперимент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bat" pitchFamily="18" charset="-52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2339752" y="2132856"/>
            <a:ext cx="360040" cy="936104"/>
          </a:xfrm>
          <a:prstGeom prst="downArrow">
            <a:avLst/>
          </a:prstGeom>
          <a:solidFill>
            <a:schemeClr val="bg2">
              <a:lumMod val="50000"/>
              <a:lumOff val="50000"/>
            </a:schemeClr>
          </a:soli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charset="0"/>
            </a:endParaRPr>
          </a:p>
        </p:txBody>
      </p:sp>
      <p:sp>
        <p:nvSpPr>
          <p:cNvPr id="9" name="Стрелка вниз 8"/>
          <p:cNvSpPr/>
          <p:nvPr/>
        </p:nvSpPr>
        <p:spPr bwMode="auto">
          <a:xfrm>
            <a:off x="6372200" y="2132856"/>
            <a:ext cx="360040" cy="936104"/>
          </a:xfrm>
          <a:prstGeom prst="downArrow">
            <a:avLst/>
          </a:prstGeom>
          <a:solidFill>
            <a:schemeClr val="bg2">
              <a:lumMod val="50000"/>
              <a:lumOff val="50000"/>
            </a:schemeClr>
          </a:soli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charset="0"/>
            </a:endParaRPr>
          </a:p>
        </p:txBody>
      </p:sp>
      <p:sp>
        <p:nvSpPr>
          <p:cNvPr id="10" name="Стрелка вниз 9"/>
          <p:cNvSpPr/>
          <p:nvPr/>
        </p:nvSpPr>
        <p:spPr bwMode="auto">
          <a:xfrm>
            <a:off x="4355976" y="2132856"/>
            <a:ext cx="360040" cy="2736304"/>
          </a:xfrm>
          <a:prstGeom prst="downArrow">
            <a:avLst/>
          </a:prstGeom>
          <a:solidFill>
            <a:schemeClr val="bg2">
              <a:lumMod val="50000"/>
              <a:lumOff val="50000"/>
            </a:schemeClr>
          </a:soli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99592" y="3068960"/>
            <a:ext cx="3240360" cy="144016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Активно-деятельные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формы обучения</a:t>
            </a: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4932040" y="3068960"/>
            <a:ext cx="3240360" cy="144016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Дистанционное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образование</a:t>
            </a: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2915816" y="4869160"/>
            <a:ext cx="3240360" cy="144016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rgbClr val="002060"/>
            </a:solidFill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Самостоятельная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работа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bat" pitchFamily="18" charset="-52"/>
              </a:rPr>
              <a:t>учащихся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332656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3200" i="1" dirty="0" smtClean="0">
                <a:latin typeface="Bookman Old Style" pitchFamily="18" charset="0"/>
              </a:rPr>
              <a:t>Актуальность</a:t>
            </a:r>
            <a:endParaRPr lang="ru-RU" sz="3200" i="1" dirty="0">
              <a:latin typeface="Bookman Old Style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>
            <a:off x="2051720" y="1052736"/>
            <a:ext cx="6768752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979712" y="1262365"/>
            <a:ext cx="698477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Чрезвычайно важной частью любого курса физики является лабораторный практикум. Лабораторные работы дают возможность проверить на практике правильность теоретических представлений о физических явлениях, изучаемых в лекционном курсе. Кроме того, на лабораторных работах отрабатываются умения и навыки, необходимые для постановки эксперимента. 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Однако существует большое количество процессов, механизмы работы которых известны, но непосредственное их наблюдение невозможно в реальном времени и в масштабе один к одному. В частности, большинство процессов ядерной физики, квантовой механики, физики полупроводников происходят на микроскопическом атомарном или молекулярном уровне. Продолжаются они чрезвычайно короткое время. С другой стороны, явления, изучаемые астрономией, происходящих на </a:t>
            </a:r>
            <a:r>
              <a:rPr kumimoji="0" lang="ru-RU" sz="16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макроуровне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Их продолжительность может достигать миллиарда лет. Все это сильно сужает демонстрационную и экспериментальную базу курсов физики. Необходимо отметить также, что существует широкий круг физических экспериментов, постановка которых требует больших материальных и финансовых затрат. 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Расширить демонстрационную и экспериментальную базу могут модельные эксперименты на компьютере. Ресурсы современных компьютерных систем в целом достаточны для проведения качественного модельного эксперимента с экранной визуализацией процессов. 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Arbat" pitchFamily="18" charset="-52"/>
              </a:rPr>
              <a:t>Преимущества проведения виртуальной лабораторной работы</a:t>
            </a:r>
            <a:endParaRPr lang="ru-RU" sz="3600" dirty="0">
              <a:latin typeface="Arbat" pitchFamily="18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282880" cy="42672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1.  </a:t>
            </a:r>
            <a:r>
              <a:rPr lang="ru-RU" sz="2600" dirty="0" smtClean="0">
                <a:latin typeface="Arbat" pitchFamily="18" charset="-52"/>
              </a:rPr>
              <a:t>Нет необходимости собирать заново всю установку перед каждым уроком, тратить время на осмотр приборов, на укладку их на место.</a:t>
            </a:r>
          </a:p>
          <a:p>
            <a:pPr>
              <a:buNone/>
            </a:pPr>
            <a:r>
              <a:rPr lang="ru-RU" sz="2600" dirty="0" smtClean="0">
                <a:latin typeface="Arbat" pitchFamily="18" charset="-52"/>
              </a:rPr>
              <a:t>2. Техника безопасности на порядок выше, чем в обычных условиях</a:t>
            </a:r>
          </a:p>
          <a:p>
            <a:pPr>
              <a:buNone/>
            </a:pPr>
            <a:r>
              <a:rPr lang="ru-RU" sz="2600" dirty="0" smtClean="0">
                <a:latin typeface="Arbat" pitchFamily="18" charset="-52"/>
              </a:rPr>
              <a:t>3. Можно за короткое время провести несколько экспериментов при разных начальных условиях, а потом обобщить результаты и сделать выводы.</a:t>
            </a:r>
          </a:p>
          <a:p>
            <a:pPr>
              <a:buNone/>
            </a:pPr>
            <a:r>
              <a:rPr lang="ru-RU" sz="2600" dirty="0" smtClean="0">
                <a:latin typeface="Arbat" pitchFamily="18" charset="-52"/>
              </a:rPr>
              <a:t>4. Можно замедлить или ускорить время демонстрации.</a:t>
            </a:r>
          </a:p>
          <a:p>
            <a:endParaRPr lang="ru-RU" sz="2600" dirty="0">
              <a:latin typeface="Arbat" pitchFamily="18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latin typeface="Arbat" pitchFamily="18" charset="-52"/>
              </a:rPr>
              <a:t>Лабораторная работа </a:t>
            </a:r>
            <a:r>
              <a:rPr lang="ru-RU" sz="2800" dirty="0" smtClean="0">
                <a:latin typeface="Arbat" pitchFamily="18" charset="-52"/>
              </a:rPr>
              <a:t>«</a:t>
            </a:r>
            <a:r>
              <a:rPr lang="ru-RU" sz="2800" dirty="0" smtClean="0">
                <a:latin typeface="Arbat" pitchFamily="18" charset="-52"/>
              </a:rPr>
              <a:t>Определение </a:t>
            </a:r>
            <a:r>
              <a:rPr lang="ru-RU" sz="2800" smtClean="0">
                <a:latin typeface="Arbat" pitchFamily="18" charset="-52"/>
              </a:rPr>
              <a:t>коэффициента трансформации</a:t>
            </a:r>
            <a:r>
              <a:rPr lang="ru-RU" sz="2800" smtClean="0">
                <a:latin typeface="Arbat" pitchFamily="18" charset="-52"/>
              </a:rPr>
              <a:t>» </a:t>
            </a:r>
            <a:r>
              <a:rPr lang="ru-RU" sz="2800" dirty="0" smtClean="0">
                <a:latin typeface="Arbat" pitchFamily="18" charset="-52"/>
              </a:rPr>
              <a:t>поможет закрепить и упрочить знания</a:t>
            </a:r>
            <a:endParaRPr lang="ru-RU" sz="2800" dirty="0">
              <a:latin typeface="Arbat" pitchFamily="18" charset="-52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3349" t="11448" r="12823" b="3138"/>
          <a:stretch>
            <a:fillRect/>
          </a:stretch>
        </p:blipFill>
        <p:spPr bwMode="auto">
          <a:xfrm>
            <a:off x="107504" y="1124744"/>
            <a:ext cx="396044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4211960" y="1124744"/>
            <a:ext cx="49320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600" b="1" dirty="0" smtClean="0">
                <a:solidFill>
                  <a:schemeClr val="bg1"/>
                </a:solidFill>
                <a:latin typeface="Arbat" pitchFamily="18" charset="-52"/>
              </a:rPr>
              <a:t>Управление лабораторной работой:</a:t>
            </a:r>
            <a:endParaRPr lang="ru-RU" sz="1600" dirty="0" smtClean="0">
              <a:solidFill>
                <a:schemeClr val="bg1"/>
              </a:solidFill>
              <a:latin typeface="Arbat" pitchFamily="18" charset="-52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С помощью стрелок можно изменять число витков в первичной и вторичной обмотках трансформатора.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С помощью левого выключателя подается напряжение на первичную обмотку трансформатора.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С помощью правого выключателя вторичная обмотка подключается к нагрузке.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Для изменения нагрузки на вторичную обмотку используется реостат. Перемещение ползунка в крайнее верхнее положение позволяет наблюдать режим короткого замыкания.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В верхней части 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флэш-ролика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расположены два амперметра и два вольтметра для съема показаний силы тока и напряжения с первичной и вторичной обмоток трансформатора.</a:t>
            </a:r>
            <a:endParaRPr lang="ru-RU" sz="1600" dirty="0">
              <a:solidFill>
                <a:schemeClr val="bg1"/>
              </a:solidFill>
              <a:latin typeface="Arbat" pitchFamily="18" charset="-52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6237312"/>
            <a:ext cx="75963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bg1"/>
                </a:solidFill>
              </a:rPr>
              <a:t>http://sh-fizika.ru/uploads/files/1321723564_transformer.swf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100" y="408781"/>
            <a:ext cx="8724900" cy="715963"/>
          </a:xfrm>
        </p:spPr>
        <p:txBody>
          <a:bodyPr/>
          <a:lstStyle/>
          <a:p>
            <a:pPr algn="ctr"/>
            <a:r>
              <a:rPr lang="ru-RU" sz="2800" b="1" dirty="0" smtClean="0">
                <a:latin typeface="Arbat" pitchFamily="18" charset="-52"/>
              </a:rPr>
              <a:t>Изучение затухающих и незатухающих колебаний пружинного маятника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1891" t="22485" r="34479" b="18826"/>
          <a:stretch>
            <a:fillRect/>
          </a:stretch>
        </p:blipFill>
        <p:spPr bwMode="auto">
          <a:xfrm>
            <a:off x="179512" y="1227909"/>
            <a:ext cx="4084768" cy="3425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337720" y="1257722"/>
            <a:ext cx="48062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600" b="1" dirty="0" smtClean="0">
                <a:solidFill>
                  <a:schemeClr val="bg1"/>
                </a:solidFill>
                <a:latin typeface="Arbat" pitchFamily="18" charset="-52"/>
              </a:rPr>
              <a:t>Управление лабораторной работой </a:t>
            </a:r>
            <a:endParaRPr lang="ru-RU" sz="1600" dirty="0" smtClean="0">
              <a:solidFill>
                <a:schemeClr val="bg1"/>
              </a:solidFill>
              <a:latin typeface="Arbat" pitchFamily="18" charset="-52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С помощью стрелок можно изменять значения массы грузика (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m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), коэффициента жесткости пружины (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k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) и коэффициент затухания (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α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). При 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α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=0 получаем незатухающие колебания.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Начальная амплитуда колебаний изменяется путем 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оттаскивания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грузика мышкой на необходимое расстояние от положения равновесия и последующего отпускания.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Во время колебания пружинного маятника строится график зависимости амплитуды колебаний от времени.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667652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Для рисования графика необходимо включить 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бабину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(кнопки "пуск" и "стоп" внизу экрана). При остановке 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бабины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график не рисуется, но процесс колебания продолжается.</a:t>
            </a:r>
          </a:p>
          <a:p>
            <a:pPr algn="l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 Для измерения амплитуды колебаний в любой момент времени можно воспользоваться линейкой, которая находится наверху (разворот ее на 90° осуществляется правой кнопкой мыши.)</a:t>
            </a:r>
            <a:endParaRPr lang="ru-RU" sz="1600" dirty="0">
              <a:solidFill>
                <a:schemeClr val="bg1"/>
              </a:solidFill>
              <a:latin typeface="Arbat" pitchFamily="18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402814"/>
            <a:ext cx="76683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http://all-fizika.com/virtual/pryjin.php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100" y="0"/>
            <a:ext cx="8724900" cy="715963"/>
          </a:xfrm>
        </p:spPr>
        <p:txBody>
          <a:bodyPr/>
          <a:lstStyle/>
          <a:p>
            <a:pPr algn="ctr"/>
            <a:r>
              <a:rPr lang="ru-RU" sz="3600" dirty="0" smtClean="0">
                <a:latin typeface="Arbat" pitchFamily="18" charset="-52"/>
              </a:rPr>
              <a:t>Ядерный реактор</a:t>
            </a:r>
            <a:endParaRPr lang="ru-RU" sz="3600" dirty="0">
              <a:latin typeface="Arbat" pitchFamily="18" charset="-52"/>
            </a:endParaRPr>
          </a:p>
        </p:txBody>
      </p:sp>
      <p:pic>
        <p:nvPicPr>
          <p:cNvPr id="512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6974" t="18421" r="22667" b="29285"/>
          <a:stretch>
            <a:fillRect/>
          </a:stretch>
        </p:blipFill>
        <p:spPr bwMode="auto">
          <a:xfrm>
            <a:off x="107504" y="692697"/>
            <a:ext cx="439248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499992" y="692696"/>
            <a:ext cx="464400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Ядерный реактор – это устройство, предназначенное для превращения энергии атомного ядра в электрическую энергию. В ядре реактора находится радиоактивное вещество (обычно, уран или плутоний). Энергия, выделяемая за счет </a:t>
            </a:r>
            <a:r>
              <a:rPr lang="ru-RU" sz="1600" dirty="0" err="1" smtClean="0">
                <a:solidFill>
                  <a:schemeClr val="bg1"/>
                </a:solidFill>
                <a:latin typeface="Arbat" pitchFamily="18" charset="-52"/>
              </a:rPr>
              <a:t>α-распада 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этих атомов, нагревает воду. Получающийся водяной пар устремляется в паровую турбину; за счет ее вращения в электрогенераторе вырабатывается электрический ток.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bat" pitchFamily="18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016" y="3573016"/>
            <a:ext cx="8892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Теплая вода после соответствующей очистки выливается в расположенный рядом водоем; оттуда же в реактор поступает холодная вода.</a:t>
            </a:r>
          </a:p>
          <a:p>
            <a:pPr algn="l"/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Специальный герметичный кожух защищает окружающую среду от смертоносного излучения. Специальные графитовые стержни поглощают быстрые нейтроны. С их помощью можно управлять ходом реакции. Нажмите кнопку </a:t>
            </a:r>
            <a:r>
              <a:rPr lang="ru-RU" sz="1600" b="1" dirty="0" smtClean="0">
                <a:solidFill>
                  <a:schemeClr val="bg1"/>
                </a:solidFill>
                <a:latin typeface="Arbat" pitchFamily="18" charset="-52"/>
              </a:rPr>
              <a:t>Поднять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 (это можно сделать, только если будут включены насосы, закачивающие холодную воду в реактор) и включите </a:t>
            </a:r>
            <a:r>
              <a:rPr lang="ru-RU" sz="1600" b="1" dirty="0" smtClean="0">
                <a:solidFill>
                  <a:schemeClr val="bg1"/>
                </a:solidFill>
                <a:latin typeface="Arbat" pitchFamily="18" charset="-52"/>
              </a:rPr>
              <a:t>Условия процесса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. </a:t>
            </a:r>
          </a:p>
          <a:p>
            <a:pPr algn="l"/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После того, как стержни будут подняты, начнется ядерная реакция. Температура </a:t>
            </a:r>
            <a:r>
              <a:rPr lang="ru-RU" sz="1600" i="1" dirty="0" smtClean="0">
                <a:solidFill>
                  <a:schemeClr val="bg1"/>
                </a:solidFill>
                <a:latin typeface="Arbat" pitchFamily="18" charset="-52"/>
              </a:rPr>
              <a:t>T</a:t>
            </a:r>
            <a:r>
              <a:rPr lang="ru-RU" sz="1600" baseline="-25000" dirty="0" smtClean="0">
                <a:solidFill>
                  <a:schemeClr val="bg1"/>
                </a:solidFill>
                <a:latin typeface="Arbat" pitchFamily="18" charset="-52"/>
              </a:rPr>
              <a:t>1</a:t>
            </a:r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 внутри реактора возрастет до 300 °С, и вода вскоре начнет кипеть. Взглянув на амперметр в правом углу экрана, можно убедиться, что реактор начал вырабатывать электрический ток.</a:t>
            </a:r>
          </a:p>
          <a:p>
            <a:pPr algn="l"/>
            <a:r>
              <a:rPr lang="ru-RU" sz="1600" dirty="0" smtClean="0">
                <a:solidFill>
                  <a:schemeClr val="bg1"/>
                </a:solidFill>
                <a:latin typeface="Arbat" pitchFamily="18" charset="-52"/>
              </a:rPr>
              <a:t>Задвинув стержни обратно, можно приостановить цепную реакцию.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95275"/>
            <a:ext cx="8724900" cy="715963"/>
          </a:xfrm>
        </p:spPr>
        <p:txBody>
          <a:bodyPr/>
          <a:lstStyle/>
          <a:p>
            <a:pPr algn="ctr"/>
            <a:r>
              <a:rPr lang="ru-RU" sz="3600" dirty="0" smtClean="0">
                <a:latin typeface="Arbat" pitchFamily="18" charset="-52"/>
              </a:rPr>
              <a:t>Рекомендации учителю</a:t>
            </a:r>
            <a:endParaRPr lang="ru-RU" sz="3600" dirty="0">
              <a:latin typeface="Arbat" pitchFamily="18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4267200"/>
          </a:xfrm>
        </p:spPr>
        <p:txBody>
          <a:bodyPr/>
          <a:lstStyle/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Arbat" pitchFamily="18" charset="-52"/>
              </a:rPr>
              <a:t>Внимательно познакомиться с моделями раздела, соответствующего тематике текущих учебных занятий. Изучить возможности изменения параметров эксперимента. Научиться использовать модель.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Arbat" pitchFamily="18" charset="-52"/>
              </a:rPr>
              <a:t>Решить, на каком этапе урока и как именно будет использоваться данная модель. Оценить целесообразность ее использования. Проведение компьютерного эксперимента не должно быть самоцелью. Он целесообразен только в том случае, если эффективность использования средств ИКТ на уроке превышает классические методы организации учебной деятельности.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Arbat" pitchFamily="18" charset="-52"/>
              </a:rPr>
              <a:t>Подготовить задания для учеников. Задания должны иметь четкую учебную направленность, соответствуя цели, определенной для данного этапа урока (изучение нового материала, повторение, проверка решения задач и т. п.). Требуется </a:t>
            </a:r>
            <a:r>
              <a:rPr lang="ru-RU" sz="1800" dirty="0" err="1" smtClean="0">
                <a:latin typeface="Arbat" pitchFamily="18" charset="-52"/>
              </a:rPr>
              <a:t>прорешать</a:t>
            </a:r>
            <a:r>
              <a:rPr lang="ru-RU" sz="1800" dirty="0" smtClean="0">
                <a:latin typeface="Arbat" pitchFamily="18" charset="-52"/>
              </a:rPr>
              <a:t> данные задания, работая непосредственно с моделью, для выявления ошибочных условий, проблем, вызванных действующими для модели ограничениями и т. п. 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Arbat" pitchFamily="18" charset="-52"/>
              </a:rPr>
              <a:t>После проведения занятия с использованием компьютерного эксперимента требуется провести анализ эффективности примененных приемов, заданий для учащихся, скорректировать (при необходимости) задачи рабочих листов учащихся для проведения подобных уроков в будущем.</a:t>
            </a:r>
          </a:p>
          <a:p>
            <a:pPr>
              <a:spcBef>
                <a:spcPts val="0"/>
              </a:spcBef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latin typeface="Arbat" pitchFamily="18" charset="-52"/>
              </a:rPr>
              <a:t>Рекомендации для учащихся </a:t>
            </a:r>
            <a:br>
              <a:rPr lang="ru-RU" sz="3600" dirty="0" smtClean="0">
                <a:latin typeface="Arbat" pitchFamily="18" charset="-52"/>
              </a:rPr>
            </a:br>
            <a:endParaRPr lang="ru-RU" sz="3600" dirty="0">
              <a:latin typeface="Arbat" pitchFamily="18" charset="-5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42672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latin typeface="Arbat" pitchFamily="18" charset="-52"/>
              </a:rPr>
              <a:t>Качественная подготовка к урокам с использованием компьютерного эксперимента по заданному учителем домашнему заданию (в ходе урока просто нет времени на изучение теоретического материала)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latin typeface="Arbat" pitchFamily="18" charset="-52"/>
              </a:rPr>
              <a:t>Внимательное и вдумчивое прочтение заданий.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latin typeface="Arbat" pitchFamily="18" charset="-52"/>
              </a:rPr>
              <a:t>Отношение к компьютеру, как к помощнику, который может предоставить много возможностей, но думать и делать выводы предстоит самостоятельно.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latin typeface="Arbat" pitchFamily="18" charset="-52"/>
              </a:rPr>
              <a:t>Рис.2 Проведение компьютерного эксперимента позволяет сконцентрироваться на наиболее важных аспектах изучаемого явления. Способность вычленить главное, сформулировать вывод, проведя ряд экспериментов с изменяемыми параметрами  -  одно из основных умений, которое получают учащиеся на таких уроках.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latin typeface="Arbat" pitchFamily="18" charset="-52"/>
              </a:rPr>
              <a:t>Формулируя выводы, не спешить, стараться в краткой форме выделить главные стороны наблюдаемых явлений, закономерности.</a:t>
            </a:r>
          </a:p>
          <a:p>
            <a:pPr>
              <a:buNone/>
            </a:pPr>
            <a:endParaRPr lang="ru-RU" sz="2000" dirty="0">
              <a:latin typeface="Arbat" pitchFamily="18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13">
      <a:dk1>
        <a:srgbClr val="4D4D4D"/>
      </a:dk1>
      <a:lt1>
        <a:srgbClr val="FFFFFF"/>
      </a:lt1>
      <a:dk2>
        <a:srgbClr val="4D4D4D"/>
      </a:dk2>
      <a:lt2>
        <a:srgbClr val="045B4B"/>
      </a:lt2>
      <a:accent1>
        <a:srgbClr val="1C7C70"/>
      </a:accent1>
      <a:accent2>
        <a:srgbClr val="379690"/>
      </a:accent2>
      <a:accent3>
        <a:srgbClr val="FFFFFF"/>
      </a:accent3>
      <a:accent4>
        <a:srgbClr val="404040"/>
      </a:accent4>
      <a:accent5>
        <a:srgbClr val="ABBFBB"/>
      </a:accent5>
      <a:accent6>
        <a:srgbClr val="318782"/>
      </a:accent6>
      <a:hlink>
        <a:srgbClr val="54B2A4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189C25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1E14F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4C8E3D"/>
        </a:lt2>
        <a:accent1>
          <a:srgbClr val="66A050"/>
        </a:accent1>
        <a:accent2>
          <a:srgbClr val="6EA552"/>
        </a:accent2>
        <a:accent3>
          <a:srgbClr val="FFFFFF"/>
        </a:accent3>
        <a:accent4>
          <a:srgbClr val="404040"/>
        </a:accent4>
        <a:accent5>
          <a:srgbClr val="B8CDB3"/>
        </a:accent5>
        <a:accent6>
          <a:srgbClr val="639549"/>
        </a:accent6>
        <a:hlink>
          <a:srgbClr val="89B96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4D7C48"/>
        </a:lt2>
        <a:accent1>
          <a:srgbClr val="599148"/>
        </a:accent1>
        <a:accent2>
          <a:srgbClr val="69A253"/>
        </a:accent2>
        <a:accent3>
          <a:srgbClr val="FFFFFF"/>
        </a:accent3>
        <a:accent4>
          <a:srgbClr val="404040"/>
        </a:accent4>
        <a:accent5>
          <a:srgbClr val="B5C7B1"/>
        </a:accent5>
        <a:accent6>
          <a:srgbClr val="5E924A"/>
        </a:accent6>
        <a:hlink>
          <a:srgbClr val="80C1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51873B"/>
        </a:lt2>
        <a:accent1>
          <a:srgbClr val="669E4B"/>
        </a:accent1>
        <a:accent2>
          <a:srgbClr val="79B25C"/>
        </a:accent2>
        <a:accent3>
          <a:srgbClr val="FFFFFF"/>
        </a:accent3>
        <a:accent4>
          <a:srgbClr val="404040"/>
        </a:accent4>
        <a:accent5>
          <a:srgbClr val="B8CCB1"/>
        </a:accent5>
        <a:accent6>
          <a:srgbClr val="6DA153"/>
        </a:accent6>
        <a:hlink>
          <a:srgbClr val="92CB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73B0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015802"/>
        </a:lt2>
        <a:accent1>
          <a:srgbClr val="016E01"/>
        </a:accent1>
        <a:accent2>
          <a:srgbClr val="019003"/>
        </a:accent2>
        <a:accent3>
          <a:srgbClr val="FFFFFF"/>
        </a:accent3>
        <a:accent4>
          <a:srgbClr val="404040"/>
        </a:accent4>
        <a:accent5>
          <a:srgbClr val="AABAAA"/>
        </a:accent5>
        <a:accent6>
          <a:srgbClr val="018202"/>
        </a:accent6>
        <a:hlink>
          <a:srgbClr val="01A6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045B4B"/>
        </a:lt2>
        <a:accent1>
          <a:srgbClr val="1C7C70"/>
        </a:accent1>
        <a:accent2>
          <a:srgbClr val="379690"/>
        </a:accent2>
        <a:accent3>
          <a:srgbClr val="FFFFFF"/>
        </a:accent3>
        <a:accent4>
          <a:srgbClr val="404040"/>
        </a:accent4>
        <a:accent5>
          <a:srgbClr val="ABBFBB"/>
        </a:accent5>
        <a:accent6>
          <a:srgbClr val="318782"/>
        </a:accent6>
        <a:hlink>
          <a:srgbClr val="54B2A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357</TotalTime>
  <Words>867</Words>
  <Application>Microsoft Office PowerPoint</Application>
  <PresentationFormat>Экран (4:3)</PresentationFormat>
  <Paragraphs>82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powerpoint-template</vt:lpstr>
      <vt:lpstr>Виртуальные лабораторные работы на уроках физики</vt:lpstr>
      <vt:lpstr>Введение</vt:lpstr>
      <vt:lpstr>Слайд 3</vt:lpstr>
      <vt:lpstr>Преимущества проведения виртуальной лабораторной работы</vt:lpstr>
      <vt:lpstr>Лабораторная работа «Определение коэффициента трансформации» поможет закрепить и упрочить знания</vt:lpstr>
      <vt:lpstr>Изучение затухающих и незатухающих колебаний пружинного маятника </vt:lpstr>
      <vt:lpstr>Ядерный реактор</vt:lpstr>
      <vt:lpstr>Рекомендации учителю</vt:lpstr>
      <vt:lpstr>Рекомендации для учащихся  </vt:lpstr>
      <vt:lpstr>Рекомендации для родителей  </vt:lpstr>
      <vt:lpstr>Сайты виртуальных лабораторных работ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дмитрий</dc:creator>
  <cp:lastModifiedBy>Admin</cp:lastModifiedBy>
  <cp:revision>39</cp:revision>
  <dcterms:created xsi:type="dcterms:W3CDTF">2012-08-03T05:35:41Z</dcterms:created>
  <dcterms:modified xsi:type="dcterms:W3CDTF">2015-12-23T05:01:57Z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183641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