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3" r:id="rId5"/>
    <p:sldId id="257" r:id="rId6"/>
    <p:sldId id="260" r:id="rId7"/>
    <p:sldId id="258" r:id="rId8"/>
    <p:sldId id="259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C3A5-D44F-4816-A137-B4025BAE0DA9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B9EF-EB2E-4DB6-A098-C45642BFA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C3A5-D44F-4816-A137-B4025BAE0DA9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B9EF-EB2E-4DB6-A098-C45642BFA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C3A5-D44F-4816-A137-B4025BAE0DA9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B9EF-EB2E-4DB6-A098-C45642BFA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C3A5-D44F-4816-A137-B4025BAE0DA9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B9EF-EB2E-4DB6-A098-C45642BFA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C3A5-D44F-4816-A137-B4025BAE0DA9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B9EF-EB2E-4DB6-A098-C45642BFA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C3A5-D44F-4816-A137-B4025BAE0DA9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B9EF-EB2E-4DB6-A098-C45642BFA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C3A5-D44F-4816-A137-B4025BAE0DA9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B9EF-EB2E-4DB6-A098-C45642BFA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C3A5-D44F-4816-A137-B4025BAE0DA9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B9EF-EB2E-4DB6-A098-C45642BFA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C3A5-D44F-4816-A137-B4025BAE0DA9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B9EF-EB2E-4DB6-A098-C45642BFA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C3A5-D44F-4816-A137-B4025BAE0DA9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B9EF-EB2E-4DB6-A098-C45642BFA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C3A5-D44F-4816-A137-B4025BAE0DA9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B9EF-EB2E-4DB6-A098-C45642BFA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2C3A5-D44F-4816-A137-B4025BAE0DA9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BB9EF-EB2E-4DB6-A098-C45642BFA4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ДРЕВНЯЯ 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АРХИТЕКТУРА КАЗАХСТАНА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772816"/>
            <a:ext cx="8640960" cy="1470025"/>
          </a:xfrm>
          <a:prstGeom prst="rect">
            <a:avLst/>
          </a:prstGeom>
          <a:ln>
            <a:solidFill>
              <a:srgbClr val="003300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4400" dirty="0" smtClean="0"/>
              <a:t>	</a:t>
            </a:r>
            <a:r>
              <a:rPr lang="ru-RU" sz="4400" b="1" i="1" dirty="0" smtClean="0">
                <a:solidFill>
                  <a:srgbClr val="800000"/>
                </a:solidFill>
              </a:rPr>
              <a:t>Архитектура</a:t>
            </a:r>
            <a:r>
              <a:rPr lang="ru-RU" sz="4400" b="1" i="1" dirty="0">
                <a:solidFill>
                  <a:srgbClr val="800000"/>
                </a:solidFill>
              </a:rPr>
              <a:t> — </a:t>
            </a:r>
            <a:r>
              <a:rPr lang="ru-RU" sz="4400" b="1" dirty="0">
                <a:solidFill>
                  <a:srgbClr val="002060"/>
                </a:solidFill>
              </a:rPr>
              <a:t>искусство и </a:t>
            </a:r>
            <a:r>
              <a:rPr lang="ru-RU" sz="4400" b="1" dirty="0" smtClean="0">
                <a:solidFill>
                  <a:srgbClr val="002060"/>
                </a:solidFill>
              </a:rPr>
              <a:t>наука</a:t>
            </a:r>
            <a:r>
              <a:rPr lang="ru-RU" sz="4400" b="1" dirty="0">
                <a:solidFill>
                  <a:srgbClr val="002060"/>
                </a:solidFill>
              </a:rPr>
              <a:t> строить, проектировать здания и сооружения (включая их </a:t>
            </a:r>
            <a:r>
              <a:rPr lang="ru-RU" sz="4400" b="1" dirty="0" smtClean="0">
                <a:solidFill>
                  <a:srgbClr val="002060"/>
                </a:solidFill>
              </a:rPr>
              <a:t>комплексы), </a:t>
            </a:r>
            <a:r>
              <a:rPr lang="ru-RU" sz="4400" b="1" dirty="0">
                <a:solidFill>
                  <a:srgbClr val="002060"/>
                </a:solidFill>
              </a:rPr>
              <a:t>а также сама совокупность зданий и сооружений, создающих пространственную среду для жизни и деятельности </a:t>
            </a:r>
            <a:r>
              <a:rPr lang="ru-RU" sz="4400" b="1" dirty="0" smtClean="0">
                <a:solidFill>
                  <a:srgbClr val="002060"/>
                </a:solidFill>
              </a:rPr>
              <a:t>человека.</a:t>
            </a:r>
            <a:endParaRPr kumimoji="0" lang="ru-RU" sz="4400" b="1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en.tengrinews.kz/userdata/news_en/2014/news_253025/photo_39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5432939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САРДОБА – </a:t>
            </a:r>
            <a:br>
              <a:rPr lang="ru-RU" sz="3200" b="1" dirty="0" smtClean="0">
                <a:solidFill>
                  <a:srgbClr val="003300"/>
                </a:solidFill>
              </a:rPr>
            </a:br>
            <a:r>
              <a:rPr lang="ru-RU" sz="3200" b="1" dirty="0" smtClean="0">
                <a:solidFill>
                  <a:srgbClr val="003300"/>
                </a:solidFill>
              </a:rPr>
              <a:t>СООРУЖЕНИЕ НАД КОЛОДЦЕМ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18434" name="Picture 2" descr="http://static.panoramio.com/photos/large/59846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120553" cy="2736304"/>
          </a:xfrm>
          <a:prstGeom prst="rect">
            <a:avLst/>
          </a:prstGeom>
          <a:noFill/>
        </p:spPr>
      </p:pic>
      <p:pic>
        <p:nvPicPr>
          <p:cNvPr id="18436" name="Picture 4" descr="http://planetguide.ru/eimage/2013/07/11/111351df0e66c30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032448" cy="2691289"/>
          </a:xfrm>
          <a:prstGeom prst="rect">
            <a:avLst/>
          </a:prstGeom>
          <a:noFill/>
        </p:spPr>
      </p:pic>
      <p:pic>
        <p:nvPicPr>
          <p:cNvPr id="18438" name="Picture 6" descr="http://www.tourstouzbekistan.com/uploads/blog/sardo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861048"/>
            <a:ext cx="4286250" cy="280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СРЕДНЕВЕКОВЫЕ БАНИ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22530" name="Picture 2" descr="http://www.advantour.com/img/kazakhstan/turkestan/oriental-bath-hous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63" y="908720"/>
            <a:ext cx="3930613" cy="2952328"/>
          </a:xfrm>
          <a:prstGeom prst="rect">
            <a:avLst/>
          </a:prstGeom>
          <a:noFill/>
        </p:spPr>
      </p:pic>
      <p:pic>
        <p:nvPicPr>
          <p:cNvPr id="22532" name="Picture 4" descr="http://www.advantour.com/img/kazakhstan/turkestan/oriental-bath-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930613" cy="2952328"/>
          </a:xfrm>
          <a:prstGeom prst="rect">
            <a:avLst/>
          </a:prstGeom>
          <a:noFill/>
        </p:spPr>
      </p:pic>
      <p:pic>
        <p:nvPicPr>
          <p:cNvPr id="22534" name="Picture 6" descr="http://tainy.net/wp-content/uploads/2010/05/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7707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МЕЧЕТИ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20482" name="Picture 2" descr="http://aboutkazakhstan.com/images/sayram-city-mausol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7373366" cy="56201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3456384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r>
              <a:rPr lang="vi-VN" b="1" i="1" dirty="0" smtClean="0">
                <a:solidFill>
                  <a:srgbClr val="800000"/>
                </a:solidFill>
              </a:rPr>
              <a:t>Мечеть</a:t>
            </a:r>
            <a:r>
              <a:rPr lang="vi-VN" b="1" dirty="0">
                <a:solidFill>
                  <a:srgbClr val="003300"/>
                </a:solidFill>
              </a:rPr>
              <a:t> </a:t>
            </a:r>
            <a:r>
              <a:rPr lang="vi-VN" b="1" dirty="0">
                <a:solidFill>
                  <a:srgbClr val="002060"/>
                </a:solidFill>
              </a:rPr>
              <a:t>(араб. </a:t>
            </a:r>
            <a:r>
              <a:rPr lang="ru-RU" b="1" dirty="0" smtClean="0">
                <a:solidFill>
                  <a:srgbClr val="002060"/>
                </a:solidFill>
              </a:rPr>
              <a:t>Место </a:t>
            </a:r>
            <a:r>
              <a:rPr lang="vi-VN" b="1" dirty="0" smtClean="0">
                <a:solidFill>
                  <a:srgbClr val="002060"/>
                </a:solidFill>
              </a:rPr>
              <a:t> </a:t>
            </a:r>
            <a:r>
              <a:rPr lang="vi-VN" b="1" dirty="0">
                <a:solidFill>
                  <a:srgbClr val="002060"/>
                </a:solidFill>
              </a:rPr>
              <a:t>поклонения») — мусульманское молитвенное (богослужебное) архитектурное сооружение.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МАВЗОЛЕЙ </a:t>
            </a:r>
            <a:br>
              <a:rPr lang="ru-RU" sz="3200" b="1" dirty="0" smtClean="0">
                <a:solidFill>
                  <a:srgbClr val="003300"/>
                </a:solidFill>
              </a:rPr>
            </a:br>
            <a:r>
              <a:rPr lang="ru-RU" sz="3200" b="1" dirty="0" smtClean="0">
                <a:solidFill>
                  <a:srgbClr val="003300"/>
                </a:solidFill>
              </a:rPr>
              <a:t>КОЗЫ КОРПЕШ И БАЯАН СУЛУ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1030" name="Picture 6" descr="http://shalkarfm.kz/images/pages/38b5d2b53ededd7afd26abc7f1c7cf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772816"/>
            <a:ext cx="6775641" cy="4536504"/>
          </a:xfrm>
          <a:prstGeom prst="rect">
            <a:avLst/>
          </a:prstGeom>
          <a:noFill/>
        </p:spPr>
      </p:pic>
      <p:pic>
        <p:nvPicPr>
          <p:cNvPr id="1026" name="Picture 2" descr="http://f.azh.kz/news/19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700300" cy="2160240"/>
          </a:xfrm>
          <a:prstGeom prst="rect">
            <a:avLst/>
          </a:prstGeom>
          <a:noFill/>
        </p:spPr>
      </p:pic>
      <p:pic>
        <p:nvPicPr>
          <p:cNvPr id="1028" name="Picture 4" descr="http://cs316131.vk.me/v316131629/49da/ND9KhqWL06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933056"/>
            <a:ext cx="3360373" cy="2520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20072" y="1484784"/>
            <a:ext cx="3707904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r>
              <a:rPr lang="vi-VN" b="1" i="1" dirty="0" smtClean="0">
                <a:solidFill>
                  <a:srgbClr val="800000"/>
                </a:solidFill>
              </a:rPr>
              <a:t>Мавзолей</a:t>
            </a:r>
            <a:r>
              <a:rPr lang="vi-VN" i="1" dirty="0">
                <a:solidFill>
                  <a:srgbClr val="800000"/>
                </a:solidFill>
              </a:rPr>
              <a:t> </a:t>
            </a:r>
            <a:r>
              <a:rPr lang="ru-RU" b="1" i="1" dirty="0" smtClean="0">
                <a:solidFill>
                  <a:srgbClr val="800000"/>
                </a:solidFill>
              </a:rPr>
              <a:t>- </a:t>
            </a:r>
            <a:r>
              <a:rPr lang="vi-VN" b="1" dirty="0" smtClean="0">
                <a:solidFill>
                  <a:srgbClr val="002060"/>
                </a:solidFill>
              </a:rPr>
              <a:t>монумент</a:t>
            </a:r>
            <a:r>
              <a:rPr lang="vi-VN" b="1" dirty="0">
                <a:solidFill>
                  <a:srgbClr val="002060"/>
                </a:solidFill>
              </a:rPr>
              <a:t>, погребальное сооружение, включавшее камеру, где помещались останки умершего, и иногда поминальный зал.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МАВЗОЛЕИ ВОЗЛЕ ГОРОДА ТАРАЗА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8198" name="Picture 6" descr="http://allthecities.com/system/panoramas/pictures/001/023/415/original/original.?13804406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888432" cy="31099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4" y="908720"/>
            <a:ext cx="416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3300"/>
                </a:solidFill>
              </a:rPr>
              <a:t>Мазволеи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Айша-Биби</a:t>
            </a:r>
            <a:r>
              <a:rPr lang="ru-RU" b="1" dirty="0" smtClean="0">
                <a:solidFill>
                  <a:srgbClr val="003300"/>
                </a:solidFill>
              </a:rPr>
              <a:t> и </a:t>
            </a:r>
            <a:r>
              <a:rPr lang="ru-RU" b="1" dirty="0" err="1" smtClean="0">
                <a:solidFill>
                  <a:srgbClr val="003300"/>
                </a:solidFill>
              </a:rPr>
              <a:t>Бабаджи-Хатун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8196" name="Picture 4" descr="http://www.kettik.kz/wp-content/uploads/2011/11/DSC04560.jpg"/>
          <p:cNvPicPr>
            <a:picLocks noChangeAspect="1" noChangeArrowheads="1"/>
          </p:cNvPicPr>
          <p:nvPr/>
        </p:nvPicPr>
        <p:blipFill>
          <a:blip r:embed="rId3" cstate="print"/>
          <a:srcRect r="27641"/>
          <a:stretch>
            <a:fillRect/>
          </a:stretch>
        </p:blipFill>
        <p:spPr bwMode="auto">
          <a:xfrm>
            <a:off x="5580112" y="1340768"/>
            <a:ext cx="2952328" cy="3060084"/>
          </a:xfrm>
          <a:prstGeom prst="rect">
            <a:avLst/>
          </a:prstGeom>
          <a:noFill/>
        </p:spPr>
      </p:pic>
      <p:pic>
        <p:nvPicPr>
          <p:cNvPr id="8200" name="Picture 8" descr="http://im4.asset.yvimg.kz/userimages/nurlansaltaev/HFZVSW8OnT552I5iBq5b1Q46F2Vc3p.jpg"/>
          <p:cNvPicPr>
            <a:picLocks noChangeAspect="1" noChangeArrowheads="1"/>
          </p:cNvPicPr>
          <p:nvPr/>
        </p:nvPicPr>
        <p:blipFill>
          <a:blip r:embed="rId4" cstate="print"/>
          <a:srcRect l="14071" r="10458"/>
          <a:stretch>
            <a:fillRect/>
          </a:stretch>
        </p:blipFill>
        <p:spPr bwMode="auto">
          <a:xfrm>
            <a:off x="2987824" y="3933056"/>
            <a:ext cx="3151804" cy="278411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72200" y="6165304"/>
            <a:ext cx="218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3300"/>
                </a:solidFill>
              </a:rPr>
              <a:t>Мазволей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Карахана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МАВЗОЛЕИ В УЛЫТАУ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6146" name="Picture 2" descr="http://vinituh.3dn.ru/_ph/8/11783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4005064"/>
            <a:ext cx="3552395" cy="2664296"/>
          </a:xfrm>
          <a:prstGeom prst="rect">
            <a:avLst/>
          </a:prstGeom>
          <a:noFill/>
        </p:spPr>
      </p:pic>
      <p:pic>
        <p:nvPicPr>
          <p:cNvPr id="6152" name="Picture 8" descr="http://static.panoramio.com/photos/large/38674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3888432" cy="2916324"/>
          </a:xfrm>
          <a:prstGeom prst="rect">
            <a:avLst/>
          </a:prstGeom>
          <a:noFill/>
        </p:spPr>
      </p:pic>
      <p:pic>
        <p:nvPicPr>
          <p:cNvPr id="6148" name="Picture 4" descr="http://www.centrnedra.idhost.kz/images/ulut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08720"/>
            <a:ext cx="3933126" cy="29521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4005064"/>
            <a:ext cx="1577676" cy="36933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АЛАША-ХАНА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4077072"/>
            <a:ext cx="1201355" cy="36933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ДОМБАУЛ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6237312"/>
            <a:ext cx="1522148" cy="36933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ЖОШЫ ХАНА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МАВЗОЛЕЙ АЗРЕТ-СУЛТАН </a:t>
            </a:r>
            <a:br>
              <a:rPr lang="ru-RU" sz="3200" b="1" dirty="0" smtClean="0">
                <a:solidFill>
                  <a:srgbClr val="003300"/>
                </a:solidFill>
              </a:rPr>
            </a:br>
            <a:r>
              <a:rPr lang="ru-RU" sz="3200" b="1" dirty="0" smtClean="0">
                <a:solidFill>
                  <a:srgbClr val="003300"/>
                </a:solidFill>
              </a:rPr>
              <a:t>(ХОДЖА АХМЕДА ЙАСАУИ) В ТУРКЕСТАНЕ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7170" name="Picture 2" descr="http://classicbus.ru/default/image/aHR0cDovL2dvcm9tLmdvcm9taS5ydS93cC1jb250ZW50L3VwbG9hZHMvMjAxMy8xMi9tb2otcmFkbm9qLWdvcm9kLWt5enlsb3JkYS1zbGFqZC0xMC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ТАЙКАЗАН В МАВЗОЛЕЕ ХОДЖА АЙМЕДА ЙАСАУИ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19458" name="Picture 2" descr="http://liter.kz/image/s/w/621/8476-6-v_temirtau_pribyl_taika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412776"/>
            <a:ext cx="802612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ДРЕВНЯЯ  АРХИТЕКТУРА КАЗАХСТАНА</vt:lpstr>
      <vt:lpstr>САРДОБА –  СООРУЖЕНИЕ НАД КОЛОДЦЕМ</vt:lpstr>
      <vt:lpstr>СРЕДНЕВЕКОВЫЕ БАНИ</vt:lpstr>
      <vt:lpstr>МЕЧЕТИ</vt:lpstr>
      <vt:lpstr>МАВЗОЛЕЙ  КОЗЫ КОРПЕШ И БАЯАН СУЛУ</vt:lpstr>
      <vt:lpstr>МАВЗОЛЕИ ВОЗЛЕ ГОРОДА ТАРАЗА</vt:lpstr>
      <vt:lpstr>МАВЗОЛЕИ В УЛЫТАУ</vt:lpstr>
      <vt:lpstr>МАВЗОЛЕЙ АЗРЕТ-СУЛТАН  (ХОДЖА АХМЕДА ЙАСАУИ) В ТУРКЕСТАНЕ</vt:lpstr>
      <vt:lpstr>ТАЙКАЗАН В МАВЗОЛЕЕ ХОДЖА АЙМЕДА ЙАСАУИ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МАВЗОЛЕИ КАЗАХСТАНА</dc:title>
  <dc:creator>User</dc:creator>
  <cp:lastModifiedBy>User</cp:lastModifiedBy>
  <cp:revision>13</cp:revision>
  <dcterms:created xsi:type="dcterms:W3CDTF">2016-01-24T12:27:11Z</dcterms:created>
  <dcterms:modified xsi:type="dcterms:W3CDTF">2016-01-24T13:02:54Z</dcterms:modified>
</cp:coreProperties>
</file>