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63" r:id="rId6"/>
    <p:sldId id="261" r:id="rId7"/>
    <p:sldId id="259" r:id="rId8"/>
    <p:sldId id="264" r:id="rId9"/>
    <p:sldId id="265" r:id="rId10"/>
    <p:sldId id="266" r:id="rId11"/>
    <p:sldId id="271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543D-5583-49D7-82D1-60472C4D5F03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6E58-D1DB-4939-A0FF-8135E6401D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КАЗАХСКИЕ УЧЕНЫЕ. ЧОКАН ВАЛИХАНОВ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old.pushkinlibrary.kz/sait_SD/images/Shokan%20Ualikh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12686"/>
            <a:ext cx="3528392" cy="5163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ЗНАМЕНИТАЯ ПОЕЗДКА В КАШГАРИЮ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052736"/>
            <a:ext cx="4701208" cy="56166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400" u="sng" dirty="0" smtClean="0">
                <a:solidFill>
                  <a:srgbClr val="002060"/>
                </a:solidFill>
              </a:rPr>
              <a:t>В </a:t>
            </a:r>
            <a:r>
              <a:rPr lang="ru-RU" sz="3400" u="sng" dirty="0">
                <a:solidFill>
                  <a:srgbClr val="002060"/>
                </a:solidFill>
              </a:rPr>
              <a:t>1858–1859 гг. он совершает свою знаменитую поездку в </a:t>
            </a:r>
            <a:r>
              <a:rPr lang="ru-RU" sz="3400" u="sng" dirty="0" err="1">
                <a:solidFill>
                  <a:srgbClr val="002060"/>
                </a:solidFill>
              </a:rPr>
              <a:t>Кашгарию</a:t>
            </a:r>
            <a:r>
              <a:rPr lang="ru-RU" sz="3400" u="sng" dirty="0">
                <a:solidFill>
                  <a:srgbClr val="002060"/>
                </a:solidFill>
              </a:rPr>
              <a:t>, создавшую ему славу отважного путешественника. </a:t>
            </a:r>
            <a:r>
              <a:rPr lang="ru-RU" sz="3400" dirty="0">
                <a:solidFill>
                  <a:srgbClr val="002060"/>
                </a:solidFill>
              </a:rPr>
              <a:t>Изучив географию, историю, политическое </a:t>
            </a:r>
            <a:r>
              <a:rPr lang="ru-RU" sz="3400" dirty="0" smtClean="0">
                <a:solidFill>
                  <a:srgbClr val="002060"/>
                </a:solidFill>
              </a:rPr>
              <a:t>устройство</a:t>
            </a:r>
            <a:r>
              <a:rPr lang="ru-RU" sz="3400" dirty="0">
                <a:solidFill>
                  <a:srgbClr val="002060"/>
                </a:solidFill>
              </a:rPr>
              <a:t>, особенности культуры и быта этой почти неизвестной тогда в Европе страны, </a:t>
            </a:r>
            <a:r>
              <a:rPr lang="ru-RU" sz="3400" dirty="0" err="1" smtClean="0">
                <a:solidFill>
                  <a:srgbClr val="002060"/>
                </a:solidFill>
              </a:rPr>
              <a:t>Чокан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Валиханов внес существенный вклад в научное исследование Восточного Туркестана.</a:t>
            </a:r>
            <a:r>
              <a:rPr lang="ru-RU" sz="3400" dirty="0" smtClean="0">
                <a:solidFill>
                  <a:srgbClr val="002060"/>
                </a:solidFill>
              </a:rPr>
              <a:t/>
            </a:r>
            <a:br>
              <a:rPr lang="ru-RU" sz="3400" dirty="0" smtClean="0">
                <a:solidFill>
                  <a:srgbClr val="002060"/>
                </a:solidFill>
              </a:rPr>
            </a:br>
            <a:r>
              <a:rPr lang="ru-RU" sz="3400" dirty="0" smtClean="0">
                <a:solidFill>
                  <a:srgbClr val="002060"/>
                </a:solidFill>
              </a:rPr>
              <a:t>	С </a:t>
            </a:r>
            <a:r>
              <a:rPr lang="ru-RU" sz="3400" dirty="0">
                <a:solidFill>
                  <a:srgbClr val="002060"/>
                </a:solidFill>
              </a:rPr>
              <a:t>конца 1959 г. до весны 1961 г. </a:t>
            </a:r>
            <a:r>
              <a:rPr lang="ru-RU" sz="3400" dirty="0" err="1" smtClean="0">
                <a:solidFill>
                  <a:srgbClr val="002060"/>
                </a:solidFill>
              </a:rPr>
              <a:t>Чокан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находился в Петербурге. Деятельность Валиханова в Петербурге была весьма кипучей и разносторонней. Он работал в нескольких учреждениях: в </a:t>
            </a:r>
            <a:r>
              <a:rPr lang="ru-RU" sz="3400" dirty="0" smtClean="0">
                <a:solidFill>
                  <a:srgbClr val="002060"/>
                </a:solidFill>
              </a:rPr>
              <a:t>Военно-ученом </a:t>
            </a:r>
            <a:r>
              <a:rPr lang="ru-RU" sz="3400" dirty="0">
                <a:solidFill>
                  <a:srgbClr val="002060"/>
                </a:solidFill>
              </a:rPr>
              <a:t>комитете Генерального штаба, Азиатском </a:t>
            </a:r>
            <a:r>
              <a:rPr lang="ru-RU" sz="3400" dirty="0" smtClean="0">
                <a:solidFill>
                  <a:srgbClr val="002060"/>
                </a:solidFill>
              </a:rPr>
              <a:t>департаменте</a:t>
            </a:r>
            <a:r>
              <a:rPr lang="ru-RU" sz="3400" dirty="0">
                <a:solidFill>
                  <a:srgbClr val="002060"/>
                </a:solidFill>
              </a:rPr>
              <a:t>, Географическом обществе и одновременно слушал лекции в университете. 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400" dirty="0">
                <a:solidFill>
                  <a:srgbClr val="002060"/>
                </a:solidFill>
              </a:rPr>
              <a:t>	</a:t>
            </a:r>
            <a:r>
              <a:rPr lang="ru-RU" sz="3400" dirty="0" smtClean="0">
                <a:solidFill>
                  <a:srgbClr val="002060"/>
                </a:solidFill>
              </a:rPr>
              <a:t>	По </a:t>
            </a:r>
            <a:r>
              <a:rPr lang="ru-RU" sz="3400" dirty="0">
                <a:solidFill>
                  <a:srgbClr val="002060"/>
                </a:solidFill>
              </a:rPr>
              <a:t>поручению Военно-ученого комитета он </a:t>
            </a:r>
            <a:r>
              <a:rPr lang="ru-RU" sz="3400" dirty="0" smtClean="0">
                <a:solidFill>
                  <a:srgbClr val="002060"/>
                </a:solidFill>
              </a:rPr>
              <a:t>составлял </a:t>
            </a:r>
            <a:r>
              <a:rPr lang="ru-RU" sz="3400" dirty="0">
                <a:solidFill>
                  <a:srgbClr val="002060"/>
                </a:solidFill>
              </a:rPr>
              <a:t>карты Средней Азии и Восточного Туркестана. В Географическом обществе он </a:t>
            </a:r>
            <a:r>
              <a:rPr lang="ru-RU" sz="3400" dirty="0" smtClean="0">
                <a:solidFill>
                  <a:srgbClr val="002060"/>
                </a:solidFill>
              </a:rPr>
              <a:t>составлял </a:t>
            </a:r>
            <a:r>
              <a:rPr lang="ru-RU" sz="3400" dirty="0">
                <a:solidFill>
                  <a:srgbClr val="002060"/>
                </a:solidFill>
              </a:rPr>
              <a:t>материалы по географии и этнографии Казахстана и Средней Азии, читал лекции для членов общества о Восточном Туркестане, Тянь-Шане и Киргизии. Его лекции были очень интересны и увлекательны, некоторые из них иногда публиковались в газетах в кратком </a:t>
            </a:r>
            <a:r>
              <a:rPr lang="ru-RU" sz="3400" dirty="0" smtClean="0">
                <a:solidFill>
                  <a:srgbClr val="002060"/>
                </a:solidFill>
              </a:rPr>
              <a:t>изложении.</a:t>
            </a:r>
            <a:br>
              <a:rPr lang="ru-RU" sz="3400" dirty="0" smtClean="0">
                <a:solidFill>
                  <a:srgbClr val="002060"/>
                </a:solidFill>
              </a:rPr>
            </a:br>
            <a:r>
              <a:rPr lang="ru-RU" sz="3400" dirty="0" smtClean="0">
                <a:solidFill>
                  <a:srgbClr val="002060"/>
                </a:solidFill>
              </a:rPr>
              <a:t/>
            </a:r>
            <a:br>
              <a:rPr lang="ru-RU" sz="3400" dirty="0" smtClean="0">
                <a:solidFill>
                  <a:srgbClr val="002060"/>
                </a:solidFill>
              </a:rPr>
            </a:br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www.magazineconsul.ru/assets/components/gallery/connector.php?action=web/phpthumb&amp;w=800&amp;h=800&amp;zc=0&amp;far=&amp;q=90&amp;src=%2Fassets%2Fgallery%2F6%2F27.jpg"/>
          <p:cNvPicPr>
            <a:picLocks noChangeAspect="1" noChangeArrowheads="1"/>
          </p:cNvPicPr>
          <p:nvPr/>
        </p:nvPicPr>
        <p:blipFill>
          <a:blip r:embed="rId2" cstate="print"/>
          <a:srcRect l="17927" t="11340" r="10327" b="2666"/>
          <a:stretch>
            <a:fillRect/>
          </a:stretch>
        </p:blipFill>
        <p:spPr bwMode="auto">
          <a:xfrm>
            <a:off x="755576" y="980728"/>
            <a:ext cx="3240360" cy="546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П</a:t>
            </a:r>
            <a:r>
              <a:rPr lang="ru-RU" sz="3200" b="1" dirty="0" smtClean="0">
                <a:solidFill>
                  <a:srgbClr val="800000"/>
                </a:solidFill>
              </a:rPr>
              <a:t>УТЕШЕСТВИЕ В КАШГАРИЮ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(НА СОВРЕМЕННОЙ КАРТЕ)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28674" name="Picture 2" descr="http://camonitor.com/uploads/posts/2014-07/1406700114_shokan.jpg"/>
          <p:cNvPicPr>
            <a:picLocks noChangeAspect="1" noChangeArrowheads="1"/>
          </p:cNvPicPr>
          <p:nvPr/>
        </p:nvPicPr>
        <p:blipFill>
          <a:blip r:embed="rId2" cstate="print"/>
          <a:srcRect l="7560" t="16402" r="8336" b="6060"/>
          <a:stretch>
            <a:fillRect/>
          </a:stretch>
        </p:blipFill>
        <p:spPr bwMode="auto">
          <a:xfrm>
            <a:off x="201669" y="1340768"/>
            <a:ext cx="88736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1.asset.yvimg.kz/userimages/ehistory/Kx16ntZ5I5b3YWmm4WCaHNDi9Ow2Xm.jpg"/>
          <p:cNvPicPr>
            <a:picLocks noChangeAspect="1" noChangeArrowheads="1"/>
          </p:cNvPicPr>
          <p:nvPr/>
        </p:nvPicPr>
        <p:blipFill>
          <a:blip r:embed="rId2" cstate="print"/>
          <a:srcRect b="43753"/>
          <a:stretch>
            <a:fillRect/>
          </a:stretch>
        </p:blipFill>
        <p:spPr bwMode="auto">
          <a:xfrm>
            <a:off x="1" y="44624"/>
            <a:ext cx="9143999" cy="3641079"/>
          </a:xfrm>
          <a:prstGeom prst="rect">
            <a:avLst/>
          </a:prstGeom>
          <a:noFill/>
        </p:spPr>
      </p:pic>
      <p:pic>
        <p:nvPicPr>
          <p:cNvPr id="26628" name="Picture 4" descr="http://static.panoramio.com/photos/large/4578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23356"/>
            <a:ext cx="6048672" cy="291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dirty="0" smtClean="0">
                <a:solidFill>
                  <a:srgbClr val="002060"/>
                </a:solidFill>
              </a:rPr>
              <a:t>Однако </a:t>
            </a:r>
            <a:r>
              <a:rPr lang="ru-RU" sz="2000" dirty="0" err="1">
                <a:solidFill>
                  <a:srgbClr val="002060"/>
                </a:solidFill>
              </a:rPr>
              <a:t>кашгарская</a:t>
            </a:r>
            <a:r>
              <a:rPr lang="ru-RU" sz="2000" dirty="0">
                <a:solidFill>
                  <a:srgbClr val="002060"/>
                </a:solidFill>
              </a:rPr>
              <a:t> поездка сильно расстроила здоровье Валиханова. Весной 1861 г. тяжелая болезнь заставила его оставить Петербург. По совету врачей он отправился в родную степь с надеждой поправить свое ослабленное здоровье.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	Выдающийся </a:t>
            </a:r>
            <a:r>
              <a:rPr lang="ru-RU" sz="2000" dirty="0">
                <a:solidFill>
                  <a:srgbClr val="002060"/>
                </a:solidFill>
              </a:rPr>
              <a:t>казахский ученый и просветитель Ч. Валиханов оставил после себя обширное литературное наследство. За свою короткую жизнь он успел написать ряд работ, посвященных </a:t>
            </a:r>
            <a:r>
              <a:rPr lang="ru-RU" sz="2000" dirty="0" smtClean="0">
                <a:solidFill>
                  <a:srgbClr val="002060"/>
                </a:solidFill>
              </a:rPr>
              <a:t>истории</a:t>
            </a:r>
            <a:r>
              <a:rPr lang="ru-RU" sz="2000" dirty="0">
                <a:solidFill>
                  <a:srgbClr val="002060"/>
                </a:solidFill>
              </a:rPr>
              <a:t>, географии и этнографии народов Средней Азии и Казахстана, а также </a:t>
            </a:r>
            <a:r>
              <a:rPr lang="ru-RU" sz="2000" dirty="0" smtClean="0">
                <a:solidFill>
                  <a:srgbClr val="002060"/>
                </a:solidFill>
              </a:rPr>
              <a:t>значительное </a:t>
            </a:r>
            <a:r>
              <a:rPr lang="ru-RU" sz="2000" dirty="0">
                <a:solidFill>
                  <a:srgbClr val="002060"/>
                </a:solidFill>
              </a:rPr>
              <a:t>количество произведений на общественно-политические темы. Несмотря на молодость, это был вполне </a:t>
            </a:r>
            <a:r>
              <a:rPr lang="ru-RU" sz="2000" dirty="0" smtClean="0">
                <a:solidFill>
                  <a:srgbClr val="002060"/>
                </a:solidFill>
              </a:rPr>
              <a:t>сформировавшийся </a:t>
            </a:r>
            <a:r>
              <a:rPr lang="ru-RU" sz="2000" dirty="0">
                <a:solidFill>
                  <a:srgbClr val="002060"/>
                </a:solidFill>
              </a:rPr>
              <a:t>крупный ученый с энциклопедическим складом ума, сумевший поставить по-новому ряд вопросов в современной ему науке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</a:rPr>
              <a:t>Народ свой </a:t>
            </a:r>
            <a:r>
              <a:rPr lang="ru-RU" sz="2400" b="1" i="1" dirty="0" smtClean="0">
                <a:solidFill>
                  <a:srgbClr val="800000"/>
                </a:solidFill>
              </a:rPr>
              <a:t> он </a:t>
            </a:r>
            <a:r>
              <a:rPr lang="ru-RU" sz="2400" b="1" i="1" dirty="0" smtClean="0">
                <a:solidFill>
                  <a:srgbClr val="800000"/>
                </a:solidFill>
              </a:rPr>
              <a:t>любил… и служить будущему своего народа было его мечтой… Г.Потанин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  <p:pic>
        <p:nvPicPr>
          <p:cNvPr id="27650" name="Picture 2" descr="http://tengrinews.kz/userdata/images/u161/resized/49896f670958d2129b5a23cbd9d02e81.jpg"/>
          <p:cNvPicPr>
            <a:picLocks noChangeAspect="1" noChangeArrowheads="1"/>
          </p:cNvPicPr>
          <p:nvPr/>
        </p:nvPicPr>
        <p:blipFill>
          <a:blip r:embed="rId2" cstate="print"/>
          <a:srcRect r="15286" b="16433"/>
          <a:stretch>
            <a:fillRect/>
          </a:stretch>
        </p:blipFill>
        <p:spPr bwMode="auto">
          <a:xfrm>
            <a:off x="899592" y="1484784"/>
            <a:ext cx="727615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ЧОКАН ВАЛИХАНОВ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908720"/>
            <a:ext cx="3816424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100" b="1" dirty="0" smtClean="0">
                <a:solidFill>
                  <a:srgbClr val="002060"/>
                </a:solidFill>
              </a:rPr>
              <a:t>Настоящее </a:t>
            </a:r>
            <a:r>
              <a:rPr lang="ru-RU" sz="2100" b="1" dirty="0">
                <a:solidFill>
                  <a:srgbClr val="002060"/>
                </a:solidFill>
              </a:rPr>
              <a:t>имя — </a:t>
            </a:r>
            <a:r>
              <a:rPr lang="ru-RU" sz="2100" b="1" dirty="0" err="1" smtClean="0">
                <a:solidFill>
                  <a:srgbClr val="C00000"/>
                </a:solidFill>
              </a:rPr>
              <a:t>Мухаммед-Ханафия</a:t>
            </a:r>
            <a:r>
              <a:rPr lang="ru-RU" sz="2100" b="1" dirty="0">
                <a:solidFill>
                  <a:srgbClr val="C00000"/>
                </a:solidFill>
              </a:rPr>
              <a:t> </a:t>
            </a:r>
            <a:endParaRPr lang="ru-RU" sz="21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	(1835-1865)</a:t>
            </a:r>
            <a:r>
              <a:rPr lang="ru-RU" sz="2100" b="1" dirty="0">
                <a:solidFill>
                  <a:srgbClr val="C00000"/>
                </a:solidFill>
              </a:rPr>
              <a:t> </a:t>
            </a:r>
            <a:r>
              <a:rPr lang="ru-RU" sz="2100" b="1" dirty="0" smtClean="0">
                <a:solidFill>
                  <a:srgbClr val="C00000"/>
                </a:solidFill>
              </a:rPr>
              <a:t>-</a:t>
            </a:r>
            <a:r>
              <a:rPr lang="ru-RU" sz="2100" b="1" dirty="0" smtClean="0">
                <a:solidFill>
                  <a:srgbClr val="002060"/>
                </a:solidFill>
              </a:rPr>
              <a:t>казахский</a:t>
            </a:r>
            <a:r>
              <a:rPr lang="ru-RU" sz="2100" b="1" dirty="0">
                <a:solidFill>
                  <a:srgbClr val="002060"/>
                </a:solidFill>
              </a:rPr>
              <a:t> учёный, а также историк, этнограф, 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100" b="1" dirty="0">
                <a:solidFill>
                  <a:srgbClr val="002060"/>
                </a:solidFill>
              </a:rPr>
              <a:t>	</a:t>
            </a:r>
            <a:r>
              <a:rPr lang="ru-RU" sz="2100" b="1" dirty="0" smtClean="0">
                <a:solidFill>
                  <a:srgbClr val="002060"/>
                </a:solidFill>
              </a:rPr>
              <a:t>путешественник</a:t>
            </a:r>
            <a:r>
              <a:rPr lang="ru-RU" sz="2100" b="1" dirty="0">
                <a:solidFill>
                  <a:srgbClr val="002060"/>
                </a:solidFill>
              </a:rPr>
              <a:t> и 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100" b="1" dirty="0">
                <a:solidFill>
                  <a:srgbClr val="002060"/>
                </a:solidFill>
              </a:rPr>
              <a:t>	</a:t>
            </a:r>
            <a:r>
              <a:rPr lang="ru-RU" sz="2100" b="1" dirty="0" smtClean="0">
                <a:solidFill>
                  <a:srgbClr val="002060"/>
                </a:solidFill>
              </a:rPr>
              <a:t>просветитель</a:t>
            </a:r>
            <a:r>
              <a:rPr lang="ru-RU" sz="2100" b="1" dirty="0">
                <a:solidFill>
                  <a:srgbClr val="002060"/>
                </a:solidFill>
              </a:rPr>
              <a:t>, </a:t>
            </a:r>
            <a:r>
              <a:rPr lang="ru-RU" sz="2100" b="1" dirty="0" smtClean="0">
                <a:solidFill>
                  <a:srgbClr val="002060"/>
                </a:solidFill>
              </a:rPr>
              <a:t>офицер </a:t>
            </a:r>
            <a:r>
              <a:rPr lang="ru-RU" sz="2100" b="1" dirty="0">
                <a:solidFill>
                  <a:srgbClr val="002060"/>
                </a:solidFill>
              </a:rPr>
              <a:t>Генерального штаба Российской </a:t>
            </a:r>
            <a:r>
              <a:rPr lang="ru-RU" sz="2100" b="1" dirty="0" smtClean="0">
                <a:solidFill>
                  <a:srgbClr val="002060"/>
                </a:solidFill>
              </a:rPr>
              <a:t>армии.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liter.kz/public/uploads/14409-6-uch_nye_prizyvayut_tsh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680520" cy="37555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86916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Валиханов был </a:t>
            </a:r>
            <a:r>
              <a:rPr lang="ru-RU" b="1" dirty="0" err="1">
                <a:solidFill>
                  <a:srgbClr val="002060"/>
                </a:solidFill>
              </a:rPr>
              <a:t>чингизидом</a:t>
            </a:r>
            <a:r>
              <a:rPr lang="ru-RU" b="1" dirty="0">
                <a:solidFill>
                  <a:srgbClr val="002060"/>
                </a:solidFill>
              </a:rPr>
              <a:t> — </a:t>
            </a:r>
            <a:r>
              <a:rPr lang="ru-RU" b="1" u="sng" dirty="0">
                <a:solidFill>
                  <a:srgbClr val="002060"/>
                </a:solidFill>
              </a:rPr>
              <a:t>правнуком знаменитого </a:t>
            </a:r>
            <a:r>
              <a:rPr lang="ru-RU" b="1" u="sng" dirty="0" err="1">
                <a:solidFill>
                  <a:srgbClr val="002060"/>
                </a:solidFill>
              </a:rPr>
              <a:t>Абылай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хана. </a:t>
            </a:r>
            <a:r>
              <a:rPr lang="ru-RU" b="1" dirty="0">
                <a:solidFill>
                  <a:srgbClr val="002060"/>
                </a:solidFill>
              </a:rPr>
              <a:t>Дед </a:t>
            </a:r>
            <a:r>
              <a:rPr lang="ru-RU" b="1" dirty="0" err="1">
                <a:solidFill>
                  <a:srgbClr val="002060"/>
                </a:solidFill>
              </a:rPr>
              <a:t>Чокана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Уали-хан</a:t>
            </a:r>
            <a:r>
              <a:rPr lang="ru-RU" b="1" dirty="0">
                <a:solidFill>
                  <a:srgbClr val="002060"/>
                </a:solidFill>
              </a:rPr>
              <a:t> — один из 30 сыновей </a:t>
            </a:r>
            <a:r>
              <a:rPr lang="ru-RU" b="1" dirty="0" err="1">
                <a:solidFill>
                  <a:srgbClr val="002060"/>
                </a:solidFill>
              </a:rPr>
              <a:t>Абылай</a:t>
            </a:r>
            <a:r>
              <a:rPr lang="ru-RU" b="1" dirty="0">
                <a:solidFill>
                  <a:srgbClr val="002060"/>
                </a:solidFill>
              </a:rPr>
              <a:t> хана. </a:t>
            </a:r>
            <a:r>
              <a:rPr lang="ru-RU" b="1" u="sng" dirty="0">
                <a:solidFill>
                  <a:srgbClr val="002060"/>
                </a:solidFill>
              </a:rPr>
              <a:t>Прозвище «</a:t>
            </a:r>
            <a:r>
              <a:rPr lang="ru-RU" b="1" u="sng" dirty="0" err="1">
                <a:solidFill>
                  <a:srgbClr val="002060"/>
                </a:solidFill>
              </a:rPr>
              <a:t>Чокан</a:t>
            </a:r>
            <a:r>
              <a:rPr lang="ru-RU" b="1" u="sng" dirty="0">
                <a:solidFill>
                  <a:srgbClr val="002060"/>
                </a:solidFill>
              </a:rPr>
              <a:t>» он получил в детстве. </a:t>
            </a:r>
            <a:r>
              <a:rPr lang="ru-RU" b="1" dirty="0">
                <a:solidFill>
                  <a:srgbClr val="002060"/>
                </a:solidFill>
              </a:rPr>
              <a:t>Впоследствии, он так привык к этому имени, что взял его как </a:t>
            </a:r>
            <a:r>
              <a:rPr lang="ru-RU" b="1" dirty="0" smtClean="0">
                <a:solidFill>
                  <a:srgbClr val="002060"/>
                </a:solidFill>
              </a:rPr>
              <a:t>псевдоним.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260648"/>
            <a:ext cx="648072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800" dirty="0" err="1" smtClean="0">
                <a:solidFill>
                  <a:srgbClr val="002060"/>
                </a:solidFill>
              </a:rPr>
              <a:t>Чокан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Валиханов родился </a:t>
            </a:r>
            <a:r>
              <a:rPr lang="ru-RU" sz="1800" dirty="0" smtClean="0">
                <a:solidFill>
                  <a:srgbClr val="002060"/>
                </a:solidFill>
              </a:rPr>
              <a:t>на зимовке </a:t>
            </a:r>
            <a:r>
              <a:rPr lang="ru-RU" sz="1800" dirty="0" err="1">
                <a:solidFill>
                  <a:srgbClr val="002060"/>
                </a:solidFill>
              </a:rPr>
              <a:t>Кунтимес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>
                <a:solidFill>
                  <a:srgbClr val="002060"/>
                </a:solidFill>
              </a:rPr>
              <a:t>ныне местность в </a:t>
            </a:r>
            <a:r>
              <a:rPr lang="ru-RU" sz="1800" dirty="0" err="1" smtClean="0">
                <a:solidFill>
                  <a:srgbClr val="002060"/>
                </a:solidFill>
              </a:rPr>
              <a:t>Костанайской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области). Его отец, </a:t>
            </a:r>
            <a:r>
              <a:rPr lang="ru-RU" sz="1800" u="sng" dirty="0" err="1">
                <a:solidFill>
                  <a:srgbClr val="002060"/>
                </a:solidFill>
              </a:rPr>
              <a:t>Чингис</a:t>
            </a:r>
            <a:r>
              <a:rPr lang="ru-RU" sz="1800" u="sng" dirty="0">
                <a:solidFill>
                  <a:srgbClr val="002060"/>
                </a:solidFill>
              </a:rPr>
              <a:t> Валиханов, был старшим султаном </a:t>
            </a:r>
            <a:r>
              <a:rPr lang="ru-RU" sz="1800" u="sng" dirty="0" err="1">
                <a:solidFill>
                  <a:srgbClr val="002060"/>
                </a:solidFill>
              </a:rPr>
              <a:t>Аман-Карагайского</a:t>
            </a:r>
            <a:r>
              <a:rPr lang="ru-RU" sz="1800" u="sng" dirty="0">
                <a:solidFill>
                  <a:srgbClr val="002060"/>
                </a:solidFill>
              </a:rPr>
              <a:t> </a:t>
            </a:r>
            <a:r>
              <a:rPr lang="ru-RU" sz="1800" u="sng" dirty="0" smtClean="0">
                <a:solidFill>
                  <a:srgbClr val="002060"/>
                </a:solidFill>
              </a:rPr>
              <a:t>внешнего </a:t>
            </a:r>
            <a:r>
              <a:rPr lang="ru-RU" sz="1800" u="sng" dirty="0">
                <a:solidFill>
                  <a:srgbClr val="002060"/>
                </a:solidFill>
              </a:rPr>
              <a:t>округа Омской области с 1834 года. </a:t>
            </a:r>
            <a:endParaRPr lang="ru-RU" sz="18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		В </a:t>
            </a:r>
            <a:r>
              <a:rPr lang="ru-RU" sz="1800" dirty="0">
                <a:solidFill>
                  <a:srgbClr val="002060"/>
                </a:solidFill>
              </a:rPr>
              <a:t>детстве (1842—1847 гг.) </a:t>
            </a:r>
            <a:r>
              <a:rPr lang="ru-RU" sz="1800" u="sng" dirty="0">
                <a:solidFill>
                  <a:srgbClr val="002060"/>
                </a:solidFill>
              </a:rPr>
              <a:t>мальчик учился в казахской школе, открытой </a:t>
            </a:r>
            <a:r>
              <a:rPr lang="ru-RU" sz="1800" u="sng" dirty="0" smtClean="0">
                <a:solidFill>
                  <a:srgbClr val="002060"/>
                </a:solidFill>
              </a:rPr>
              <a:t>в </a:t>
            </a:r>
            <a:r>
              <a:rPr lang="ru-RU" sz="1800" u="sng" dirty="0" err="1" smtClean="0">
                <a:solidFill>
                  <a:srgbClr val="002060"/>
                </a:solidFill>
              </a:rPr>
              <a:t>Кунтимесе</a:t>
            </a:r>
            <a:r>
              <a:rPr lang="ru-RU" sz="1800" u="sng" dirty="0" smtClean="0">
                <a:solidFill>
                  <a:srgbClr val="002060"/>
                </a:solidFill>
              </a:rPr>
              <a:t>, </a:t>
            </a:r>
            <a:r>
              <a:rPr lang="ru-RU" sz="1800" u="sng" dirty="0">
                <a:solidFill>
                  <a:srgbClr val="002060"/>
                </a:solidFill>
              </a:rPr>
              <a:t>где он получил начальные знания казахского, </a:t>
            </a:r>
            <a:r>
              <a:rPr lang="ru-RU" sz="1800" u="sng" dirty="0" smtClean="0">
                <a:solidFill>
                  <a:srgbClr val="002060"/>
                </a:solidFill>
              </a:rPr>
              <a:t>арабского </a:t>
            </a:r>
            <a:r>
              <a:rPr lang="ru-RU" sz="1800" u="sng" dirty="0">
                <a:solidFill>
                  <a:srgbClr val="002060"/>
                </a:solidFill>
              </a:rPr>
              <a:t>и персидского </a:t>
            </a:r>
            <a:r>
              <a:rPr lang="ru-RU" sz="1800" u="sng" dirty="0" smtClean="0">
                <a:solidFill>
                  <a:srgbClr val="002060"/>
                </a:solidFill>
              </a:rPr>
              <a:t>языков. </a:t>
            </a:r>
            <a:r>
              <a:rPr lang="ru-RU" sz="1800" dirty="0">
                <a:solidFill>
                  <a:srgbClr val="002060"/>
                </a:solidFill>
              </a:rPr>
              <a:t>Будучи сыном старшего султана, Валиханов с детства имел возможность общаться с известными поэтами</a:t>
            </a:r>
            <a:r>
              <a:rPr lang="ru-RU" sz="1800" dirty="0" smtClean="0">
                <a:solidFill>
                  <a:srgbClr val="002060"/>
                </a:solidFill>
              </a:rPr>
              <a:t>, акынами</a:t>
            </a:r>
            <a:r>
              <a:rPr lang="ru-RU" sz="1800" dirty="0">
                <a:solidFill>
                  <a:srgbClr val="002060"/>
                </a:solidFill>
              </a:rPr>
              <a:t> и художниками, знакомиться с их творчеством. Вследствие этого у </a:t>
            </a:r>
            <a:r>
              <a:rPr lang="ru-RU" sz="1800" dirty="0" err="1">
                <a:solidFill>
                  <a:srgbClr val="002060"/>
                </a:solidFill>
              </a:rPr>
              <a:t>Чокана</a:t>
            </a:r>
            <a:r>
              <a:rPr lang="ru-RU" sz="1800" dirty="0">
                <a:solidFill>
                  <a:srgbClr val="002060"/>
                </a:solidFill>
              </a:rPr>
              <a:t> с ранних лет появилась особая любовь к устному и музыкальному народному творчеству казахов, а также к рисованию.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	</a:t>
            </a:r>
            <a:r>
              <a:rPr lang="ru-RU" sz="1800" dirty="0" smtClean="0">
                <a:solidFill>
                  <a:srgbClr val="002060"/>
                </a:solidFill>
              </a:rPr>
              <a:t>	Первые </a:t>
            </a:r>
            <a:r>
              <a:rPr lang="ru-RU" sz="1800" dirty="0">
                <a:solidFill>
                  <a:srgbClr val="002060"/>
                </a:solidFill>
              </a:rPr>
              <a:t>уроки рисования </a:t>
            </a:r>
            <a:r>
              <a:rPr lang="ru-RU" sz="1800" dirty="0" err="1">
                <a:solidFill>
                  <a:srgbClr val="002060"/>
                </a:solidFill>
              </a:rPr>
              <a:t>Чокан</a:t>
            </a:r>
            <a:r>
              <a:rPr lang="ru-RU" sz="1800" dirty="0">
                <a:solidFill>
                  <a:srgbClr val="002060"/>
                </a:solidFill>
              </a:rPr>
              <a:t> получил у русских военных </a:t>
            </a:r>
            <a:r>
              <a:rPr lang="ru-RU" sz="1800" dirty="0" smtClean="0">
                <a:solidFill>
                  <a:srgbClr val="002060"/>
                </a:solidFill>
              </a:rPr>
              <a:t>топографов (они составляли карты местности). </a:t>
            </a:r>
            <a:r>
              <a:rPr lang="ru-RU" sz="1800" dirty="0">
                <a:solidFill>
                  <a:srgbClr val="002060"/>
                </a:solidFill>
              </a:rPr>
              <a:t>Изначально Валиханов использовал тушь и карандаш, но позже стал рисовать и акварелью. 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/>
              <a:t>		</a:t>
            </a:r>
            <a:endParaRPr lang="ru-RU" sz="1800" u="sng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upload.wikimedia.org/wikipedia/commons/thumb/a/a8/Chokan_Valikhanov_age_12_1847.jpg/200px-Chokan_Valikhanov_age_12_1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17" y="485934"/>
            <a:ext cx="2379475" cy="3807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437112"/>
            <a:ext cx="196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Чокан</a:t>
            </a:r>
            <a:r>
              <a:rPr lang="ru-RU" b="1" dirty="0">
                <a:solidFill>
                  <a:srgbClr val="002060"/>
                </a:solidFill>
              </a:rPr>
              <a:t> в 1847 году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УЧЕБА В ОМСКОМ КАДЕТСКОМ КОРПУСЕ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52736"/>
            <a:ext cx="4114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В 1847 году, в возрасте 12 лет, </a:t>
            </a:r>
            <a:r>
              <a:rPr lang="ru-RU" dirty="0" err="1" smtClean="0">
                <a:solidFill>
                  <a:srgbClr val="002060"/>
                </a:solidFill>
              </a:rPr>
              <a:t>Чокана</a:t>
            </a:r>
            <a:r>
              <a:rPr lang="ru-RU" dirty="0" smtClean="0">
                <a:solidFill>
                  <a:srgbClr val="002060"/>
                </a:solidFill>
              </a:rPr>
              <a:t> Валиханова отправляют на учёбу в </a:t>
            </a:r>
            <a:r>
              <a:rPr lang="ru-RU" u="sng" dirty="0" smtClean="0">
                <a:solidFill>
                  <a:srgbClr val="002060"/>
                </a:solidFill>
              </a:rPr>
              <a:t>Омский кадетский корпус.  </a:t>
            </a:r>
            <a:r>
              <a:rPr lang="ru-RU" dirty="0" smtClean="0">
                <a:solidFill>
                  <a:srgbClr val="002060"/>
                </a:solidFill>
              </a:rPr>
              <a:t>Во время учёбы в корпусе у </a:t>
            </a:r>
            <a:r>
              <a:rPr lang="ru-RU" dirty="0" err="1" smtClean="0">
                <a:solidFill>
                  <a:srgbClr val="002060"/>
                </a:solidFill>
              </a:rPr>
              <a:t>Чокана</a:t>
            </a:r>
            <a:r>
              <a:rPr lang="ru-RU" dirty="0" smtClean="0">
                <a:solidFill>
                  <a:srgbClr val="002060"/>
                </a:solidFill>
              </a:rPr>
              <a:t> появилась страсть к путешествиям и мечта открыть миру тогда ещё неизведанную Азию.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</a:t>
            </a:r>
            <a:r>
              <a:rPr lang="ru-RU" u="sng" dirty="0" smtClean="0">
                <a:solidFill>
                  <a:srgbClr val="002060"/>
                </a:solidFill>
              </a:rPr>
              <a:t>8 ноября 1853 </a:t>
            </a:r>
            <a:r>
              <a:rPr lang="ru-RU" u="sng" dirty="0" err="1" smtClean="0">
                <a:solidFill>
                  <a:srgbClr val="002060"/>
                </a:solidFill>
              </a:rPr>
              <a:t>годаЧокан</a:t>
            </a:r>
            <a:r>
              <a:rPr lang="ru-RU" u="sng" dirty="0" smtClean="0">
                <a:solidFill>
                  <a:srgbClr val="002060"/>
                </a:solidFill>
              </a:rPr>
              <a:t> Валиханов окончил Омский кадетский корпус и стал кадровым офицером Русской императорской армии, получив чин корнета.</a:t>
            </a:r>
          </a:p>
          <a:p>
            <a:endParaRPr lang="ru-RU" dirty="0"/>
          </a:p>
        </p:txBody>
      </p:sp>
      <p:pic>
        <p:nvPicPr>
          <p:cNvPr id="19458" name="Picture 2" descr="http://www.sammler.ru/uploads/post-651-136489408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456384" cy="3253067"/>
          </a:xfrm>
          <a:prstGeom prst="rect">
            <a:avLst/>
          </a:prstGeom>
          <a:noFill/>
        </p:spPr>
      </p:pic>
      <p:pic>
        <p:nvPicPr>
          <p:cNvPr id="19460" name="Picture 4" descr="http://frontiers.loc.gov/service/ndlpcoop/ndlpcoopmisc/mtfxph/phn/npc00497r.jpg"/>
          <p:cNvPicPr>
            <a:picLocks noChangeAspect="1" noChangeArrowheads="1"/>
          </p:cNvPicPr>
          <p:nvPr/>
        </p:nvPicPr>
        <p:blipFill>
          <a:blip r:embed="rId3" cstate="print"/>
          <a:srcRect l="2144" t="2362" r="1755" b="10226"/>
          <a:stretch>
            <a:fillRect/>
          </a:stretch>
        </p:blipFill>
        <p:spPr bwMode="auto">
          <a:xfrm>
            <a:off x="179512" y="869100"/>
            <a:ext cx="4320480" cy="23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ДЕЯТЕЛЬНОСТЬ ЧОКАНА ВАЛИХАНОВА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908720"/>
            <a:ext cx="5493296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800" u="sng" dirty="0" err="1" smtClean="0">
                <a:solidFill>
                  <a:srgbClr val="002060"/>
                </a:solidFill>
              </a:rPr>
              <a:t>Чокан</a:t>
            </a:r>
            <a:r>
              <a:rPr lang="ru-RU" sz="1800" u="sng" dirty="0" smtClean="0">
                <a:solidFill>
                  <a:srgbClr val="002060"/>
                </a:solidFill>
              </a:rPr>
              <a:t> Валиханов </a:t>
            </a:r>
            <a:r>
              <a:rPr lang="ru-RU" sz="1800" dirty="0" smtClean="0">
                <a:solidFill>
                  <a:srgbClr val="002060"/>
                </a:solidFill>
              </a:rPr>
              <a:t>служил при генерал-губернаторе </a:t>
            </a:r>
            <a:r>
              <a:rPr lang="ru-RU" sz="1800" dirty="0">
                <a:solidFill>
                  <a:srgbClr val="002060"/>
                </a:solidFill>
              </a:rPr>
              <a:t>Западной Сибири, а через год </a:t>
            </a:r>
            <a:r>
              <a:rPr lang="ru-RU" sz="1800" u="sng" dirty="0">
                <a:solidFill>
                  <a:srgbClr val="002060"/>
                </a:solidFill>
              </a:rPr>
              <a:t>назначен адъютантом генерала </a:t>
            </a:r>
            <a:r>
              <a:rPr lang="ru-RU" sz="1800" u="sng" dirty="0" err="1">
                <a:solidFill>
                  <a:srgbClr val="002060"/>
                </a:solidFill>
              </a:rPr>
              <a:t>Гасфорта</a:t>
            </a:r>
            <a:r>
              <a:rPr lang="ru-RU" sz="1800" dirty="0">
                <a:solidFill>
                  <a:srgbClr val="002060"/>
                </a:solidFill>
              </a:rPr>
              <a:t>, управлявшего тогда Западной Сибирью и </a:t>
            </a:r>
            <a:r>
              <a:rPr lang="ru-RU" sz="1800" dirty="0" smtClean="0">
                <a:solidFill>
                  <a:srgbClr val="002060"/>
                </a:solidFill>
              </a:rPr>
              <a:t>северо-восточными </a:t>
            </a:r>
            <a:r>
              <a:rPr lang="ru-RU" sz="1800" dirty="0">
                <a:solidFill>
                  <a:srgbClr val="002060"/>
                </a:solidFill>
              </a:rPr>
              <a:t>районами Казахстана. Одновременно по линии Главного </a:t>
            </a:r>
            <a:r>
              <a:rPr lang="ru-RU" sz="1800" dirty="0" smtClean="0">
                <a:solidFill>
                  <a:srgbClr val="002060"/>
                </a:solidFill>
              </a:rPr>
              <a:t>управления </a:t>
            </a:r>
            <a:r>
              <a:rPr lang="ru-RU" sz="1800" dirty="0">
                <a:solidFill>
                  <a:srgbClr val="002060"/>
                </a:solidFill>
              </a:rPr>
              <a:t>края на Ч. Валиханова была возложена должность офицера особых поручений</a:t>
            </a:r>
            <a:r>
              <a:rPr lang="ru-RU" sz="1800" dirty="0" smtClean="0">
                <a:solidFill>
                  <a:srgbClr val="002060"/>
                </a:solidFill>
              </a:rPr>
              <a:t>. Одновременно </a:t>
            </a:r>
            <a:r>
              <a:rPr lang="ru-RU" sz="1800" dirty="0">
                <a:solidFill>
                  <a:srgbClr val="002060"/>
                </a:solidFill>
              </a:rPr>
              <a:t>он начинает усиленно изучать географию, историю, обычаи, народную поэзию казахов и киргиз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800" u="sng" dirty="0" smtClean="0">
                <a:solidFill>
                  <a:srgbClr val="002060"/>
                </a:solidFill>
              </a:rPr>
              <a:t>В </a:t>
            </a:r>
            <a:r>
              <a:rPr lang="ru-RU" sz="1800" u="sng" dirty="0">
                <a:solidFill>
                  <a:srgbClr val="002060"/>
                </a:solidFill>
              </a:rPr>
              <a:t>1855 г. </a:t>
            </a:r>
            <a:r>
              <a:rPr lang="ru-RU" sz="1800" u="sng" dirty="0" err="1">
                <a:solidFill>
                  <a:srgbClr val="002060"/>
                </a:solidFill>
              </a:rPr>
              <a:t>Чокан</a:t>
            </a:r>
            <a:r>
              <a:rPr lang="ru-RU" sz="1800" u="sng" dirty="0">
                <a:solidFill>
                  <a:srgbClr val="002060"/>
                </a:solidFill>
              </a:rPr>
              <a:t> принял участие в поездке генерала </a:t>
            </a:r>
            <a:r>
              <a:rPr lang="ru-RU" sz="1800" u="sng" dirty="0" err="1">
                <a:solidFill>
                  <a:srgbClr val="002060"/>
                </a:solidFill>
              </a:rPr>
              <a:t>Гасфорта</a:t>
            </a:r>
            <a:r>
              <a:rPr lang="ru-RU" sz="1800" u="sng" dirty="0">
                <a:solidFill>
                  <a:srgbClr val="002060"/>
                </a:solidFill>
              </a:rPr>
              <a:t> и совершил большое путешествие по Центральному Казахстану, </a:t>
            </a:r>
            <a:r>
              <a:rPr lang="ru-RU" sz="1800" u="sng" dirty="0" smtClean="0">
                <a:solidFill>
                  <a:srgbClr val="002060"/>
                </a:solidFill>
              </a:rPr>
              <a:t>Семиречью. В </a:t>
            </a:r>
            <a:r>
              <a:rPr lang="ru-RU" sz="1800" u="sng" dirty="0">
                <a:solidFill>
                  <a:srgbClr val="002060"/>
                </a:solidFill>
              </a:rPr>
              <a:t>это время происходила закладка укрепления </a:t>
            </a:r>
            <a:r>
              <a:rPr lang="ru-RU" sz="1800" u="sng" dirty="0" smtClean="0">
                <a:solidFill>
                  <a:srgbClr val="002060"/>
                </a:solidFill>
              </a:rPr>
              <a:t>Верного (</a:t>
            </a:r>
            <a:r>
              <a:rPr lang="ru-RU" sz="1800" u="sng" dirty="0" err="1" smtClean="0">
                <a:solidFill>
                  <a:srgbClr val="002060"/>
                </a:solidFill>
              </a:rPr>
              <a:t>Алматы</a:t>
            </a:r>
            <a:r>
              <a:rPr lang="ru-RU" sz="1800" u="sng" dirty="0" smtClean="0">
                <a:solidFill>
                  <a:srgbClr val="002060"/>
                </a:solidFill>
              </a:rPr>
              <a:t>). </a:t>
            </a:r>
            <a:r>
              <a:rPr lang="ru-RU" sz="1800" u="sng" dirty="0">
                <a:solidFill>
                  <a:srgbClr val="002060"/>
                </a:solidFill>
              </a:rPr>
              <a:t>Это путешествие положило начало глубокому научному изуче­нию Валихановым истории казахского народа и его быта.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Чокан</a:t>
            </a:r>
            <a:r>
              <a:rPr lang="ru-RU" sz="1800" dirty="0">
                <a:solidFill>
                  <a:srgbClr val="002060"/>
                </a:solidFill>
              </a:rPr>
              <a:t> собирал материалы по статистике, обычному праву и древней религии казахов.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24580" name="Picture 4" descr="http://cs625219.vk.me/v625219371/3e467/iGh7iugu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1966297" cy="2952328"/>
          </a:xfrm>
          <a:prstGeom prst="rect">
            <a:avLst/>
          </a:prstGeom>
          <a:noFill/>
        </p:spPr>
      </p:pic>
      <p:pic>
        <p:nvPicPr>
          <p:cNvPr id="24582" name="Picture 6" descr="http://baursak.info/wp-content/uploads/2010/10/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19335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РИСУНКИ ЧОКАНА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18434" name="Picture 2" descr="http://ic.pics.livejournal.com/rus_turk/38498502/43294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3168352" cy="2356626"/>
          </a:xfrm>
          <a:prstGeom prst="rect">
            <a:avLst/>
          </a:prstGeom>
          <a:noFill/>
        </p:spPr>
      </p:pic>
      <p:pic>
        <p:nvPicPr>
          <p:cNvPr id="18436" name="Picture 4" descr="http://static.zakon.kz/img/040511/040511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2924944"/>
            <a:ext cx="2880320" cy="1892782"/>
          </a:xfrm>
          <a:prstGeom prst="rect">
            <a:avLst/>
          </a:prstGeom>
          <a:noFill/>
        </p:spPr>
      </p:pic>
      <p:pic>
        <p:nvPicPr>
          <p:cNvPr id="18438" name="Picture 6" descr="http://www.viaevrasia.com/pictures/VALIHANOV%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3496" y="1484784"/>
            <a:ext cx="2703000" cy="3960440"/>
          </a:xfrm>
          <a:prstGeom prst="rect">
            <a:avLst/>
          </a:prstGeom>
          <a:noFill/>
        </p:spPr>
      </p:pic>
      <p:pic>
        <p:nvPicPr>
          <p:cNvPr id="18440" name="Picture 8" descr="http://silkadv.com/sites/default/files/Kazahstan/Priroda/Geografy_issledovateli_Kazahstana/Chokan_Valihanov_geograf_issledovatel/0_9_Nochleg_russkogo_otryda_na_reke_Merke_Karandash_Pero_1856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5526" y="908720"/>
            <a:ext cx="2598642" cy="1944216"/>
          </a:xfrm>
          <a:prstGeom prst="rect">
            <a:avLst/>
          </a:prstGeom>
          <a:noFill/>
        </p:spPr>
      </p:pic>
      <p:pic>
        <p:nvPicPr>
          <p:cNvPr id="18442" name="Picture 10" descr="http://www.dalaruh.kz/media/plugins/ckfinder/userfiles/images/TioCKkPfOYh2CN898zDQsR2zRCNeC2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3314206" cy="2078007"/>
          </a:xfrm>
          <a:prstGeom prst="rect">
            <a:avLst/>
          </a:prstGeom>
          <a:noFill/>
        </p:spPr>
      </p:pic>
      <p:pic>
        <p:nvPicPr>
          <p:cNvPr id="18444" name="Picture 12" descr="http://ic.pics.livejournal.com/rus_turk/38498502/433603/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869160"/>
            <a:ext cx="2395209" cy="183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ЧОКАН ВАЛИХАНОВ В СЕМИПАЛАТИНСКЕ ПОЗНАКОМИЛСЯ С ПИСАТЕЛЕМ ФЕДОРОМ ДОСТОЕВСКИМ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http://www.rulex.ru/rpg/WebPict/fullpic/0076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672533" cy="4950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ПУТЕШЕСТВИЕ В  КИРГИЗИЮ И НА ИССЫК-КУЛЬ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1602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100" dirty="0" smtClean="0">
                <a:solidFill>
                  <a:srgbClr val="002060"/>
                </a:solidFill>
              </a:rPr>
              <a:t>Во </a:t>
            </a:r>
            <a:r>
              <a:rPr lang="ru-RU" sz="2100" dirty="0">
                <a:solidFill>
                  <a:srgbClr val="002060"/>
                </a:solidFill>
              </a:rPr>
              <a:t>время этой поездки </a:t>
            </a:r>
            <a:r>
              <a:rPr lang="ru-RU" sz="2100" dirty="0" err="1" smtClean="0">
                <a:solidFill>
                  <a:srgbClr val="002060"/>
                </a:solidFill>
              </a:rPr>
              <a:t>Чокан</a:t>
            </a:r>
            <a:r>
              <a:rPr lang="ru-RU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>
                <a:solidFill>
                  <a:srgbClr val="002060"/>
                </a:solidFill>
              </a:rPr>
              <a:t>составил гербарий, изучил флору и фауну Семиречья и Иссык-Куля, </a:t>
            </a:r>
            <a:r>
              <a:rPr lang="ru-RU" sz="2100" u="sng" dirty="0">
                <a:solidFill>
                  <a:srgbClr val="002060"/>
                </a:solidFill>
              </a:rPr>
              <a:t>принял участие в </a:t>
            </a:r>
            <a:r>
              <a:rPr lang="ru-RU" sz="2100" u="sng" dirty="0" smtClean="0">
                <a:solidFill>
                  <a:srgbClr val="002060"/>
                </a:solidFill>
              </a:rPr>
              <a:t>изучении </a:t>
            </a:r>
            <a:r>
              <a:rPr lang="ru-RU" sz="2100" u="sng" dirty="0">
                <a:solidFill>
                  <a:srgbClr val="002060"/>
                </a:solidFill>
              </a:rPr>
              <a:t>Иссык-Куля, в результате </a:t>
            </a:r>
            <a:r>
              <a:rPr lang="ru-RU" sz="2100" u="sng" dirty="0" smtClean="0">
                <a:solidFill>
                  <a:srgbClr val="002060"/>
                </a:solidFill>
              </a:rPr>
              <a:t>на </a:t>
            </a:r>
            <a:r>
              <a:rPr lang="ru-RU" sz="2100" u="sng" dirty="0">
                <a:solidFill>
                  <a:srgbClr val="002060"/>
                </a:solidFill>
              </a:rPr>
              <a:t>новой карте были изменены форма и </a:t>
            </a:r>
            <a:r>
              <a:rPr lang="ru-RU" sz="2100" u="sng" dirty="0" smtClean="0">
                <a:solidFill>
                  <a:srgbClr val="002060"/>
                </a:solidFill>
              </a:rPr>
              <a:t>контуры </a:t>
            </a:r>
            <a:r>
              <a:rPr lang="ru-RU" sz="2100" u="sng" dirty="0">
                <a:solidFill>
                  <a:srgbClr val="002060"/>
                </a:solidFill>
              </a:rPr>
              <a:t>его берегов. </a:t>
            </a:r>
            <a:endParaRPr lang="ru-RU" sz="21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100" dirty="0">
                <a:solidFill>
                  <a:srgbClr val="002060"/>
                </a:solidFill>
              </a:rPr>
              <a:t>	</a:t>
            </a:r>
            <a:r>
              <a:rPr lang="ru-RU" sz="2100" dirty="0" smtClean="0">
                <a:solidFill>
                  <a:srgbClr val="002060"/>
                </a:solidFill>
              </a:rPr>
              <a:t>	В </a:t>
            </a:r>
            <a:r>
              <a:rPr lang="ru-RU" sz="2100" dirty="0">
                <a:solidFill>
                  <a:srgbClr val="002060"/>
                </a:solidFill>
              </a:rPr>
              <a:t>этой экспедиции молодой исследователь впервые </a:t>
            </a:r>
            <a:r>
              <a:rPr lang="ru-RU" sz="2100" u="sng" dirty="0">
                <a:solidFill>
                  <a:srgbClr val="002060"/>
                </a:solidFill>
              </a:rPr>
              <a:t>обратил внимание на знаменитую поэму киргизского народа «</a:t>
            </a:r>
            <a:r>
              <a:rPr lang="ru-RU" sz="2100" u="sng" dirty="0" err="1">
                <a:solidFill>
                  <a:srgbClr val="002060"/>
                </a:solidFill>
              </a:rPr>
              <a:t>Манас</a:t>
            </a:r>
            <a:r>
              <a:rPr lang="ru-RU" sz="2100" u="sng" dirty="0">
                <a:solidFill>
                  <a:srgbClr val="002060"/>
                </a:solidFill>
              </a:rPr>
              <a:t>», </a:t>
            </a:r>
            <a:r>
              <a:rPr lang="ru-RU" sz="2100" u="sng" dirty="0" smtClean="0">
                <a:solidFill>
                  <a:srgbClr val="002060"/>
                </a:solidFill>
              </a:rPr>
              <a:t>сделал </a:t>
            </a:r>
            <a:r>
              <a:rPr lang="ru-RU" sz="2100" u="sng" dirty="0">
                <a:solidFill>
                  <a:srgbClr val="002060"/>
                </a:solidFill>
              </a:rPr>
              <a:t>ее первую научную запись, осуществил частичный перевод на русский язык. </a:t>
            </a:r>
            <a:r>
              <a:rPr lang="ru-RU" sz="2100" u="sng" dirty="0" smtClean="0">
                <a:solidFill>
                  <a:srgbClr val="002060"/>
                </a:solidFill>
              </a:rPr>
              <a:t/>
            </a:r>
            <a:br>
              <a:rPr lang="ru-RU" sz="2100" u="sng" dirty="0" smtClean="0">
                <a:solidFill>
                  <a:srgbClr val="002060"/>
                </a:solidFill>
              </a:rPr>
            </a:br>
            <a:r>
              <a:rPr lang="ru-RU" sz="2100" dirty="0" smtClean="0">
                <a:solidFill>
                  <a:srgbClr val="002060"/>
                </a:solidFill>
              </a:rPr>
              <a:t/>
            </a:r>
            <a:br>
              <a:rPr lang="ru-RU" sz="2100" dirty="0" smtClean="0">
                <a:solidFill>
                  <a:srgbClr val="002060"/>
                </a:solidFill>
              </a:rPr>
            </a:b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doc4web.ru/uploads/files/38/37688/hello_html_m7f8565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260773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1324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800" u="sng" dirty="0" smtClean="0">
                <a:solidFill>
                  <a:srgbClr val="002060"/>
                </a:solidFill>
              </a:rPr>
              <a:t>27 </a:t>
            </a:r>
            <a:r>
              <a:rPr lang="ru-RU" sz="1800" u="sng" dirty="0">
                <a:solidFill>
                  <a:srgbClr val="002060"/>
                </a:solidFill>
              </a:rPr>
              <a:t>февраля 1857 г. </a:t>
            </a:r>
            <a:r>
              <a:rPr lang="ru-RU" sz="1800" u="sng" dirty="0" err="1">
                <a:solidFill>
                  <a:srgbClr val="002060"/>
                </a:solidFill>
              </a:rPr>
              <a:t>Чокана</a:t>
            </a:r>
            <a:r>
              <a:rPr lang="ru-RU" sz="1800" u="sng" dirty="0">
                <a:solidFill>
                  <a:srgbClr val="002060"/>
                </a:solidFill>
              </a:rPr>
              <a:t> Валиханова избрали в состав действительных членов </a:t>
            </a:r>
            <a:r>
              <a:rPr lang="ru-RU" sz="1800" u="sng" dirty="0" smtClean="0">
                <a:solidFill>
                  <a:srgbClr val="002060"/>
                </a:solidFill>
              </a:rPr>
              <a:t>Русского </a:t>
            </a:r>
            <a:r>
              <a:rPr lang="ru-RU" sz="1800" u="sng" dirty="0">
                <a:solidFill>
                  <a:srgbClr val="002060"/>
                </a:solidFill>
              </a:rPr>
              <a:t>географического общества</a:t>
            </a:r>
            <a:r>
              <a:rPr lang="ru-RU" sz="1800" dirty="0">
                <a:solidFill>
                  <a:srgbClr val="002060"/>
                </a:solidFill>
              </a:rPr>
              <a:t>, что означало признание его выдающихся заслуг перед русской наукой.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thenews.kz/static/news/e/a/ea2Ibs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012" y="1412776"/>
            <a:ext cx="675665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60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КАЗАХСКИЕ УЧЕНЫЕ. ЧОКАН ВАЛИХАНОВ</vt:lpstr>
      <vt:lpstr>ЧОКАН ВАЛИХАНОВ</vt:lpstr>
      <vt:lpstr>Слайд 3</vt:lpstr>
      <vt:lpstr>УЧЕБА В ОМСКОМ КАДЕТСКОМ КОРПУСЕ</vt:lpstr>
      <vt:lpstr>ДЕЯТЕЛЬНОСТЬ ЧОКАНА ВАЛИХАНОВА</vt:lpstr>
      <vt:lpstr>РИСУНКИ ЧОКАНА</vt:lpstr>
      <vt:lpstr>ЧОКАН ВАЛИХАНОВ В СЕМИПАЛАТИНСКЕ ПОЗНАКОМИЛСЯ С ПИСАТЕЛЕМ ФЕДОРОМ ДОСТОЕВСКИМ</vt:lpstr>
      <vt:lpstr>ПУТЕШЕСТВИЕ В  КИРГИЗИЮ И НА ИССЫК-КУЛЬ</vt:lpstr>
      <vt:lpstr>Слайд 9</vt:lpstr>
      <vt:lpstr>ЗНАМЕНИТАЯ ПОЕЗДКА В КАШГАРИЮ</vt:lpstr>
      <vt:lpstr>ПУТЕШЕСТВИЕ В КАШГАРИЮ  (НА СОВРЕМЕННОЙ КАРТЕ)</vt:lpstr>
      <vt:lpstr>Слайд 12</vt:lpstr>
      <vt:lpstr>Слайд 13</vt:lpstr>
      <vt:lpstr>Народ свой  он любил… и служить будущему своего народа было его мечтой… Г.Потанин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КАЗАХСКИЕ УЧЕНЫЕ</dc:title>
  <dc:creator>User</dc:creator>
  <cp:lastModifiedBy>User</cp:lastModifiedBy>
  <cp:revision>25</cp:revision>
  <dcterms:created xsi:type="dcterms:W3CDTF">2015-12-28T12:08:06Z</dcterms:created>
  <dcterms:modified xsi:type="dcterms:W3CDTF">2015-12-28T13:44:13Z</dcterms:modified>
</cp:coreProperties>
</file>