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9" r:id="rId4"/>
    <p:sldId id="257" r:id="rId5"/>
    <p:sldId id="259" r:id="rId6"/>
    <p:sldId id="260" r:id="rId7"/>
    <p:sldId id="271" r:id="rId8"/>
    <p:sldId id="264" r:id="rId9"/>
    <p:sldId id="261" r:id="rId10"/>
    <p:sldId id="263" r:id="rId11"/>
    <p:sldId id="266" r:id="rId12"/>
    <p:sldId id="267" r:id="rId13"/>
    <p:sldId id="265" r:id="rId14"/>
    <p:sldId id="268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 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2012 - 2013г.</c:v>
                </c:pt>
                <c:pt idx="1">
                  <c:v>2013 - 2014 г. </c:v>
                </c:pt>
                <c:pt idx="2">
                  <c:v>2014 - 2015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</c:v>
                </c:pt>
                <c:pt idx="1">
                  <c:v>35</c:v>
                </c:pt>
                <c:pt idx="2">
                  <c:v>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2012 - 2013г.</c:v>
                </c:pt>
                <c:pt idx="1">
                  <c:v>2013 - 2014 г. </c:v>
                </c:pt>
                <c:pt idx="2">
                  <c:v>2014 - 2015 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</c:v>
                </c:pt>
                <c:pt idx="1">
                  <c:v>9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61911168"/>
        <c:axId val="161912704"/>
        <c:axId val="0"/>
      </c:bar3DChart>
      <c:catAx>
        <c:axId val="161911168"/>
        <c:scaling>
          <c:orientation val="minMax"/>
        </c:scaling>
        <c:delete val="0"/>
        <c:axPos val="b"/>
        <c:majorTickMark val="out"/>
        <c:minorTickMark val="none"/>
        <c:tickLblPos val="nextTo"/>
        <c:crossAx val="161912704"/>
        <c:crosses val="autoZero"/>
        <c:auto val="1"/>
        <c:lblAlgn val="ctr"/>
        <c:lblOffset val="100"/>
        <c:noMultiLvlLbl val="0"/>
      </c:catAx>
      <c:valAx>
        <c:axId val="161912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911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82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6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75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80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73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7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1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08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1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9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0EB4D-4091-4671-8232-90197A24C137}" type="datetimeFigureOut">
              <a:rPr lang="ru-RU" smtClean="0"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08F74-20CE-4E82-BB83-E6686DBB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26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24" y="756623"/>
            <a:ext cx="718922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Работа кафедры учителей начальных классов с одаренными детьми</a:t>
            </a:r>
            <a:r>
              <a:rPr kumimoji="0" lang="ru-RU" alt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33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ru-RU" alt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33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Picture 7" descr="misli_html_m658e97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1022" y="2996952"/>
            <a:ext cx="2831458" cy="29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54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04299"/>
            <a:ext cx="7560840" cy="485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71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" y="0"/>
            <a:ext cx="91339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http://festival.1september.ru/articles/570212/im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80086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75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http://festival.1september.ru/articles/570212/img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6300"/>
            <a:ext cx="8064896" cy="541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698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1" y="0"/>
            <a:ext cx="9144000" cy="6856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Мониторинг участия в олимпиадах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62156228"/>
              </p:ext>
            </p:extLst>
          </p:nvPr>
        </p:nvGraphicFramePr>
        <p:xfrm>
          <a:off x="1475656" y="155679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86408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86409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Предполагаемые результаты</a:t>
            </a: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712968" cy="5688632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числа одаренных детей, которым оказывается поддержка 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банка данных, включающих в себя сведения о детях с различными типами одаренности.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системы диагностик для выявления и отслеживания одаренности учащихся.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показатели успешности учащихся ( олимпиады, конкурсы)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детской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одаренности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в развитии одаренных детей в средней школе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99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332656"/>
            <a:ext cx="4572000" cy="57800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i="1" dirty="0">
                <a:solidFill>
                  <a:prstClr val="black"/>
                </a:solidFill>
              </a:rPr>
              <a:t>Любому обществу нужны                                                                  одарённые   люди.</a:t>
            </a:r>
          </a:p>
          <a:p>
            <a:pPr lvl="0" algn="ctr">
              <a:spcBef>
                <a:spcPct val="20000"/>
              </a:spcBef>
            </a:pPr>
            <a:r>
              <a:rPr lang="ru-RU" sz="3600" i="1" dirty="0">
                <a:solidFill>
                  <a:prstClr val="black"/>
                </a:solidFill>
              </a:rPr>
              <a:t>И  задача общества состоит в том, чтобы рассмотреть и развить способности всех его представителей.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243263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449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29" y="56681"/>
            <a:ext cx="7847541" cy="5885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857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60354"/>
            <a:ext cx="4392488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 кого –либо               изменить,</a:t>
            </a:r>
          </a:p>
          <a:p>
            <a:pPr lvl="0"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передавая ему готовый опыт.</a:t>
            </a:r>
          </a:p>
          <a:p>
            <a:pPr lvl="0"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лишь создать атмосферу ,</a:t>
            </a:r>
          </a:p>
          <a:p>
            <a:pPr lvl="0"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способствующую развитию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Родже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841" y="1351508"/>
            <a:ext cx="356024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6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620688"/>
            <a:ext cx="6534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чтобы вовремя увидеть, разглядеть способности ребенка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задача школы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поддержать ребенка и развить его способности, подготовить почву для того, чтобы эти способности были реализованы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250" y="3645024"/>
            <a:ext cx="1822214" cy="193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080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471" y="260648"/>
            <a:ext cx="9144000" cy="616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n"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Одаренность -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понимают  как системное, развивающееся в течение жизни качество   психики,   которое   определяет  возможность  достижения человеком   более   высоких   результатов   в   одном   или   нескольких   видах деятельности по сравнению с другими людьми.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n"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Одаренный  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  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  это  ребенок,   который   выделяется   яркими, очевидными,  иногда выдающимися достижениями (или имеет внутренние посылки для таких достижений) в том или ином виде деятельности.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n"/>
            </a:pPr>
            <a:r>
              <a:rPr lang="ru-RU" altLang="ru-RU" sz="2800" b="1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</a:t>
            </a:r>
            <a:r>
              <a:rPr lang="ru-RU" altLang="ru-RU" sz="2800" b="1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повышенной мотивацией к обучению </a:t>
            </a:r>
            <a:r>
              <a:rPr lang="ru-RU" altLang="ru-RU" sz="2800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kumimoji="0" lang="ru-RU" altLang="ru-RU" sz="2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ети, у которых совокупность внутренних и внешних сил направлена на процесс побуждения к</a:t>
            </a:r>
            <a:r>
              <a:rPr kumimoji="0" lang="ru-RU" altLang="ru-RU" sz="2800" b="0" i="0" u="none" strike="noStrike" kern="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для достижения цели.</a:t>
            </a: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145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чем отличие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827584" y="1340768"/>
            <a:ext cx="2880320" cy="639762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Одаренные дети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Ø"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  имеют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более высокие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 сравнению с большинством интеллектуальные способности, восприимчивость к учению, творческие возможности и проявления;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Ø"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имеют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доминирующую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активную,  познавательную потребность;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Ø"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 испытывают радость от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добывания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знаний, умственного труда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5004048" y="1556792"/>
            <a:ext cx="3383359" cy="639762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Дети с повышенной мотивацией к обучению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Ø"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  имеют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хорошие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интеллектуальные способности, стремление к учению;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Ø"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имеют активную,  познавательную потребность;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Ø"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 испытывают радость от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получения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знаний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95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_____20130309_1215183286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7824" y="260648"/>
            <a:ext cx="40563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prstClr val="black"/>
                </a:solidFill>
                <a:ea typeface="+mj-ea"/>
                <a:cs typeface="+mj-cs"/>
              </a:rPr>
              <a:t>Система работы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34823"/>
            <a:ext cx="143192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196752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Система нашей  работы с одаренными детьми включает в себя следующие компоненты:</a:t>
            </a:r>
          </a:p>
          <a:p>
            <a:pPr lvl="0"/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выявление одаренных детей;  </a:t>
            </a:r>
          </a:p>
          <a:p>
            <a:pPr lvl="0"/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творческих способностей на уроках;</a:t>
            </a:r>
          </a:p>
          <a:p>
            <a:pPr lvl="0"/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способностей во внеурочной деятельности (олимпиады, конкурсы, исследовательская работа);</a:t>
            </a:r>
          </a:p>
          <a:p>
            <a:pPr lvl="0"/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условий для всестороннего развития одаренных детей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67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7" y="0"/>
            <a:ext cx="9183357" cy="688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13" y="116632"/>
            <a:ext cx="8229600" cy="8501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Пирамида мотивов(потребностей) Абрахама </a:t>
            </a:r>
            <a:r>
              <a:rPr lang="ru-RU" sz="3600" b="1" dirty="0" err="1" smtClean="0">
                <a:solidFill>
                  <a:srgbClr val="002060"/>
                </a:solidFill>
              </a:rPr>
              <a:t>Маслоу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24745"/>
            <a:ext cx="8615389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434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36904" cy="936104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>
                <a:solidFill>
                  <a:srgbClr val="002060"/>
                </a:solidFill>
              </a:rPr>
              <a:t>Результаты анкетирования учащихся «Способности школьника»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136641"/>
              </p:ext>
            </p:extLst>
          </p:nvPr>
        </p:nvGraphicFramePr>
        <p:xfrm>
          <a:off x="395539" y="1340771"/>
          <a:ext cx="8280922" cy="4618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89"/>
                <a:gridCol w="648072"/>
                <a:gridCol w="648072"/>
                <a:gridCol w="648072"/>
                <a:gridCol w="792088"/>
                <a:gridCol w="720080"/>
                <a:gridCol w="648072"/>
                <a:gridCol w="648072"/>
                <a:gridCol w="648072"/>
                <a:gridCol w="576064"/>
                <a:gridCol w="576069"/>
              </a:tblGrid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Способности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1-Б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1-В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1-Г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2-Б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2-В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3-Б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3-В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3-Г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4-Б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4-В</a:t>
                      </a:r>
                      <a:endParaRPr lang="ru-RU" dirty="0"/>
                    </a:p>
                  </a:txBody>
                  <a:tcPr/>
                </a:tc>
              </a:tr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Математические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Филологические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Спортивные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Музыкальные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Художественные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76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Артистические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58625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Конструктивно- технические</a:t>
                      </a:r>
                      <a:endParaRPr lang="ru-RU" sz="1600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7196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user\Downloads\_____20130309_1215183286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00322"/>
            <a:ext cx="2637259" cy="19742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71905"/>
            <a:ext cx="2637083" cy="1974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476672"/>
            <a:ext cx="2637083" cy="1974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02" y="712299"/>
            <a:ext cx="2592288" cy="19405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27784" y="116632"/>
            <a:ext cx="4798292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 потенциал</a:t>
            </a:r>
            <a:endParaRPr lang="ru-RU" dirty="0"/>
          </a:p>
        </p:txBody>
      </p:sp>
      <p:pic>
        <p:nvPicPr>
          <p:cNvPr id="6150" name="Picture 6" descr="C:\Users\user\Desktop\DSC027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37794"/>
            <a:ext cx="2640293" cy="19802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1" name="Picture 7" descr="C:\Users\user\Desktop\DSC0271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37794"/>
            <a:ext cx="2376684" cy="17825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2" name="Picture 8" descr="C:\Users\user\Desktop\DSC027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654" y="2974536"/>
            <a:ext cx="2351011" cy="17632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75555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402</Words>
  <Application>Microsoft Office PowerPoint</Application>
  <PresentationFormat>Экран (4:3)</PresentationFormat>
  <Paragraphs>130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чем отличие</vt:lpstr>
      <vt:lpstr>Презентация PowerPoint</vt:lpstr>
      <vt:lpstr>Пирамида мотивов(потребностей) Абрахама Маслоу</vt:lpstr>
      <vt:lpstr>Результаты анкетирования учащихся «Способности школьника».</vt:lpstr>
      <vt:lpstr>Наш потенциал</vt:lpstr>
      <vt:lpstr>Презентация PowerPoint</vt:lpstr>
      <vt:lpstr>Презентация PowerPoint</vt:lpstr>
      <vt:lpstr>Презентация PowerPoint</vt:lpstr>
      <vt:lpstr>Мониторинг участия в олимпиадах</vt:lpstr>
      <vt:lpstr>Предполагаемые результаты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Дом</cp:lastModifiedBy>
  <cp:revision>21</cp:revision>
  <dcterms:created xsi:type="dcterms:W3CDTF">2016-01-05T08:51:56Z</dcterms:created>
  <dcterms:modified xsi:type="dcterms:W3CDTF">2016-01-05T17:13:30Z</dcterms:modified>
</cp:coreProperties>
</file>