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sldIdLst>
    <p:sldId id="256" r:id="rId2"/>
    <p:sldId id="257" r:id="rId3"/>
    <p:sldId id="258" r:id="rId4"/>
    <p:sldId id="259" r:id="rId5"/>
    <p:sldId id="260" r:id="rId6"/>
    <p:sldId id="262" r:id="rId7"/>
    <p:sldId id="261" r:id="rId8"/>
    <p:sldId id="263" r:id="rId9"/>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5" d="100"/>
          <a:sy n="75" d="100"/>
        </p:scale>
        <p:origin x="-1824" y="-35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762000" y="3200400"/>
            <a:ext cx="7543800" cy="1524000"/>
          </a:xfrm>
        </p:spPr>
        <p:txBody>
          <a:bodyPr>
            <a:noAutofit/>
          </a:bodyPr>
          <a:lstStyle>
            <a:lvl1pPr>
              <a:defRPr sz="8000"/>
            </a:lvl1pPr>
          </a:lstStyle>
          <a:p>
            <a:r>
              <a:rPr lang="ru-RU" smtClean="0"/>
              <a:t>Образец заголовка</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8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01D4F0DC-8881-42E4-98A6-4996E1EC1B22}" type="datetimeFigureOut">
              <a:rPr lang="ru-RU" smtClean="0"/>
              <a:t>26.11.2015</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1C72F3CD-ACB1-4CCE-927E-1B03B635221F}" type="slidenum">
              <a:rPr lang="ru-RU" smtClean="0"/>
              <a:t>‹#›</a:t>
            </a:fld>
            <a:endParaRPr lang="ru-RU"/>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p>
            <a:fld id="{01D4F0DC-8881-42E4-98A6-4996E1EC1B22}" type="datetimeFigureOut">
              <a:rPr lang="ru-RU" smtClean="0"/>
              <a:t>26.11.2015</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1C72F3CD-ACB1-4CCE-927E-1B03B635221F}" type="slidenum">
              <a:rPr lang="ru-RU" smtClean="0"/>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1"/>
            <a:ext cx="1828800" cy="5410199"/>
          </a:xfrm>
        </p:spPr>
        <p:txBody>
          <a:bodyPr vert="eaVert"/>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p>
            <a:fld id="{01D4F0DC-8881-42E4-98A6-4996E1EC1B22}" type="datetimeFigureOut">
              <a:rPr lang="ru-RU" smtClean="0"/>
              <a:t>26.11.2015</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1C72F3CD-ACB1-4CCE-927E-1B03B635221F}" type="slidenum">
              <a:rPr lang="ru-RU" smtClean="0"/>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p>
            <a:fld id="{01D4F0DC-8881-42E4-98A6-4996E1EC1B22}" type="datetimeFigureOut">
              <a:rPr lang="ru-RU" smtClean="0"/>
              <a:t>26.11.2015</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1C72F3CD-ACB1-4CCE-927E-1B03B635221F}" type="slidenum">
              <a:rPr lang="ru-RU" smtClean="0"/>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762000" y="3276600"/>
            <a:ext cx="7543800" cy="1676400"/>
          </a:xfrm>
        </p:spPr>
        <p:txBody>
          <a:bodyPr anchor="b" anchorCtr="0"/>
          <a:lstStyle>
            <a:lvl1pPr algn="l">
              <a:defRPr sz="5400" b="0" cap="all"/>
            </a:lvl1pPr>
          </a:lstStyle>
          <a:p>
            <a:r>
              <a:rPr lang="ru-RU" smtClean="0"/>
              <a:t>Образец заголовка</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8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01D4F0DC-8881-42E4-98A6-4996E1EC1B22}" type="datetimeFigureOut">
              <a:rPr lang="ru-RU" smtClean="0"/>
              <a:t>26.11.2015</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1C72F3CD-ACB1-4CCE-927E-1B03B635221F}" type="slidenum">
              <a:rPr lang="ru-RU" smtClean="0"/>
              <a:t>‹#›</a:t>
            </a:fld>
            <a:endParaRPr lang="ru-RU"/>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Content Placeholder 2"/>
          <p:cNvSpPr>
            <a:spLocks noGrp="1"/>
          </p:cNvSpPr>
          <p:nvPr>
            <p:ph sz="half" idx="1"/>
          </p:nvPr>
        </p:nvSpPr>
        <p:spPr>
          <a:xfrm>
            <a:off x="7620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5" name="Date Placeholder 4"/>
          <p:cNvSpPr>
            <a:spLocks noGrp="1"/>
          </p:cNvSpPr>
          <p:nvPr>
            <p:ph type="dt" sz="half" idx="10"/>
          </p:nvPr>
        </p:nvSpPr>
        <p:spPr/>
        <p:txBody>
          <a:bodyPr/>
          <a:lstStyle/>
          <a:p>
            <a:fld id="{01D4F0DC-8881-42E4-98A6-4996E1EC1B22}" type="datetimeFigureOut">
              <a:rPr lang="ru-RU" smtClean="0"/>
              <a:t>26.11.2015</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1C72F3CD-ACB1-4CCE-927E-1B03B635221F}" type="slidenum">
              <a:rPr lang="ru-RU" smtClean="0"/>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ru-RU" smtClean="0"/>
              <a:t>Образец заголовка</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7589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46451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7" name="Date Placeholder 6"/>
          <p:cNvSpPr>
            <a:spLocks noGrp="1"/>
          </p:cNvSpPr>
          <p:nvPr>
            <p:ph type="dt" sz="half" idx="10"/>
          </p:nvPr>
        </p:nvSpPr>
        <p:spPr/>
        <p:txBody>
          <a:bodyPr/>
          <a:lstStyle/>
          <a:p>
            <a:fld id="{01D4F0DC-8881-42E4-98A6-4996E1EC1B22}" type="datetimeFigureOut">
              <a:rPr lang="ru-RU" smtClean="0"/>
              <a:t>26.11.2015</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1C72F3CD-ACB1-4CCE-927E-1B03B635221F}" type="slidenum">
              <a:rPr lang="ru-RU" smtClean="0"/>
              <a:t>‹#›</a:t>
            </a:fld>
            <a:endParaRPr lang="ru-RU"/>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01D4F0DC-8881-42E4-98A6-4996E1EC1B22}" type="datetimeFigureOut">
              <a:rPr lang="ru-RU" smtClean="0"/>
              <a:t>26.11.2015</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1C72F3CD-ACB1-4CCE-927E-1B03B635221F}" type="slidenum">
              <a:rPr lang="ru-RU" smtClean="0"/>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1D4F0DC-8881-42E4-98A6-4996E1EC1B22}" type="datetimeFigureOut">
              <a:rPr lang="ru-RU" smtClean="0"/>
              <a:t>26.11.2015</a:t>
            </a:fld>
            <a:endParaRPr lang="ru-RU"/>
          </a:p>
        </p:txBody>
      </p:sp>
      <p:sp>
        <p:nvSpPr>
          <p:cNvPr id="3" name="Footer Placeholder 2"/>
          <p:cNvSpPr>
            <a:spLocks noGrp="1"/>
          </p:cNvSpPr>
          <p:nvPr>
            <p:ph type="ftr" sz="quarter" idx="11"/>
          </p:nvPr>
        </p:nvSpPr>
        <p:spPr/>
        <p:txBody>
          <a:bodyPr/>
          <a:lstStyle/>
          <a:p>
            <a:endParaRPr lang="ru-RU"/>
          </a:p>
        </p:txBody>
      </p:sp>
      <p:sp>
        <p:nvSpPr>
          <p:cNvPr id="4" name="Slide Number Placeholder 3"/>
          <p:cNvSpPr>
            <a:spLocks noGrp="1"/>
          </p:cNvSpPr>
          <p:nvPr>
            <p:ph type="sldNum" sz="quarter" idx="12"/>
          </p:nvPr>
        </p:nvSpPr>
        <p:spPr/>
        <p:txBody>
          <a:bodyPr/>
          <a:lstStyle/>
          <a:p>
            <a:fld id="{1C72F3CD-ACB1-4CCE-927E-1B03B635221F}" type="slidenum">
              <a:rPr lang="ru-RU" smtClean="0"/>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5400" b="0"/>
            </a:lvl1pPr>
          </a:lstStyle>
          <a:p>
            <a:r>
              <a:rPr lang="ru-RU" smtClean="0"/>
              <a:t>Образец заголовка</a:t>
            </a:r>
            <a:endParaRPr lang="en-US"/>
          </a:p>
        </p:txBody>
      </p:sp>
      <p:sp>
        <p:nvSpPr>
          <p:cNvPr id="3" name="Content Placeholder 2"/>
          <p:cNvSpPr>
            <a:spLocks noGrp="1"/>
          </p:cNvSpPr>
          <p:nvPr>
            <p:ph idx="1"/>
          </p:nvPr>
        </p:nvSpPr>
        <p:spPr>
          <a:xfrm>
            <a:off x="3710866" y="457200"/>
            <a:ext cx="4594934" cy="4114799"/>
          </a:xfrm>
        </p:spPr>
        <p:txBody>
          <a:bodyPr/>
          <a:lstStyle>
            <a:lvl1pPr>
              <a:defRPr sz="2400"/>
            </a:lvl1pPr>
            <a:lvl2pPr>
              <a:defRPr sz="2200"/>
            </a:lvl2pPr>
            <a:lvl3pPr>
              <a:defRPr sz="2000"/>
            </a:lvl3pPr>
            <a:lvl4pPr>
              <a:defRPr sz="1800"/>
            </a:lvl4pPr>
            <a:lvl5pPr>
              <a:defRPr sz="18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762001" y="457200"/>
            <a:ext cx="2673657" cy="4114800"/>
          </a:xfrm>
        </p:spPr>
        <p:txBody>
          <a:bodyPr>
            <a:normAutofit/>
          </a:bodyPr>
          <a:lstStyle>
            <a:lvl1pPr marL="0" indent="0">
              <a:buNone/>
              <a:defRPr sz="21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01D4F0DC-8881-42E4-98A6-4996E1EC1B22}" type="datetimeFigureOut">
              <a:rPr lang="ru-RU" smtClean="0"/>
              <a:t>26.11.2015</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1C72F3CD-ACB1-4CCE-927E-1B03B635221F}" type="slidenum">
              <a:rPr lang="ru-RU" smtClean="0"/>
              <a:t>‹#›</a:t>
            </a:fld>
            <a:endParaRPr lang="ru-RU"/>
          </a:p>
        </p:txBody>
      </p:sp>
      <p:cxnSp>
        <p:nvCxnSpPr>
          <p:cNvPr id="10" name="Straight Connector 9"/>
          <p:cNvCxnSpPr/>
          <p:nvPr/>
        </p:nvCxnSpPr>
        <p:spPr>
          <a:xfrm rot="5400000">
            <a:off x="1677194" y="2514600"/>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5400" b="0"/>
            </a:lvl1pPr>
          </a:lstStyle>
          <a:p>
            <a:r>
              <a:rPr lang="ru-RU" smtClean="0"/>
              <a:t>Образец заголовка</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smtClean="0"/>
              <a:t>Вставка рисунка</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01D4F0DC-8881-42E4-98A6-4996E1EC1B22}" type="datetimeFigureOut">
              <a:rPr lang="ru-RU" smtClean="0"/>
              <a:t>26.11.2015</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1C72F3CD-ACB1-4CCE-927E-1B03B635221F}" type="slidenum">
              <a:rPr lang="ru-RU" smtClean="0"/>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6248400" y="6208776"/>
            <a:ext cx="2133600" cy="365125"/>
          </a:xfrm>
          <a:prstGeom prst="rect">
            <a:avLst/>
          </a:prstGeom>
        </p:spPr>
        <p:txBody>
          <a:bodyPr vert="horz" lIns="91440" tIns="45720" rIns="91440" bIns="45720" rtlCol="0" anchor="ctr"/>
          <a:lstStyle>
            <a:lvl1pPr algn="r">
              <a:defRPr sz="1200" b="1">
                <a:solidFill>
                  <a:schemeClr val="tx2">
                    <a:lumMod val="90000"/>
                    <a:lumOff val="10000"/>
                  </a:schemeClr>
                </a:solidFill>
                <a:latin typeface="+mn-lt"/>
              </a:defRPr>
            </a:lvl1pPr>
          </a:lstStyle>
          <a:p>
            <a:fld id="{01D4F0DC-8881-42E4-98A6-4996E1EC1B22}" type="datetimeFigureOut">
              <a:rPr lang="ru-RU" smtClean="0"/>
              <a:t>26.11.2015</a:t>
            </a:fld>
            <a:endParaRPr lang="ru-RU"/>
          </a:p>
        </p:txBody>
      </p:sp>
      <p:sp>
        <p:nvSpPr>
          <p:cNvPr id="5" name="Footer Placeholder 4"/>
          <p:cNvSpPr>
            <a:spLocks noGrp="1"/>
          </p:cNvSpPr>
          <p:nvPr>
            <p:ph type="ftr" sz="quarter" idx="3"/>
          </p:nvPr>
        </p:nvSpPr>
        <p:spPr>
          <a:xfrm>
            <a:off x="761999" y="6208776"/>
            <a:ext cx="4873869" cy="365125"/>
          </a:xfrm>
          <a:prstGeom prst="rect">
            <a:avLst/>
          </a:prstGeom>
        </p:spPr>
        <p:txBody>
          <a:bodyPr vert="horz" lIns="91440" tIns="45720" rIns="91440" bIns="45720" rtlCol="0" anchor="ctr"/>
          <a:lstStyle>
            <a:lvl1pPr algn="l">
              <a:defRPr sz="1200" b="1">
                <a:solidFill>
                  <a:schemeClr val="tx2">
                    <a:lumMod val="90000"/>
                    <a:lumOff val="10000"/>
                  </a:schemeClr>
                </a:solidFill>
              </a:defRPr>
            </a:lvl1pPr>
          </a:lstStyle>
          <a:p>
            <a:endParaRPr lang="ru-RU"/>
          </a:p>
        </p:txBody>
      </p:sp>
      <p:sp>
        <p:nvSpPr>
          <p:cNvPr id="6" name="Slide Number Placeholder 5"/>
          <p:cNvSpPr>
            <a:spLocks noGrp="1"/>
          </p:cNvSpPr>
          <p:nvPr>
            <p:ph type="sldNum" sz="quarter" idx="4"/>
          </p:nvPr>
        </p:nvSpPr>
        <p:spPr>
          <a:xfrm>
            <a:off x="7620000" y="5687568"/>
            <a:ext cx="762000" cy="365125"/>
          </a:xfrm>
          <a:prstGeom prst="rect">
            <a:avLst/>
          </a:prstGeom>
        </p:spPr>
        <p:txBody>
          <a:bodyPr vert="horz" lIns="91440" tIns="45720" rIns="91440" bIns="45720" rtlCol="0" anchor="ctr"/>
          <a:lstStyle>
            <a:lvl1pPr algn="r">
              <a:defRPr sz="2400">
                <a:solidFill>
                  <a:schemeClr val="tx1">
                    <a:lumMod val="85000"/>
                    <a:lumOff val="15000"/>
                  </a:schemeClr>
                </a:solidFill>
                <a:latin typeface="+mj-lt"/>
              </a:defRPr>
            </a:lvl1pPr>
          </a:lstStyle>
          <a:p>
            <a:fld id="{1C72F3CD-ACB1-4CCE-927E-1B03B635221F}" type="slidenum">
              <a:rPr lang="ru-RU" smtClean="0"/>
              <a:t>‹#›</a:t>
            </a:fld>
            <a:endParaRPr lang="ru-RU"/>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defTabSz="9144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594360" indent="-274320" algn="l" defTabSz="914400" rtl="0" eaLnBrk="1" latinLnBrk="0" hangingPunct="1">
        <a:spcBef>
          <a:spcPct val="20000"/>
        </a:spcBef>
        <a:buClr>
          <a:schemeClr val="accent1"/>
        </a:buClr>
        <a:buFont typeface="Arial" pitchFamily="34" charset="0"/>
        <a:buChar char="•"/>
        <a:defRPr sz="2200" kern="1200">
          <a:solidFill>
            <a:schemeClr val="tx2"/>
          </a:solidFill>
          <a:latin typeface="+mn-lt"/>
          <a:ea typeface="+mn-ea"/>
          <a:cs typeface="+mn-cs"/>
        </a:defRPr>
      </a:lvl2pPr>
      <a:lvl3pPr marL="868680" indent="-228600" algn="l" defTabSz="914400" rtl="0" eaLnBrk="1" latinLnBrk="0" hangingPunct="1">
        <a:spcBef>
          <a:spcPct val="20000"/>
        </a:spcBef>
        <a:buClr>
          <a:schemeClr val="accent1"/>
        </a:buClr>
        <a:buFont typeface="Arial" pitchFamily="34" charset="0"/>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4pPr>
      <a:lvl5pPr marL="1371600" indent="-228600" algn="l" defTabSz="914400" rtl="0" eaLnBrk="1" latinLnBrk="0" hangingPunct="1">
        <a:spcBef>
          <a:spcPct val="20000"/>
        </a:spcBef>
        <a:buClr>
          <a:schemeClr val="accent1"/>
        </a:buClr>
        <a:buFont typeface="Arial" pitchFamily="34" charset="0"/>
        <a:buChar char="•"/>
        <a:defRPr sz="1800" kern="1200" baseline="0">
          <a:solidFill>
            <a:schemeClr val="tx2"/>
          </a:solidFill>
          <a:latin typeface="+mn-lt"/>
          <a:ea typeface="+mn-ea"/>
          <a:cs typeface="+mn-cs"/>
        </a:defRPr>
      </a:lvl5pPr>
      <a:lvl6pPr marL="164592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6pPr>
      <a:lvl7pPr marL="1901952"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7pPr>
      <a:lvl8pPr marL="219456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8pPr>
      <a:lvl9pPr marL="246888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8" Type="http://schemas.openxmlformats.org/officeDocument/2006/relationships/image" Target="../media/image10.png"/><Relationship Id="rId3" Type="http://schemas.openxmlformats.org/officeDocument/2006/relationships/image" Target="../media/image7.jpeg"/><Relationship Id="rId7" Type="http://schemas.openxmlformats.org/officeDocument/2006/relationships/hyperlink" Target="https://en.wikipedia.org/wiki/Mexico" TargetMode="External"/><Relationship Id="rId2" Type="http://schemas.openxmlformats.org/officeDocument/2006/relationships/image" Target="../media/image6.png"/><Relationship Id="rId1" Type="http://schemas.openxmlformats.org/officeDocument/2006/relationships/slideLayout" Target="../slideLayouts/slideLayout2.xml"/><Relationship Id="rId6" Type="http://schemas.openxmlformats.org/officeDocument/2006/relationships/image" Target="../media/image9.jpeg"/><Relationship Id="rId5" Type="http://schemas.openxmlformats.org/officeDocument/2006/relationships/image" Target="../media/image8.png"/><Relationship Id="rId4" Type="http://schemas.openxmlformats.org/officeDocument/2006/relationships/hyperlink" Target="https://en.wikipedia.org/wiki/Venezuela" TargetMode="External"/><Relationship Id="rId9" Type="http://schemas.openxmlformats.org/officeDocument/2006/relationships/image" Target="../media/image11.jpeg"/></Relationships>
</file>

<file path=ppt/slides/_rels/slide6.xml.rels><?xml version="1.0" encoding="UTF-8" standalone="yes"?>
<Relationships xmlns="http://schemas.openxmlformats.org/package/2006/relationships"><Relationship Id="rId8" Type="http://schemas.openxmlformats.org/officeDocument/2006/relationships/image" Target="../media/image17.png"/><Relationship Id="rId3" Type="http://schemas.openxmlformats.org/officeDocument/2006/relationships/image" Target="../media/image13.jpeg"/><Relationship Id="rId7" Type="http://schemas.openxmlformats.org/officeDocument/2006/relationships/image" Target="../media/image16.png"/><Relationship Id="rId2" Type="http://schemas.openxmlformats.org/officeDocument/2006/relationships/image" Target="../media/image12.jpeg"/><Relationship Id="rId1" Type="http://schemas.openxmlformats.org/officeDocument/2006/relationships/slideLayout" Target="../slideLayouts/slideLayout2.xml"/><Relationship Id="rId6" Type="http://schemas.openxmlformats.org/officeDocument/2006/relationships/image" Target="../media/image15.png"/><Relationship Id="rId5" Type="http://schemas.openxmlformats.org/officeDocument/2006/relationships/hyperlink" Target="https://en.wikipedia.org/wiki/Monaco" TargetMode="External"/><Relationship Id="rId4" Type="http://schemas.openxmlformats.org/officeDocument/2006/relationships/image" Target="../media/image14.jpe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8.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186543" y="457335"/>
            <a:ext cx="7772400" cy="2043658"/>
          </a:xfrm>
        </p:spPr>
        <p:txBody>
          <a:bodyPr/>
          <a:lstStyle/>
          <a:p>
            <a:r>
              <a:rPr lang="en-US" sz="6000" dirty="0" smtClean="0"/>
              <a:t>Expo 2000. Hannover.</a:t>
            </a:r>
            <a:endParaRPr lang="ru-RU" sz="6000" dirty="0"/>
          </a:p>
        </p:txBody>
      </p:sp>
      <p:sp>
        <p:nvSpPr>
          <p:cNvPr id="3" name="Подзаголовок 2"/>
          <p:cNvSpPr>
            <a:spLocks noGrp="1"/>
          </p:cNvSpPr>
          <p:nvPr>
            <p:ph type="subTitle" idx="1"/>
          </p:nvPr>
        </p:nvSpPr>
        <p:spPr>
          <a:xfrm>
            <a:off x="5148064" y="3140968"/>
            <a:ext cx="3816424" cy="2592288"/>
          </a:xfrm>
        </p:spPr>
        <p:txBody>
          <a:bodyPr/>
          <a:lstStyle/>
          <a:p>
            <a:r>
              <a:rPr lang="en-US" dirty="0" smtClean="0"/>
              <a:t>Created by:</a:t>
            </a:r>
          </a:p>
          <a:p>
            <a:pPr marL="457200" indent="-457200">
              <a:buFont typeface="Arial" pitchFamily="34" charset="0"/>
              <a:buChar char="•"/>
            </a:pPr>
            <a:r>
              <a:rPr lang="en-US" dirty="0" err="1" smtClean="0"/>
              <a:t>Vashutkina</a:t>
            </a:r>
            <a:r>
              <a:rPr lang="en-US" dirty="0" smtClean="0"/>
              <a:t> Anna</a:t>
            </a:r>
          </a:p>
          <a:p>
            <a:pPr marL="457200" indent="-457200">
              <a:buFont typeface="Arial" pitchFamily="34" charset="0"/>
              <a:buChar char="•"/>
            </a:pPr>
            <a:r>
              <a:rPr lang="en-US" dirty="0" err="1" smtClean="0"/>
              <a:t>Vigandt</a:t>
            </a:r>
            <a:r>
              <a:rPr lang="en-US" dirty="0" smtClean="0"/>
              <a:t> </a:t>
            </a:r>
            <a:r>
              <a:rPr lang="en-US" dirty="0" err="1" smtClean="0"/>
              <a:t>Rudol’f</a:t>
            </a:r>
            <a:endParaRPr lang="en-US" dirty="0" smtClean="0"/>
          </a:p>
          <a:p>
            <a:pPr marL="457200" indent="-457200">
              <a:buFont typeface="Arial" pitchFamily="34" charset="0"/>
              <a:buChar char="•"/>
            </a:pPr>
            <a:r>
              <a:rPr lang="en-US" dirty="0" err="1" smtClean="0"/>
              <a:t>Bachuk</a:t>
            </a:r>
            <a:r>
              <a:rPr lang="en-US" dirty="0" smtClean="0"/>
              <a:t> </a:t>
            </a:r>
            <a:r>
              <a:rPr lang="en-US" dirty="0" err="1" smtClean="0"/>
              <a:t>Gleb</a:t>
            </a:r>
            <a:endParaRPr lang="en-US" dirty="0" smtClean="0"/>
          </a:p>
          <a:p>
            <a:pPr marL="457200" indent="-457200">
              <a:buFont typeface="Arial" pitchFamily="34" charset="0"/>
              <a:buChar char="•"/>
            </a:pPr>
            <a:r>
              <a:rPr lang="en-US" dirty="0" err="1" smtClean="0"/>
              <a:t>Porchelli</a:t>
            </a:r>
            <a:r>
              <a:rPr lang="en-US" dirty="0" smtClean="0"/>
              <a:t> Daniel’</a:t>
            </a:r>
            <a:endParaRPr lang="ru-RU" dirty="0"/>
          </a:p>
        </p:txBody>
      </p:sp>
      <p:sp>
        <p:nvSpPr>
          <p:cNvPr id="4" name="AutoShape 4" descr="Картинки по запросу expo hannover 2000 png"/>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ru-RU"/>
          </a:p>
        </p:txBody>
      </p:sp>
      <p:sp>
        <p:nvSpPr>
          <p:cNvPr id="5" name="AutoShape 6" descr="Картинки по запросу expo hannover 2000 png"/>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ru-RU"/>
          </a:p>
        </p:txBody>
      </p:sp>
      <p:sp>
        <p:nvSpPr>
          <p:cNvPr id="6" name="AutoShape 8" descr="Картинки по запросу expo hannover 2000 png"/>
          <p:cNvSpPr>
            <a:spLocks noChangeAspect="1" noChangeArrowheads="1"/>
          </p:cNvSpPr>
          <p:nvPr/>
        </p:nvSpPr>
        <p:spPr bwMode="auto">
          <a:xfrm>
            <a:off x="460375" y="1603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ru-RU"/>
          </a:p>
        </p:txBody>
      </p:sp>
      <p:sp>
        <p:nvSpPr>
          <p:cNvPr id="7" name="AutoShape 10" descr="Картинки по запросу expo hannover 2000 png"/>
          <p:cNvSpPr>
            <a:spLocks noChangeAspect="1" noChangeArrowheads="1"/>
          </p:cNvSpPr>
          <p:nvPr/>
        </p:nvSpPr>
        <p:spPr bwMode="auto">
          <a:xfrm>
            <a:off x="612775" y="3127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ru-RU"/>
          </a:p>
        </p:txBody>
      </p:sp>
      <p:pic>
        <p:nvPicPr>
          <p:cNvPr id="1036" name="Picture 12" descr="http://www.dieda-ac.de/assets/images/expo.g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17575" y="2948206"/>
            <a:ext cx="3582417" cy="336111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93554187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762000" y="1268760"/>
            <a:ext cx="7543800" cy="4896544"/>
          </a:xfrm>
        </p:spPr>
        <p:txBody>
          <a:bodyPr/>
          <a:lstStyle/>
          <a:p>
            <a:r>
              <a:rPr lang="en-US" dirty="0" smtClean="0"/>
              <a:t> </a:t>
            </a:r>
            <a:r>
              <a:rPr lang="en-US" dirty="0"/>
              <a:t>On June 14, 1990, the international world's fair organization </a:t>
            </a:r>
            <a:r>
              <a:rPr lang="en-US" dirty="0" smtClean="0"/>
              <a:t>B.I.E.</a:t>
            </a:r>
            <a:r>
              <a:rPr lang="en-US" dirty="0"/>
              <a:t> awarded Expo 2000 to Hannover, beating out </a:t>
            </a:r>
            <a:r>
              <a:rPr lang="en-US" dirty="0" smtClean="0"/>
              <a:t>Toronto</a:t>
            </a:r>
            <a:r>
              <a:rPr lang="en-US" dirty="0"/>
              <a:t> by a 21 to 20 vote. In 1992, the architects Studio </a:t>
            </a:r>
            <a:r>
              <a:rPr lang="en-US" dirty="0" err="1"/>
              <a:t>Arnaboldi</a:t>
            </a:r>
            <a:r>
              <a:rPr lang="en-US" dirty="0"/>
              <a:t>/</a:t>
            </a:r>
            <a:r>
              <a:rPr lang="en-US" dirty="0" err="1"/>
              <a:t>Cavadini</a:t>
            </a:r>
            <a:r>
              <a:rPr lang="en-US" dirty="0"/>
              <a:t> of Locarno won an international design competition for the </a:t>
            </a:r>
            <a:r>
              <a:rPr lang="en-US" dirty="0" err="1"/>
              <a:t>masterplan</a:t>
            </a:r>
            <a:r>
              <a:rPr lang="en-US" dirty="0"/>
              <a:t> of the exhibition grounds. On June 12 of that same year, a survey conducted by the city council was made public showing only 51.5% of area residents supported hosting the expo.</a:t>
            </a:r>
            <a:endParaRPr lang="ru-RU" dirty="0"/>
          </a:p>
        </p:txBody>
      </p:sp>
      <p:sp>
        <p:nvSpPr>
          <p:cNvPr id="4" name="TextBox 3"/>
          <p:cNvSpPr txBox="1"/>
          <p:nvPr/>
        </p:nvSpPr>
        <p:spPr>
          <a:xfrm>
            <a:off x="1259632" y="476672"/>
            <a:ext cx="6984776" cy="923330"/>
          </a:xfrm>
          <a:prstGeom prst="rect">
            <a:avLst/>
          </a:prstGeom>
          <a:noFill/>
        </p:spPr>
        <p:txBody>
          <a:bodyPr wrap="square" rtlCol="0">
            <a:spAutoFit/>
          </a:bodyPr>
          <a:lstStyle/>
          <a:p>
            <a:r>
              <a:rPr lang="en-US" sz="5400" dirty="0" smtClean="0">
                <a:latin typeface="+mj-lt"/>
              </a:rPr>
              <a:t>History:</a:t>
            </a:r>
            <a:endParaRPr lang="ru-RU" sz="5400" dirty="0">
              <a:latin typeface="+mj-lt"/>
            </a:endParaRPr>
          </a:p>
        </p:txBody>
      </p:sp>
    </p:spTree>
    <p:extLst>
      <p:ext uri="{BB962C8B-B14F-4D97-AF65-F5344CB8AC3E}">
        <p14:creationId xmlns:p14="http://schemas.microsoft.com/office/powerpoint/2010/main" val="208528878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762000" y="1772816"/>
            <a:ext cx="4026024" cy="4320480"/>
          </a:xfrm>
        </p:spPr>
        <p:txBody>
          <a:bodyPr>
            <a:normAutofit fontScale="92500"/>
          </a:bodyPr>
          <a:lstStyle/>
          <a:p>
            <a:r>
              <a:rPr lang="en-US" dirty="0"/>
              <a:t>In 1995, the supervisory board agreed on the concept for the </a:t>
            </a:r>
            <a:r>
              <a:rPr lang="en-US" dirty="0" err="1"/>
              <a:t>thematics</a:t>
            </a:r>
            <a:r>
              <a:rPr lang="en-US" dirty="0"/>
              <a:t> of the fair. Construction finally began on April 22, 1996.</a:t>
            </a:r>
          </a:p>
          <a:p>
            <a:endParaRPr lang="en-US" dirty="0"/>
          </a:p>
          <a:p>
            <a:r>
              <a:rPr lang="en-US" dirty="0"/>
              <a:t>Unlike previous expos, which focused on present advances in science and technology, EXPO 2000 focused more on developing and presenting solutions for the future</a:t>
            </a:r>
            <a:endParaRPr lang="ru-RU" dirty="0"/>
          </a:p>
        </p:txBody>
      </p:sp>
      <p:sp>
        <p:nvSpPr>
          <p:cNvPr id="5" name="TextBox 4"/>
          <p:cNvSpPr txBox="1"/>
          <p:nvPr/>
        </p:nvSpPr>
        <p:spPr>
          <a:xfrm>
            <a:off x="1187624" y="667746"/>
            <a:ext cx="6984776" cy="923330"/>
          </a:xfrm>
          <a:prstGeom prst="rect">
            <a:avLst/>
          </a:prstGeom>
          <a:noFill/>
        </p:spPr>
        <p:txBody>
          <a:bodyPr wrap="square" rtlCol="0">
            <a:spAutoFit/>
          </a:bodyPr>
          <a:lstStyle/>
          <a:p>
            <a:r>
              <a:rPr lang="en-US" sz="5400" dirty="0" smtClean="0">
                <a:latin typeface="+mj-lt"/>
              </a:rPr>
              <a:t>Construction:</a:t>
            </a:r>
            <a:endParaRPr lang="ru-RU" sz="5400" dirty="0">
              <a:latin typeface="+mj-lt"/>
            </a:endParaRPr>
          </a:p>
        </p:txBody>
      </p:sp>
      <p:pic>
        <p:nvPicPr>
          <p:cNvPr id="2050" name="Picture 2" descr="https://upload.wikimedia.org/wikipedia/commons/1/15/Expo_2000_Hannover_Bild011.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004048" y="1700808"/>
            <a:ext cx="4019854" cy="44043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3934086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99592" y="548680"/>
            <a:ext cx="6781800" cy="1024136"/>
          </a:xfrm>
        </p:spPr>
        <p:txBody>
          <a:bodyPr>
            <a:normAutofit/>
          </a:bodyPr>
          <a:lstStyle/>
          <a:p>
            <a:r>
              <a:rPr lang="en-US" sz="4800" dirty="0" smtClean="0"/>
              <a:t>Official mascot:</a:t>
            </a:r>
            <a:endParaRPr lang="ru-RU" sz="4800" dirty="0"/>
          </a:p>
        </p:txBody>
      </p:sp>
      <p:sp>
        <p:nvSpPr>
          <p:cNvPr id="3" name="Объект 2"/>
          <p:cNvSpPr>
            <a:spLocks noGrp="1"/>
          </p:cNvSpPr>
          <p:nvPr>
            <p:ph idx="1"/>
          </p:nvPr>
        </p:nvSpPr>
        <p:spPr>
          <a:xfrm>
            <a:off x="179512" y="1484784"/>
            <a:ext cx="4464496" cy="4606280"/>
          </a:xfrm>
        </p:spPr>
        <p:txBody>
          <a:bodyPr>
            <a:normAutofit fontScale="92500" lnSpcReduction="10000"/>
          </a:bodyPr>
          <a:lstStyle/>
          <a:p>
            <a:r>
              <a:rPr lang="en-US" dirty="0" err="1"/>
              <a:t>Twipsy</a:t>
            </a:r>
            <a:r>
              <a:rPr lang="en-US" dirty="0"/>
              <a:t> was the official Mascot of the EXPO 2000 . The character was created by the Spanish designer Javier </a:t>
            </a:r>
            <a:r>
              <a:rPr lang="en-US" dirty="0" err="1"/>
              <a:t>Mariscal</a:t>
            </a:r>
            <a:r>
              <a:rPr lang="en-US" dirty="0"/>
              <a:t>. His draft was selected in 1995 by an international jury out of 17 proposals in total. During the course of the Expo, </a:t>
            </a:r>
            <a:r>
              <a:rPr lang="en-US" dirty="0" err="1"/>
              <a:t>Twipsy</a:t>
            </a:r>
            <a:r>
              <a:rPr lang="en-US" dirty="0"/>
              <a:t> could be acquired on the EXPO area on forms of merchandise, ranging from a stuffed plush toy, to apparel such as on T-shirts, mugs, watches and other souvenirs, in addition to those with the EXPO logo. </a:t>
            </a:r>
            <a:endParaRPr lang="ru-RU" dirty="0"/>
          </a:p>
        </p:txBody>
      </p:sp>
      <p:pic>
        <p:nvPicPr>
          <p:cNvPr id="3074" name="Picture 2" descr="Картинки по запросу Twipsy"/>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405738" y="548680"/>
            <a:ext cx="3384376" cy="2664296"/>
          </a:xfrm>
          <a:prstGeom prst="rect">
            <a:avLst/>
          </a:prstGeom>
          <a:noFill/>
          <a:extLst>
            <a:ext uri="{909E8E84-426E-40DD-AFC4-6F175D3DCCD1}">
              <a14:hiddenFill xmlns:a14="http://schemas.microsoft.com/office/drawing/2010/main">
                <a:solidFill>
                  <a:srgbClr val="FFFFFF"/>
                </a:solidFill>
              </a14:hiddenFill>
            </a:ext>
          </a:extLst>
        </p:spPr>
      </p:pic>
      <p:pic>
        <p:nvPicPr>
          <p:cNvPr id="3076" name="Picture 4" descr="Картинки по запросу Twipsy"/>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436096" y="3429000"/>
            <a:ext cx="3384376" cy="273630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4281510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55576" y="404664"/>
            <a:ext cx="6781800" cy="1600200"/>
          </a:xfrm>
        </p:spPr>
        <p:txBody>
          <a:bodyPr>
            <a:normAutofit fontScale="90000"/>
          </a:bodyPr>
          <a:lstStyle/>
          <a:p>
            <a:r>
              <a:rPr lang="en-US" sz="5300" dirty="0"/>
              <a:t>National </a:t>
            </a:r>
            <a:r>
              <a:rPr lang="en-US" sz="5300" dirty="0" smtClean="0"/>
              <a:t>pavilions:</a:t>
            </a:r>
            <a:r>
              <a:rPr lang="en-US" b="1" dirty="0"/>
              <a:t/>
            </a:r>
            <a:br>
              <a:rPr lang="en-US" b="1" dirty="0"/>
            </a:br>
            <a:endParaRPr lang="ru-RU" dirty="0"/>
          </a:p>
        </p:txBody>
      </p:sp>
      <p:sp>
        <p:nvSpPr>
          <p:cNvPr id="5" name="TextBox 4"/>
          <p:cNvSpPr txBox="1"/>
          <p:nvPr/>
        </p:nvSpPr>
        <p:spPr>
          <a:xfrm>
            <a:off x="968846" y="5517232"/>
            <a:ext cx="8640960" cy="369332"/>
          </a:xfrm>
          <a:prstGeom prst="rect">
            <a:avLst/>
          </a:prstGeom>
          <a:noFill/>
        </p:spPr>
        <p:txBody>
          <a:bodyPr wrap="square" rtlCol="0">
            <a:spAutoFit/>
          </a:bodyPr>
          <a:lstStyle/>
          <a:p>
            <a:r>
              <a:rPr lang="en-US" dirty="0" smtClean="0"/>
              <a:t>Netherlands</a:t>
            </a:r>
            <a:endParaRPr lang="ru-RU" dirty="0"/>
          </a:p>
        </p:txBody>
      </p:sp>
      <p:pic>
        <p:nvPicPr>
          <p:cNvPr id="4098" name="Picture 2" descr="Netherland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71418" y="5550801"/>
            <a:ext cx="568315" cy="370640"/>
          </a:xfrm>
          <a:prstGeom prst="rect">
            <a:avLst/>
          </a:prstGeom>
          <a:noFill/>
          <a:extLst>
            <a:ext uri="{909E8E84-426E-40DD-AFC4-6F175D3DCCD1}">
              <a14:hiddenFill xmlns:a14="http://schemas.microsoft.com/office/drawing/2010/main">
                <a:solidFill>
                  <a:srgbClr val="FFFFFF"/>
                </a:solidFill>
              </a14:hiddenFill>
            </a:ext>
          </a:extLst>
        </p:spPr>
      </p:pic>
      <p:pic>
        <p:nvPicPr>
          <p:cNvPr id="4100" name="Picture 4" descr="https://upload.wikimedia.org/wikipedia/commons/thumb/c/c6/Expo2000_nl.jpg/200px-Expo2000_nl.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23528" y="1484784"/>
            <a:ext cx="2644592" cy="3983335"/>
          </a:xfrm>
          <a:prstGeom prst="rect">
            <a:avLst/>
          </a:prstGeom>
          <a:noFill/>
          <a:extLst>
            <a:ext uri="{909E8E84-426E-40DD-AFC4-6F175D3DCCD1}">
              <a14:hiddenFill xmlns:a14="http://schemas.microsoft.com/office/drawing/2010/main">
                <a:solidFill>
                  <a:srgbClr val="FFFFFF"/>
                </a:solidFill>
              </a14:hiddenFill>
            </a:ext>
          </a:extLst>
        </p:spPr>
      </p:pic>
      <p:pic>
        <p:nvPicPr>
          <p:cNvPr id="1027" name="Picture 3" descr="Venezuela">
            <a:hlinkClick r:id="rId4" tooltip="Venezuela"/>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224372" y="5545578"/>
            <a:ext cx="584330" cy="381085"/>
          </a:xfrm>
          <a:prstGeom prst="rect">
            <a:avLst/>
          </a:prstGeom>
          <a:noFill/>
          <a:extLst>
            <a:ext uri="{909E8E84-426E-40DD-AFC4-6F175D3DCCD1}">
              <a14:hiddenFill xmlns:a14="http://schemas.microsoft.com/office/drawing/2010/main">
                <a:solidFill>
                  <a:srgbClr val="FFFFFF"/>
                </a:solidFill>
              </a14:hiddenFill>
            </a:ext>
          </a:extLst>
        </p:spPr>
      </p:pic>
      <p:sp>
        <p:nvSpPr>
          <p:cNvPr id="3" name="Прямоугольник 2"/>
          <p:cNvSpPr/>
          <p:nvPr/>
        </p:nvSpPr>
        <p:spPr>
          <a:xfrm>
            <a:off x="3824054" y="5510387"/>
            <a:ext cx="1133708" cy="369332"/>
          </a:xfrm>
          <a:prstGeom prst="rect">
            <a:avLst/>
          </a:prstGeom>
        </p:spPr>
        <p:txBody>
          <a:bodyPr wrap="none">
            <a:spAutoFit/>
          </a:bodyPr>
          <a:lstStyle/>
          <a:p>
            <a:r>
              <a:rPr lang="en-US" dirty="0" smtClean="0"/>
              <a:t>Venezuela</a:t>
            </a:r>
            <a:endParaRPr lang="ru-RU" dirty="0"/>
          </a:p>
        </p:txBody>
      </p:sp>
      <p:pic>
        <p:nvPicPr>
          <p:cNvPr id="1029" name="Picture 5" descr="https://upload.wikimedia.org/wikipedia/commons/thumb/e/e9/Expo2000_venezuela1.jpg/200px-Expo2000_venezuela1.jpg"/>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224372" y="1487355"/>
            <a:ext cx="3075820" cy="3983335"/>
          </a:xfrm>
          <a:prstGeom prst="rect">
            <a:avLst/>
          </a:prstGeom>
          <a:noFill/>
          <a:extLst>
            <a:ext uri="{909E8E84-426E-40DD-AFC4-6F175D3DCCD1}">
              <a14:hiddenFill xmlns:a14="http://schemas.microsoft.com/office/drawing/2010/main">
                <a:solidFill>
                  <a:srgbClr val="FFFFFF"/>
                </a:solidFill>
              </a14:hiddenFill>
            </a:ext>
          </a:extLst>
        </p:spPr>
      </p:pic>
      <p:pic>
        <p:nvPicPr>
          <p:cNvPr id="1031" name="Picture 7" descr="Mexico">
            <a:hlinkClick r:id="rId7" tooltip="Mexico"/>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6635828" y="5545578"/>
            <a:ext cx="607355" cy="343287"/>
          </a:xfrm>
          <a:prstGeom prst="rect">
            <a:avLst/>
          </a:prstGeom>
          <a:noFill/>
          <a:extLst>
            <a:ext uri="{909E8E84-426E-40DD-AFC4-6F175D3DCCD1}">
              <a14:hiddenFill xmlns:a14="http://schemas.microsoft.com/office/drawing/2010/main">
                <a:solidFill>
                  <a:srgbClr val="FFFFFF"/>
                </a:solidFill>
              </a14:hiddenFill>
            </a:ext>
          </a:extLst>
        </p:spPr>
      </p:pic>
      <p:sp>
        <p:nvSpPr>
          <p:cNvPr id="4" name="TextBox 3"/>
          <p:cNvSpPr txBox="1"/>
          <p:nvPr/>
        </p:nvSpPr>
        <p:spPr>
          <a:xfrm>
            <a:off x="7344918" y="5517232"/>
            <a:ext cx="936104" cy="369332"/>
          </a:xfrm>
          <a:prstGeom prst="rect">
            <a:avLst/>
          </a:prstGeom>
          <a:noFill/>
        </p:spPr>
        <p:txBody>
          <a:bodyPr wrap="square" rtlCol="0">
            <a:spAutoFit/>
          </a:bodyPr>
          <a:lstStyle/>
          <a:p>
            <a:r>
              <a:rPr lang="en-US" dirty="0" smtClean="0"/>
              <a:t>Mexico</a:t>
            </a:r>
            <a:endParaRPr lang="ru-RU" dirty="0"/>
          </a:p>
        </p:txBody>
      </p:sp>
      <p:pic>
        <p:nvPicPr>
          <p:cNvPr id="1033" name="Picture 9" descr="https://upload.wikimedia.org/wikipedia/commons/thumb/1/14/Hbk_braunschweig_bibliothek.jpg/220px-Hbk_braunschweig_bibliothek.jpg"/>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6556444" y="1484784"/>
            <a:ext cx="2587555" cy="398333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5362026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a:xfrm>
          <a:off x="0" y="0"/>
          <a:ext cx="0" cy="0"/>
          <a:chOff x="0" y="0"/>
          <a:chExt cx="0" cy="0"/>
        </a:xfrm>
      </p:grpSpPr>
      <p:pic>
        <p:nvPicPr>
          <p:cNvPr id="1026" name="Picture 2" descr="https://upload.wikimedia.org/wikipedia/commons/thumb/0/0c/Nepal_Himalaya_Pavillon_Wiesent_14.jpg/220px-Nepal_Himalaya_Pavillon_Wiesent_14.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5575" y="1086942"/>
            <a:ext cx="2592288" cy="4324342"/>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https://upload.wikimedia.org/wikipedia/commons/thumb/9/9d/Expo2000Hungary.jpg/200px-Expo2000Hungary.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017416" y="1057847"/>
            <a:ext cx="2664296" cy="4341232"/>
          </a:xfrm>
          <a:prstGeom prst="rect">
            <a:avLst/>
          </a:prstGeom>
          <a:noFill/>
          <a:extLst>
            <a:ext uri="{909E8E84-426E-40DD-AFC4-6F175D3DCCD1}">
              <a14:hiddenFill xmlns:a14="http://schemas.microsoft.com/office/drawing/2010/main">
                <a:solidFill>
                  <a:srgbClr val="FFFFFF"/>
                </a:solidFill>
              </a14:hiddenFill>
            </a:ext>
          </a:extLst>
        </p:spPr>
      </p:pic>
      <p:pic>
        <p:nvPicPr>
          <p:cNvPr id="1032" name="Picture 8" descr="https://upload.wikimedia.org/wikipedia/commons/thumb/9/91/Monaco_Pavilion.jpg/220px-Monaco_Pavilion.jp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991448" y="1057846"/>
            <a:ext cx="3168352" cy="4341232"/>
          </a:xfrm>
          <a:prstGeom prst="rect">
            <a:avLst/>
          </a:prstGeom>
          <a:noFill/>
          <a:extLst>
            <a:ext uri="{909E8E84-426E-40DD-AFC4-6F175D3DCCD1}">
              <a14:hiddenFill xmlns:a14="http://schemas.microsoft.com/office/drawing/2010/main">
                <a:solidFill>
                  <a:srgbClr val="FFFFFF"/>
                </a:solidFill>
              </a14:hiddenFill>
            </a:ext>
          </a:extLst>
        </p:spPr>
      </p:pic>
      <p:sp>
        <p:nvSpPr>
          <p:cNvPr id="4" name="TextBox 3"/>
          <p:cNvSpPr txBox="1"/>
          <p:nvPr/>
        </p:nvSpPr>
        <p:spPr>
          <a:xfrm>
            <a:off x="6660232" y="5503584"/>
            <a:ext cx="3024336" cy="646331"/>
          </a:xfrm>
          <a:prstGeom prst="rect">
            <a:avLst/>
          </a:prstGeom>
          <a:noFill/>
        </p:spPr>
        <p:txBody>
          <a:bodyPr wrap="square" rtlCol="0">
            <a:spAutoFit/>
          </a:bodyPr>
          <a:lstStyle/>
          <a:p>
            <a:r>
              <a:rPr lang="en-US" sz="3600" b="1" dirty="0" smtClean="0"/>
              <a:t>Monaco</a:t>
            </a:r>
            <a:endParaRPr lang="ru-RU" sz="3600" b="1" dirty="0"/>
          </a:p>
        </p:txBody>
      </p:sp>
      <p:pic>
        <p:nvPicPr>
          <p:cNvPr id="1034" name="Picture 10" descr="Monaco">
            <a:hlinkClick r:id="rId5" tooltip="Monaco"/>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002521" y="5615660"/>
            <a:ext cx="679928" cy="534255"/>
          </a:xfrm>
          <a:prstGeom prst="rect">
            <a:avLst/>
          </a:prstGeom>
          <a:noFill/>
          <a:extLst>
            <a:ext uri="{909E8E84-426E-40DD-AFC4-6F175D3DCCD1}">
              <a14:hiddenFill xmlns:a14="http://schemas.microsoft.com/office/drawing/2010/main">
                <a:solidFill>
                  <a:srgbClr val="FFFFFF"/>
                </a:solidFill>
              </a14:hiddenFill>
            </a:ext>
          </a:extLst>
        </p:spPr>
      </p:pic>
      <p:sp>
        <p:nvSpPr>
          <p:cNvPr id="6" name="AutoShape 14" descr="Картинки по запросу hungary"/>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ru-RU"/>
          </a:p>
        </p:txBody>
      </p:sp>
      <p:sp>
        <p:nvSpPr>
          <p:cNvPr id="7" name="AutoShape 16" descr="Картинки по запросу hungary"/>
          <p:cNvSpPr>
            <a:spLocks noChangeAspect="1" noChangeArrowheads="1"/>
          </p:cNvSpPr>
          <p:nvPr/>
        </p:nvSpPr>
        <p:spPr bwMode="auto">
          <a:xfrm>
            <a:off x="460375" y="1603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ru-RU"/>
          </a:p>
        </p:txBody>
      </p:sp>
      <p:sp>
        <p:nvSpPr>
          <p:cNvPr id="9" name="AutoShape 20" descr="Картинки по запросу hungary"/>
          <p:cNvSpPr>
            <a:spLocks noChangeAspect="1" noChangeArrowheads="1"/>
          </p:cNvSpPr>
          <p:nvPr/>
        </p:nvSpPr>
        <p:spPr bwMode="auto">
          <a:xfrm>
            <a:off x="765175" y="4651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ru-RU"/>
          </a:p>
        </p:txBody>
      </p:sp>
      <p:sp>
        <p:nvSpPr>
          <p:cNvPr id="10" name="AutoShape 22" descr="Картинки по запросу hungary"/>
          <p:cNvSpPr>
            <a:spLocks noChangeAspect="1" noChangeArrowheads="1"/>
          </p:cNvSpPr>
          <p:nvPr/>
        </p:nvSpPr>
        <p:spPr bwMode="auto">
          <a:xfrm>
            <a:off x="917575" y="6175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ru-RU"/>
          </a:p>
        </p:txBody>
      </p:sp>
      <p:sp>
        <p:nvSpPr>
          <p:cNvPr id="11" name="AutoShape 24" descr="Картинки по запросу nepal"/>
          <p:cNvSpPr>
            <a:spLocks noChangeAspect="1" noChangeArrowheads="1"/>
          </p:cNvSpPr>
          <p:nvPr/>
        </p:nvSpPr>
        <p:spPr bwMode="auto">
          <a:xfrm>
            <a:off x="1069975" y="769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ru-RU"/>
          </a:p>
        </p:txBody>
      </p:sp>
      <p:sp>
        <p:nvSpPr>
          <p:cNvPr id="12" name="AutoShape 26" descr="Картинки по запросу nepal"/>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ru-RU"/>
          </a:p>
        </p:txBody>
      </p:sp>
      <p:pic>
        <p:nvPicPr>
          <p:cNvPr id="13" name="Рисунок 12"/>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360362" y="5488642"/>
            <a:ext cx="504825" cy="570527"/>
          </a:xfrm>
          <a:prstGeom prst="rect">
            <a:avLst/>
          </a:prstGeom>
        </p:spPr>
      </p:pic>
      <p:sp>
        <p:nvSpPr>
          <p:cNvPr id="14" name="TextBox 13"/>
          <p:cNvSpPr txBox="1"/>
          <p:nvPr/>
        </p:nvSpPr>
        <p:spPr>
          <a:xfrm>
            <a:off x="867891" y="5455223"/>
            <a:ext cx="1947441" cy="646331"/>
          </a:xfrm>
          <a:prstGeom prst="rect">
            <a:avLst/>
          </a:prstGeom>
          <a:noFill/>
        </p:spPr>
        <p:txBody>
          <a:bodyPr wrap="square" rtlCol="0">
            <a:spAutoFit/>
          </a:bodyPr>
          <a:lstStyle/>
          <a:p>
            <a:r>
              <a:rPr lang="en-US" sz="3600" b="1" dirty="0" smtClean="0"/>
              <a:t>Nepal</a:t>
            </a:r>
            <a:endParaRPr lang="ru-RU" sz="3600" b="1" dirty="0"/>
          </a:p>
        </p:txBody>
      </p:sp>
      <p:sp>
        <p:nvSpPr>
          <p:cNvPr id="15" name="AutoShape 28" descr="Картинки по запросу nepal"/>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ru-RU"/>
          </a:p>
        </p:txBody>
      </p:sp>
      <p:pic>
        <p:nvPicPr>
          <p:cNvPr id="16" name="Рисунок 15"/>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3017416" y="5631049"/>
            <a:ext cx="690488" cy="391399"/>
          </a:xfrm>
          <a:prstGeom prst="rect">
            <a:avLst/>
          </a:prstGeom>
        </p:spPr>
      </p:pic>
      <p:sp>
        <p:nvSpPr>
          <p:cNvPr id="18" name="TextBox 17"/>
          <p:cNvSpPr txBox="1"/>
          <p:nvPr/>
        </p:nvSpPr>
        <p:spPr>
          <a:xfrm>
            <a:off x="3678188" y="5450739"/>
            <a:ext cx="1973808" cy="646331"/>
          </a:xfrm>
          <a:prstGeom prst="rect">
            <a:avLst/>
          </a:prstGeom>
          <a:noFill/>
        </p:spPr>
        <p:txBody>
          <a:bodyPr wrap="square" rtlCol="0">
            <a:spAutoFit/>
          </a:bodyPr>
          <a:lstStyle/>
          <a:p>
            <a:r>
              <a:rPr lang="en-US" sz="3600" b="1" dirty="0" smtClean="0"/>
              <a:t>Hungary</a:t>
            </a:r>
            <a:endParaRPr lang="ru-RU" sz="3600" b="1" dirty="0"/>
          </a:p>
        </p:txBody>
      </p:sp>
    </p:spTree>
    <p:extLst>
      <p:ext uri="{BB962C8B-B14F-4D97-AF65-F5344CB8AC3E}">
        <p14:creationId xmlns:p14="http://schemas.microsoft.com/office/powerpoint/2010/main" val="82308308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512" y="476672"/>
            <a:ext cx="4968552" cy="792088"/>
          </a:xfrm>
        </p:spPr>
        <p:txBody>
          <a:bodyPr>
            <a:normAutofit fontScale="90000"/>
          </a:bodyPr>
          <a:lstStyle/>
          <a:p>
            <a:r>
              <a:rPr lang="en-US" dirty="0" smtClean="0"/>
              <a:t>Legacy:</a:t>
            </a:r>
            <a:endParaRPr lang="ru-RU" dirty="0"/>
          </a:p>
        </p:txBody>
      </p:sp>
      <p:sp>
        <p:nvSpPr>
          <p:cNvPr id="3" name="Объект 2"/>
          <p:cNvSpPr>
            <a:spLocks noGrp="1"/>
          </p:cNvSpPr>
          <p:nvPr>
            <p:ph idx="1"/>
          </p:nvPr>
        </p:nvSpPr>
        <p:spPr>
          <a:xfrm>
            <a:off x="0" y="1268760"/>
            <a:ext cx="9144000" cy="4725019"/>
          </a:xfrm>
        </p:spPr>
        <p:txBody>
          <a:bodyPr/>
          <a:lstStyle/>
          <a:p>
            <a:r>
              <a:rPr lang="en-US" dirty="0"/>
              <a:t>Some of the buildings on the EXPO site were sold after EXPO 2000 ended, but most of the exhibition area is still used for major fairs in Germany, as it has been since 1949. The southeastern area around Expo Plaza has been turned into Hanover's new </a:t>
            </a:r>
            <a:r>
              <a:rPr lang="en-US" dirty="0" err="1"/>
              <a:t>centre</a:t>
            </a:r>
            <a:r>
              <a:rPr lang="en-US" dirty="0"/>
              <a:t> of information technology, design, media and </a:t>
            </a:r>
            <a:r>
              <a:rPr lang="en-US" dirty="0" smtClean="0"/>
              <a:t>arts.</a:t>
            </a:r>
          </a:p>
          <a:p>
            <a:r>
              <a:rPr lang="en-US" dirty="0" smtClean="0"/>
              <a:t>Most </a:t>
            </a:r>
            <a:r>
              <a:rPr lang="en-US" dirty="0"/>
              <a:t>of the national pavilion buildings were demolished following the fair. Some buildings (far more than in any other world expositions) were retained, including the Netherlands Pavilion. The structure has now fallen into disrepair.</a:t>
            </a:r>
            <a:endParaRPr lang="ru-RU" dirty="0"/>
          </a:p>
        </p:txBody>
      </p:sp>
    </p:spTree>
    <p:extLst>
      <p:ext uri="{BB962C8B-B14F-4D97-AF65-F5344CB8AC3E}">
        <p14:creationId xmlns:p14="http://schemas.microsoft.com/office/powerpoint/2010/main" val="264358861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Картинки по запросу thanks for your attention"/>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7888"/>
            <a:ext cx="9144000" cy="685011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7993756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NewsPrint">
  <a:themeElements>
    <a:clrScheme name="NewsPrint">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NewsPrint">
      <a:majorFont>
        <a:latin typeface="Impact"/>
        <a:ea typeface=""/>
        <a:cs typeface=""/>
        <a:font script="Jpan" typeface="HGP創英角ｺﾞｼｯｸUB"/>
        <a:font script="Hang" typeface="HY견고딕"/>
        <a:font script="Hans" typeface="微软雅黑"/>
        <a:font script="Hant" typeface="微軟正黑體"/>
        <a:font script="Arab" typeface="Tahoma"/>
        <a:font script="Hebr" typeface="Tohoma"/>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imes New Roman"/>
        <a:ea typeface=""/>
        <a:cs typeface=""/>
        <a:font script="Jpan" typeface="ＭＳ Ｐ明朝"/>
        <a:font script="Hang" typeface="바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NewsPrint">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Newsprint</Template>
  <TotalTime>72</TotalTime>
  <Words>287</Words>
  <Application>Microsoft Office PowerPoint</Application>
  <PresentationFormat>Экран (4:3)</PresentationFormat>
  <Paragraphs>24</Paragraphs>
  <Slides>8</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8</vt:i4>
      </vt:variant>
    </vt:vector>
  </HeadingPairs>
  <TitlesOfParts>
    <vt:vector size="9" baseType="lpstr">
      <vt:lpstr>NewsPrint</vt:lpstr>
      <vt:lpstr>Expo 2000. Hannover.</vt:lpstr>
      <vt:lpstr>Презентация PowerPoint</vt:lpstr>
      <vt:lpstr>Презентация PowerPoint</vt:lpstr>
      <vt:lpstr>Official mascot:</vt:lpstr>
      <vt:lpstr>National pavilions: </vt:lpstr>
      <vt:lpstr>Презентация PowerPoint</vt:lpstr>
      <vt:lpstr>Legacy:</vt:lpstr>
      <vt:lpstr>Презентация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Expo 2000. Hannover.</dc:title>
  <dc:creator>Абеуова</dc:creator>
  <cp:lastModifiedBy>Абеуова</cp:lastModifiedBy>
  <cp:revision>9</cp:revision>
  <dcterms:created xsi:type="dcterms:W3CDTF">2015-11-24T02:10:25Z</dcterms:created>
  <dcterms:modified xsi:type="dcterms:W3CDTF">2015-11-26T02:39:44Z</dcterms:modified>
</cp:coreProperties>
</file>