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56" r:id="rId3"/>
    <p:sldId id="265" r:id="rId4"/>
    <p:sldId id="257" r:id="rId5"/>
    <p:sldId id="262" r:id="rId6"/>
    <p:sldId id="266" r:id="rId7"/>
    <p:sldId id="267" r:id="rId8"/>
    <p:sldId id="261" r:id="rId9"/>
    <p:sldId id="268" r:id="rId10"/>
    <p:sldId id="269" r:id="rId11"/>
    <p:sldId id="259" r:id="rId12"/>
    <p:sldId id="260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31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B7B79-AC88-4CE8-93B3-522463358C77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BB61D-9FAA-4599-9CAB-BD700E5C04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30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94C50-19E8-4CE4-9963-FD33D26AA65E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FC66A8-3871-4180-A6B9-D32A5046E539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B61D-9FAA-4599-9CAB-BD700E5C046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B61D-9FAA-4599-9CAB-BD700E5C046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1D0C-2342-4C9D-AAEC-B4DD0DCFA73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3BD6-5AA3-47B3-B98F-3BBE93A5E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1D0C-2342-4C9D-AAEC-B4DD0DCFA73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3BD6-5AA3-47B3-B98F-3BBE93A5E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1D0C-2342-4C9D-AAEC-B4DD0DCFA73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3BD6-5AA3-47B3-B98F-3BBE93A5E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1D0C-2342-4C9D-AAEC-B4DD0DCFA73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3BD6-5AA3-47B3-B98F-3BBE93A5E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1D0C-2342-4C9D-AAEC-B4DD0DCFA73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3BD6-5AA3-47B3-B98F-3BBE93A5E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1D0C-2342-4C9D-AAEC-B4DD0DCFA73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3BD6-5AA3-47B3-B98F-3BBE93A5E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1D0C-2342-4C9D-AAEC-B4DD0DCFA73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3BD6-5AA3-47B3-B98F-3BBE93A5E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1D0C-2342-4C9D-AAEC-B4DD0DCFA73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3BD6-5AA3-47B3-B98F-3BBE93A5E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1D0C-2342-4C9D-AAEC-B4DD0DCFA73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3BD6-5AA3-47B3-B98F-3BBE93A5E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1D0C-2342-4C9D-AAEC-B4DD0DCFA73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3BD6-5AA3-47B3-B98F-3BBE93A5E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1D0C-2342-4C9D-AAEC-B4DD0DCFA73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3BD6-5AA3-47B3-B98F-3BBE93A5E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1D0C-2342-4C9D-AAEC-B4DD0DCFA732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3BD6-5AA3-47B3-B98F-3BBE93A5E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slide" Target="slide5.xml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00100" y="1000108"/>
            <a:ext cx="5282968" cy="923331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Ашық сабақ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35716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№10 ЖББОМ КММ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478632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“Көпбұрыштың периметрін 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қайталау”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357187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latin typeface="Arial" pitchFamily="34" charset="0"/>
                <a:cs typeface="Arial" pitchFamily="34" charset="0"/>
              </a:rPr>
              <a:t>Пәні: Математика 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635e170f92f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dan_the_duck_walking_lg_nw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000636"/>
            <a:ext cx="2038350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dan_the_duck_walking_lg_nw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000636"/>
            <a:ext cx="2038350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dan_the_duck_walking_lg_nw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5000636"/>
            <a:ext cx="2038350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bird8-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58"/>
            <a:ext cx="2582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bird8-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285992"/>
            <a:ext cx="2582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7" descr="bird8-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714620"/>
            <a:ext cx="2214578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лок-схема: перфолента 9"/>
          <p:cNvSpPr/>
          <p:nvPr/>
        </p:nvSpPr>
        <p:spPr>
          <a:xfrm>
            <a:off x="3857620" y="571481"/>
            <a:ext cx="4714908" cy="2754987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kk-KZ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Сергіту сәті </a:t>
            </a:r>
            <a:endParaRPr lang="kk-KZ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kk-KZ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	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86380" y="0"/>
            <a:ext cx="38576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“Кім шапшаң?”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128586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9+9 =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78592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9+8 =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442913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9+3=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335756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9+5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507207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9+2=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121442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8+8=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385762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9+4=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285749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9+6 =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228599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9+7 =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1714488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8+7 =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36" y="221455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8+6 =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636" y="278605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8+5 =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3636" y="328612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8+4 =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435769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7+7 =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43636" y="485776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7+6 =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3636" y="385762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8+3 =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8-конечная звезда 23"/>
          <p:cNvSpPr/>
          <p:nvPr/>
        </p:nvSpPr>
        <p:spPr>
          <a:xfrm>
            <a:off x="4071934" y="1142984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18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8-конечная звезда 24"/>
          <p:cNvSpPr/>
          <p:nvPr/>
        </p:nvSpPr>
        <p:spPr>
          <a:xfrm>
            <a:off x="4286248" y="3357562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8-конечная звезда 25"/>
          <p:cNvSpPr/>
          <p:nvPr/>
        </p:nvSpPr>
        <p:spPr>
          <a:xfrm>
            <a:off x="4000496" y="3929066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8-конечная звезда 26"/>
          <p:cNvSpPr/>
          <p:nvPr/>
        </p:nvSpPr>
        <p:spPr>
          <a:xfrm>
            <a:off x="4071934" y="4500570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8" name="8-конечная звезда 27"/>
          <p:cNvSpPr/>
          <p:nvPr/>
        </p:nvSpPr>
        <p:spPr>
          <a:xfrm>
            <a:off x="4143372" y="5214950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8-конечная звезда 28"/>
          <p:cNvSpPr/>
          <p:nvPr/>
        </p:nvSpPr>
        <p:spPr>
          <a:xfrm>
            <a:off x="4143372" y="2285992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8-конечная звезда 29"/>
          <p:cNvSpPr/>
          <p:nvPr/>
        </p:nvSpPr>
        <p:spPr>
          <a:xfrm>
            <a:off x="4000496" y="2786058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1" name="8-конечная звезда 30"/>
          <p:cNvSpPr/>
          <p:nvPr/>
        </p:nvSpPr>
        <p:spPr>
          <a:xfrm>
            <a:off x="4143372" y="1714488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17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2" name="8-конечная звезда 31"/>
          <p:cNvSpPr/>
          <p:nvPr/>
        </p:nvSpPr>
        <p:spPr>
          <a:xfrm>
            <a:off x="7215206" y="4357694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3" name="8-конечная звезда 32"/>
          <p:cNvSpPr/>
          <p:nvPr/>
        </p:nvSpPr>
        <p:spPr>
          <a:xfrm>
            <a:off x="7000892" y="3857628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4" name="8-конечная звезда 33"/>
          <p:cNvSpPr/>
          <p:nvPr/>
        </p:nvSpPr>
        <p:spPr>
          <a:xfrm>
            <a:off x="7215206" y="3357562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5" name="8-конечная звезда 34"/>
          <p:cNvSpPr/>
          <p:nvPr/>
        </p:nvSpPr>
        <p:spPr>
          <a:xfrm>
            <a:off x="7000892" y="2857496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6" name="8-конечная звезда 35"/>
          <p:cNvSpPr/>
          <p:nvPr/>
        </p:nvSpPr>
        <p:spPr>
          <a:xfrm>
            <a:off x="7072330" y="2214554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14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7" name="8-конечная звезда 36"/>
          <p:cNvSpPr/>
          <p:nvPr/>
        </p:nvSpPr>
        <p:spPr>
          <a:xfrm>
            <a:off x="7143768" y="1643050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8" name="8-конечная звезда 37"/>
          <p:cNvSpPr/>
          <p:nvPr/>
        </p:nvSpPr>
        <p:spPr>
          <a:xfrm>
            <a:off x="7000892" y="1142984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16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9" name="8-конечная звезда 38"/>
          <p:cNvSpPr/>
          <p:nvPr/>
        </p:nvSpPr>
        <p:spPr>
          <a:xfrm>
            <a:off x="7000892" y="4929198"/>
            <a:ext cx="785818" cy="571504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13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49" y="5143512"/>
            <a:ext cx="1314451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6038850"/>
            <a:ext cx="1314451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286388"/>
            <a:ext cx="1314451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49" y="1500174"/>
            <a:ext cx="1314451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5357826"/>
            <a:ext cx="1314451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6038850"/>
            <a:ext cx="1314451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49" y="3214686"/>
            <a:ext cx="1314451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2571736" y="714356"/>
            <a:ext cx="9675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b="1" u="sng" dirty="0" smtClean="0">
                <a:latin typeface="Times New Roman" pitchFamily="18" charset="0"/>
                <a:cs typeface="Times New Roman" pitchFamily="18" charset="0"/>
              </a:rPr>
              <a:t>№5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5" descr="tempimage144.tif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2071702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4" descr="tempimage143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714356"/>
            <a:ext cx="2000264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3" descr="tempimage142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74" y="714356"/>
            <a:ext cx="1714544" cy="228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6" descr="tempimage145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142876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7" descr="tempimage146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500306"/>
            <a:ext cx="1357322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8" descr="tempimage147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2714620"/>
            <a:ext cx="13731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35"/>
          <p:cNvGrpSpPr>
            <a:grpSpLocks/>
          </p:cNvGrpSpPr>
          <p:nvPr/>
        </p:nvGrpSpPr>
        <p:grpSpPr bwMode="auto">
          <a:xfrm>
            <a:off x="285720" y="3786190"/>
            <a:ext cx="1214446" cy="714380"/>
            <a:chOff x="2428860" y="3643314"/>
            <a:chExt cx="1796412" cy="674270"/>
          </a:xfrm>
        </p:grpSpPr>
        <p:pic>
          <p:nvPicPr>
            <p:cNvPr id="22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851545" y="3710741"/>
              <a:ext cx="1373727" cy="435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kk-KZ" sz="2400" b="1" dirty="0" smtClean="0">
                  <a:latin typeface="Times New Roman" pitchFamily="18" charset="0"/>
                  <a:cs typeface="Times New Roman" pitchFamily="18" charset="0"/>
                </a:rPr>
                <a:t>97-5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35"/>
          <p:cNvGrpSpPr>
            <a:grpSpLocks/>
          </p:cNvGrpSpPr>
          <p:nvPr/>
        </p:nvGrpSpPr>
        <p:grpSpPr bwMode="auto">
          <a:xfrm>
            <a:off x="1357290" y="4286256"/>
            <a:ext cx="1143008" cy="785818"/>
            <a:chOff x="2428860" y="3643314"/>
            <a:chExt cx="1796412" cy="674270"/>
          </a:xfrm>
        </p:grpSpPr>
        <p:pic>
          <p:nvPicPr>
            <p:cNvPr id="25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pic>
        <p:nvPicPr>
          <p:cNvPr id="27" name="Picture 13" descr="коян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142984"/>
            <a:ext cx="1500198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8" descr="tempimage147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786058"/>
            <a:ext cx="13731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Группа 35"/>
          <p:cNvGrpSpPr>
            <a:grpSpLocks/>
          </p:cNvGrpSpPr>
          <p:nvPr/>
        </p:nvGrpSpPr>
        <p:grpSpPr bwMode="auto">
          <a:xfrm>
            <a:off x="285720" y="5643578"/>
            <a:ext cx="1143008" cy="785818"/>
            <a:chOff x="2428860" y="3643314"/>
            <a:chExt cx="1796412" cy="674270"/>
          </a:xfrm>
        </p:grpSpPr>
        <p:pic>
          <p:nvPicPr>
            <p:cNvPr id="30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33" name="Группа 35"/>
          <p:cNvGrpSpPr>
            <a:grpSpLocks/>
          </p:cNvGrpSpPr>
          <p:nvPr/>
        </p:nvGrpSpPr>
        <p:grpSpPr bwMode="auto">
          <a:xfrm>
            <a:off x="2428860" y="5715016"/>
            <a:ext cx="1143008" cy="785818"/>
            <a:chOff x="2428860" y="3643314"/>
            <a:chExt cx="1796412" cy="674270"/>
          </a:xfrm>
        </p:grpSpPr>
        <p:pic>
          <p:nvPicPr>
            <p:cNvPr id="34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1714480" y="5000636"/>
            <a:ext cx="1143008" cy="785818"/>
            <a:chOff x="2428860" y="3643314"/>
            <a:chExt cx="1796412" cy="674270"/>
          </a:xfrm>
        </p:grpSpPr>
        <p:pic>
          <p:nvPicPr>
            <p:cNvPr id="37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39" name="Группа 35"/>
          <p:cNvGrpSpPr>
            <a:grpSpLocks/>
          </p:cNvGrpSpPr>
          <p:nvPr/>
        </p:nvGrpSpPr>
        <p:grpSpPr bwMode="auto">
          <a:xfrm>
            <a:off x="3214678" y="4857760"/>
            <a:ext cx="1143008" cy="785818"/>
            <a:chOff x="2428860" y="3643314"/>
            <a:chExt cx="1796412" cy="674270"/>
          </a:xfrm>
        </p:grpSpPr>
        <p:pic>
          <p:nvPicPr>
            <p:cNvPr id="40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42" name="Группа 35"/>
          <p:cNvGrpSpPr>
            <a:grpSpLocks/>
          </p:cNvGrpSpPr>
          <p:nvPr/>
        </p:nvGrpSpPr>
        <p:grpSpPr bwMode="auto">
          <a:xfrm>
            <a:off x="5429256" y="5143512"/>
            <a:ext cx="1143008" cy="785818"/>
            <a:chOff x="2428860" y="3643314"/>
            <a:chExt cx="1796412" cy="674270"/>
          </a:xfrm>
        </p:grpSpPr>
        <p:pic>
          <p:nvPicPr>
            <p:cNvPr id="43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45" name="Группа 35"/>
          <p:cNvGrpSpPr>
            <a:grpSpLocks/>
          </p:cNvGrpSpPr>
          <p:nvPr/>
        </p:nvGrpSpPr>
        <p:grpSpPr bwMode="auto">
          <a:xfrm>
            <a:off x="4500562" y="4572008"/>
            <a:ext cx="1143008" cy="785818"/>
            <a:chOff x="2428860" y="3643314"/>
            <a:chExt cx="1796412" cy="674270"/>
          </a:xfrm>
        </p:grpSpPr>
        <p:pic>
          <p:nvPicPr>
            <p:cNvPr id="46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48" name="Группа 35"/>
          <p:cNvGrpSpPr>
            <a:grpSpLocks/>
          </p:cNvGrpSpPr>
          <p:nvPr/>
        </p:nvGrpSpPr>
        <p:grpSpPr bwMode="auto">
          <a:xfrm>
            <a:off x="6929454" y="4857760"/>
            <a:ext cx="1143008" cy="785818"/>
            <a:chOff x="2428860" y="3643314"/>
            <a:chExt cx="1796412" cy="674270"/>
          </a:xfrm>
        </p:grpSpPr>
        <p:pic>
          <p:nvPicPr>
            <p:cNvPr id="49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51" name="Группа 35"/>
          <p:cNvGrpSpPr>
            <a:grpSpLocks/>
          </p:cNvGrpSpPr>
          <p:nvPr/>
        </p:nvGrpSpPr>
        <p:grpSpPr bwMode="auto">
          <a:xfrm>
            <a:off x="2643174" y="3857628"/>
            <a:ext cx="1143008" cy="785818"/>
            <a:chOff x="2428860" y="3643314"/>
            <a:chExt cx="1796412" cy="674270"/>
          </a:xfrm>
        </p:grpSpPr>
        <p:pic>
          <p:nvPicPr>
            <p:cNvPr id="52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54" name="Группа 35"/>
          <p:cNvGrpSpPr>
            <a:grpSpLocks/>
          </p:cNvGrpSpPr>
          <p:nvPr/>
        </p:nvGrpSpPr>
        <p:grpSpPr bwMode="auto">
          <a:xfrm>
            <a:off x="5572132" y="4000504"/>
            <a:ext cx="1143008" cy="785818"/>
            <a:chOff x="2428860" y="3643314"/>
            <a:chExt cx="1796412" cy="674270"/>
          </a:xfrm>
        </p:grpSpPr>
        <p:pic>
          <p:nvPicPr>
            <p:cNvPr id="55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57" name="Группа 35"/>
          <p:cNvGrpSpPr>
            <a:grpSpLocks/>
          </p:cNvGrpSpPr>
          <p:nvPr/>
        </p:nvGrpSpPr>
        <p:grpSpPr bwMode="auto">
          <a:xfrm>
            <a:off x="7286644" y="5786454"/>
            <a:ext cx="1143008" cy="785818"/>
            <a:chOff x="2428860" y="3643314"/>
            <a:chExt cx="1796412" cy="674270"/>
          </a:xfrm>
        </p:grpSpPr>
        <p:pic>
          <p:nvPicPr>
            <p:cNvPr id="58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60" name="Группа 35"/>
          <p:cNvGrpSpPr>
            <a:grpSpLocks/>
          </p:cNvGrpSpPr>
          <p:nvPr/>
        </p:nvGrpSpPr>
        <p:grpSpPr bwMode="auto">
          <a:xfrm>
            <a:off x="7143768" y="3786190"/>
            <a:ext cx="1143008" cy="785818"/>
            <a:chOff x="2428860" y="3643314"/>
            <a:chExt cx="1796412" cy="674270"/>
          </a:xfrm>
        </p:grpSpPr>
        <p:pic>
          <p:nvPicPr>
            <p:cNvPr id="61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63" name="Группа 35"/>
          <p:cNvGrpSpPr>
            <a:grpSpLocks/>
          </p:cNvGrpSpPr>
          <p:nvPr/>
        </p:nvGrpSpPr>
        <p:grpSpPr bwMode="auto">
          <a:xfrm>
            <a:off x="4286248" y="3714752"/>
            <a:ext cx="1143008" cy="785818"/>
            <a:chOff x="2428860" y="3643314"/>
            <a:chExt cx="1796412" cy="674270"/>
          </a:xfrm>
        </p:grpSpPr>
        <p:pic>
          <p:nvPicPr>
            <p:cNvPr id="64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66" name="Группа 35"/>
          <p:cNvGrpSpPr>
            <a:grpSpLocks/>
          </p:cNvGrpSpPr>
          <p:nvPr/>
        </p:nvGrpSpPr>
        <p:grpSpPr bwMode="auto">
          <a:xfrm>
            <a:off x="214282" y="4714884"/>
            <a:ext cx="1143008" cy="785818"/>
            <a:chOff x="2428860" y="3643314"/>
            <a:chExt cx="1796412" cy="674270"/>
          </a:xfrm>
        </p:grpSpPr>
        <p:pic>
          <p:nvPicPr>
            <p:cNvPr id="67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69" name="Группа 35"/>
          <p:cNvGrpSpPr>
            <a:grpSpLocks/>
          </p:cNvGrpSpPr>
          <p:nvPr/>
        </p:nvGrpSpPr>
        <p:grpSpPr bwMode="auto">
          <a:xfrm>
            <a:off x="1285852" y="6072182"/>
            <a:ext cx="1143008" cy="785818"/>
            <a:chOff x="2428860" y="3643314"/>
            <a:chExt cx="1796412" cy="674270"/>
          </a:xfrm>
        </p:grpSpPr>
        <p:pic>
          <p:nvPicPr>
            <p:cNvPr id="70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72" name="Группа 35"/>
          <p:cNvGrpSpPr>
            <a:grpSpLocks/>
          </p:cNvGrpSpPr>
          <p:nvPr/>
        </p:nvGrpSpPr>
        <p:grpSpPr bwMode="auto">
          <a:xfrm>
            <a:off x="4071934" y="5786454"/>
            <a:ext cx="1143008" cy="785818"/>
            <a:chOff x="2428860" y="3643314"/>
            <a:chExt cx="1796412" cy="674270"/>
          </a:xfrm>
        </p:grpSpPr>
        <p:pic>
          <p:nvPicPr>
            <p:cNvPr id="73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75" name="Группа 35"/>
          <p:cNvGrpSpPr>
            <a:grpSpLocks/>
          </p:cNvGrpSpPr>
          <p:nvPr/>
        </p:nvGrpSpPr>
        <p:grpSpPr bwMode="auto">
          <a:xfrm>
            <a:off x="5500694" y="6072182"/>
            <a:ext cx="1143008" cy="785818"/>
            <a:chOff x="2428860" y="3643314"/>
            <a:chExt cx="1796412" cy="674270"/>
          </a:xfrm>
        </p:grpSpPr>
        <p:pic>
          <p:nvPicPr>
            <p:cNvPr id="76" name="Рисунок 19" descr="15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sp>
        <p:nvSpPr>
          <p:cNvPr id="78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57158" y="4857760"/>
            <a:ext cx="1214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73+20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571604" y="6215082"/>
            <a:ext cx="928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94-4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572132" y="6286520"/>
            <a:ext cx="1000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62+30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215206" y="3929066"/>
            <a:ext cx="1000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8+6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072330" y="5072074"/>
            <a:ext cx="1000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9+7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500958" y="6000768"/>
            <a:ext cx="928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15-8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785918" y="5143512"/>
            <a:ext cx="1071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9+8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214678" y="5143512"/>
            <a:ext cx="928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13-6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429256" y="5357826"/>
            <a:ext cx="1071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24+30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286248" y="6000768"/>
            <a:ext cx="928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90+3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428860" y="5929330"/>
            <a:ext cx="1000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90-60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57158" y="5857892"/>
            <a:ext cx="928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7+6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500166" y="4500570"/>
            <a:ext cx="928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89-8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2786050" y="4071942"/>
            <a:ext cx="928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50-30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357686" y="3929066"/>
            <a:ext cx="928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76-6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715008" y="4214818"/>
            <a:ext cx="1000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11-7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4643438" y="4786322"/>
            <a:ext cx="928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80+5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8143868" y="3000372"/>
            <a:ext cx="1000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286512" y="2857496"/>
            <a:ext cx="714380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643306" y="3000372"/>
            <a:ext cx="928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92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85786" y="2928934"/>
            <a:ext cx="928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93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Блок-схема: перфолента 98"/>
          <p:cNvSpPr/>
          <p:nvPr/>
        </p:nvSpPr>
        <p:spPr>
          <a:xfrm>
            <a:off x="2357422" y="0"/>
            <a:ext cx="4857784" cy="571504"/>
          </a:xfrm>
          <a:prstGeom prst="flowChartPunchedTap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“Балық аулау” ойыны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14282" y="214290"/>
            <a:ext cx="9675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b="1" u="sng" dirty="0" smtClean="0">
                <a:latin typeface="Times New Roman" pitchFamily="18" charset="0"/>
                <a:cs typeface="Times New Roman" pitchFamily="18" charset="0"/>
              </a:rPr>
              <a:t>№6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5" descr="tempimage144.tif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7"/>
            <a:ext cx="2071702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4" descr="tempimage143.tif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286124"/>
            <a:ext cx="1857388" cy="23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3" descr="tempimage142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785794"/>
            <a:ext cx="1928826" cy="264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6" descr="tempimage145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71678"/>
            <a:ext cx="142876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7" descr="tempimage146.tif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1357322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8" descr="tempimage147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3357562"/>
            <a:ext cx="13731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коян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57166"/>
            <a:ext cx="2214578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8" descr="tempimage147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715016"/>
            <a:ext cx="13731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5072066" y="1928802"/>
            <a:ext cx="1143008" cy="785818"/>
            <a:chOff x="2428860" y="3643314"/>
            <a:chExt cx="1796412" cy="674270"/>
          </a:xfrm>
        </p:grpSpPr>
        <p:pic>
          <p:nvPicPr>
            <p:cNvPr id="30" name="Рисунок 19" descr="15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7715272" y="4429132"/>
            <a:ext cx="1143008" cy="785818"/>
            <a:chOff x="2428860" y="3643314"/>
            <a:chExt cx="1796412" cy="674270"/>
          </a:xfrm>
        </p:grpSpPr>
        <p:pic>
          <p:nvPicPr>
            <p:cNvPr id="40" name="Рисунок 19" descr="15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13" name="Группа 35"/>
          <p:cNvGrpSpPr>
            <a:grpSpLocks/>
          </p:cNvGrpSpPr>
          <p:nvPr/>
        </p:nvGrpSpPr>
        <p:grpSpPr bwMode="auto">
          <a:xfrm>
            <a:off x="7500958" y="5286388"/>
            <a:ext cx="1143008" cy="785818"/>
            <a:chOff x="2428860" y="3643314"/>
            <a:chExt cx="1796412" cy="674270"/>
          </a:xfrm>
        </p:grpSpPr>
        <p:pic>
          <p:nvPicPr>
            <p:cNvPr id="58" name="Рисунок 19" descr="15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24" name="Группа 35"/>
          <p:cNvGrpSpPr>
            <a:grpSpLocks/>
          </p:cNvGrpSpPr>
          <p:nvPr/>
        </p:nvGrpSpPr>
        <p:grpSpPr bwMode="auto">
          <a:xfrm>
            <a:off x="285720" y="3071810"/>
            <a:ext cx="1143008" cy="785818"/>
            <a:chOff x="2428860" y="3643314"/>
            <a:chExt cx="1796412" cy="674270"/>
          </a:xfrm>
        </p:grpSpPr>
        <p:pic>
          <p:nvPicPr>
            <p:cNvPr id="67" name="Рисунок 19" descr="15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32" name="Группа 35"/>
          <p:cNvGrpSpPr>
            <a:grpSpLocks/>
          </p:cNvGrpSpPr>
          <p:nvPr/>
        </p:nvGrpSpPr>
        <p:grpSpPr bwMode="auto">
          <a:xfrm>
            <a:off x="285720" y="3786190"/>
            <a:ext cx="1143008" cy="785818"/>
            <a:chOff x="2428860" y="3643314"/>
            <a:chExt cx="1796412" cy="674270"/>
          </a:xfrm>
        </p:grpSpPr>
        <p:pic>
          <p:nvPicPr>
            <p:cNvPr id="73" name="Рисунок 19" descr="15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33" name="Группа 35"/>
          <p:cNvGrpSpPr>
            <a:grpSpLocks/>
          </p:cNvGrpSpPr>
          <p:nvPr/>
        </p:nvGrpSpPr>
        <p:grpSpPr bwMode="auto">
          <a:xfrm>
            <a:off x="4714876" y="5643578"/>
            <a:ext cx="1143008" cy="785818"/>
            <a:chOff x="2428860" y="3643314"/>
            <a:chExt cx="1796412" cy="674270"/>
          </a:xfrm>
        </p:grpSpPr>
        <p:pic>
          <p:nvPicPr>
            <p:cNvPr id="76" name="Рисунок 19" descr="15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sp>
        <p:nvSpPr>
          <p:cNvPr id="78" name="TextBox 2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28596" y="3214686"/>
            <a:ext cx="1071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73+20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19" descr="15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643578"/>
            <a:ext cx="1214446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357422" y="5786454"/>
            <a:ext cx="3429024" cy="604541"/>
            <a:chOff x="2357422" y="5786454"/>
            <a:chExt cx="3429024" cy="604541"/>
          </a:xfrm>
        </p:grpSpPr>
        <p:sp>
          <p:nvSpPr>
            <p:cNvPr id="23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357422" y="5786454"/>
              <a:ext cx="9286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kk-KZ" sz="2400" b="1" dirty="0" smtClean="0">
                  <a:latin typeface="Times New Roman" pitchFamily="18" charset="0"/>
                  <a:cs typeface="Times New Roman" pitchFamily="18" charset="0"/>
                </a:rPr>
                <a:t>97-5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86314" y="5929330"/>
              <a:ext cx="10001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kk-KZ" sz="2400" b="1" dirty="0" smtClean="0">
                  <a:latin typeface="Times New Roman" pitchFamily="18" charset="0"/>
                  <a:cs typeface="Times New Roman" pitchFamily="18" charset="0"/>
                </a:rPr>
                <a:t>62+30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643834" y="4572008"/>
            <a:ext cx="1285884" cy="1390359"/>
            <a:chOff x="7643834" y="4572008"/>
            <a:chExt cx="1285884" cy="1390359"/>
          </a:xfrm>
        </p:grpSpPr>
        <p:sp>
          <p:nvSpPr>
            <p:cNvPr id="83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643834" y="5500702"/>
              <a:ext cx="9286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kk-KZ" sz="2400" b="1" dirty="0" smtClean="0">
                  <a:latin typeface="Times New Roman" pitchFamily="18" charset="0"/>
                  <a:cs typeface="Times New Roman" pitchFamily="18" charset="0"/>
                </a:rPr>
                <a:t>15-8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4572008"/>
              <a:ext cx="9286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kk-KZ" sz="2400" b="1" dirty="0" smtClean="0">
                  <a:latin typeface="Times New Roman" pitchFamily="18" charset="0"/>
                  <a:cs typeface="Times New Roman" pitchFamily="18" charset="0"/>
                </a:rPr>
                <a:t>13-6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" name="TextBox 2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57158" y="4000504"/>
            <a:ext cx="928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90+3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2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500958" y="3643314"/>
            <a:ext cx="10001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2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357686" y="2143116"/>
            <a:ext cx="714380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2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571868" y="5929330"/>
            <a:ext cx="928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92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2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785786" y="2500306"/>
            <a:ext cx="928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93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35"/>
          <p:cNvGrpSpPr>
            <a:grpSpLocks/>
          </p:cNvGrpSpPr>
          <p:nvPr/>
        </p:nvGrpSpPr>
        <p:grpSpPr bwMode="auto">
          <a:xfrm>
            <a:off x="4500562" y="2512054"/>
            <a:ext cx="1143008" cy="785818"/>
            <a:chOff x="2428860" y="3643314"/>
            <a:chExt cx="1796412" cy="674270"/>
          </a:xfrm>
        </p:grpSpPr>
        <p:pic>
          <p:nvPicPr>
            <p:cNvPr id="43" name="Рисунок 19" descr="15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660674" y="1983721"/>
            <a:ext cx="1625838" cy="1135793"/>
            <a:chOff x="4660674" y="1983721"/>
            <a:chExt cx="1625838" cy="1135793"/>
          </a:xfrm>
        </p:grpSpPr>
        <p:sp>
          <p:nvSpPr>
            <p:cNvPr id="89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57818" y="1983721"/>
              <a:ext cx="9286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kk-KZ" sz="2400" b="1" dirty="0" smtClean="0">
                  <a:latin typeface="Times New Roman" pitchFamily="18" charset="0"/>
                  <a:cs typeface="Times New Roman" pitchFamily="18" charset="0"/>
                </a:rPr>
                <a:t>7+6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24">
              <a:hlinkClick r:id="rId10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660674" y="2657849"/>
              <a:ext cx="9286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kk-KZ" sz="2400" b="1" dirty="0" smtClean="0">
                  <a:latin typeface="Times New Roman" pitchFamily="18" charset="0"/>
                  <a:cs typeface="Times New Roman" pitchFamily="18" charset="0"/>
                </a:rPr>
                <a:t>8+5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4213" y="1484313"/>
            <a:ext cx="79216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kk-KZ" sz="4000" b="1" i="1" dirty="0">
              <a:solidFill>
                <a:srgbClr val="A50021"/>
              </a:solidFill>
              <a:latin typeface="Century Schoolbook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4000" b="1" i="1" dirty="0">
              <a:solidFill>
                <a:srgbClr val="A50021"/>
              </a:solidFill>
              <a:latin typeface="Century Schoolbook" pitchFamily="18" charset="0"/>
            </a:endParaRPr>
          </a:p>
        </p:txBody>
      </p:sp>
      <p:pic>
        <p:nvPicPr>
          <p:cNvPr id="27651" name="Picture 11" descr="6816310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9335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3" descr="a957c68d5c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16351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55782266_open_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00625"/>
            <a:ext cx="2987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994275"/>
            <a:ext cx="13620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1547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572000" y="2143117"/>
            <a:ext cx="414340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3600" b="1" i="1" dirty="0" smtClean="0">
                <a:latin typeface="Century Schoolbook" pitchFamily="18" charset="0"/>
              </a:rPr>
              <a:t>№4, №7</a:t>
            </a:r>
            <a:endParaRPr lang="kk-KZ" sz="3600" b="1" i="1" dirty="0">
              <a:latin typeface="Century Schoolbook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kk-KZ" sz="3600" b="1" i="1" dirty="0" smtClean="0">
                <a:latin typeface="Century Schoolbook" pitchFamily="18" charset="0"/>
              </a:rPr>
              <a:t>100-101 </a:t>
            </a:r>
            <a:r>
              <a:rPr lang="kk-KZ" sz="3600" b="1" i="1" dirty="0">
                <a:latin typeface="Century Schoolbook" pitchFamily="18" charset="0"/>
              </a:rPr>
              <a:t>бет</a:t>
            </a:r>
            <a:endParaRPr lang="ru-RU" sz="3600" b="1" i="1" dirty="0">
              <a:latin typeface="Century Schoolbook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2071678"/>
            <a:ext cx="350046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Үйге тапсырма: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857232"/>
            <a:ext cx="192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latin typeface="Arial" pitchFamily="34" charset="0"/>
                <a:cs typeface="Arial" pitchFamily="34" charset="0"/>
              </a:rPr>
              <a:t>Бағалау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:\смайлики\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14620"/>
            <a:ext cx="2500330" cy="2071702"/>
          </a:xfrm>
          <a:prstGeom prst="rect">
            <a:avLst/>
          </a:prstGeom>
          <a:noFill/>
        </p:spPr>
      </p:pic>
      <p:pic>
        <p:nvPicPr>
          <p:cNvPr id="1027" name="Picture 3" descr="H:\смайлики\смай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2406640" cy="2214578"/>
          </a:xfrm>
          <a:prstGeom prst="rect">
            <a:avLst/>
          </a:prstGeom>
          <a:noFill/>
        </p:spPr>
      </p:pic>
      <p:pic>
        <p:nvPicPr>
          <p:cNvPr id="1028" name="Picture 4" descr="H:\смайлики\смайл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85728"/>
            <a:ext cx="2286016" cy="20717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25533725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28794" y="1500174"/>
            <a:ext cx="69262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k-KZ" sz="4800" b="1" i="1" dirty="0" smtClean="0">
                <a:latin typeface="Times New Roman" pitchFamily="18" charset="0"/>
              </a:rPr>
              <a:t>Назарларыңызға рахмет!!!</a:t>
            </a:r>
            <a:endParaRPr lang="ru-RU" sz="4800" b="1" i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14422"/>
            <a:ext cx="8072494" cy="92333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Сабақтың мақсаты: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500034" y="2214554"/>
            <a:ext cx="8072494" cy="271464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Алған білімдерін толықтыру мақсатында тапсырмалар орындату, кері есептер құрату барысында сөйлеу шеберліктерін арттыру, шапшаңдыққа тәрбиелеу.</a:t>
            </a:r>
            <a:endParaRPr lang="ru-RU" sz="2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21429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21429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572008"/>
            <a:ext cx="5143536" cy="2085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500035" y="908050"/>
            <a:ext cx="8104216" cy="865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 err="1"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Психологиялық  дайындық</a:t>
            </a:r>
            <a:endParaRPr lang="ru-RU" sz="3600" b="1" kern="10" spc="720" dirty="0">
              <a:solidFill>
                <a:srgbClr val="00B05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3" name="Oval 8"/>
          <p:cNvSpPr>
            <a:spLocks noChangeArrowheads="1"/>
          </p:cNvSpPr>
          <p:nvPr/>
        </p:nvSpPr>
        <p:spPr bwMode="auto">
          <a:xfrm>
            <a:off x="928662" y="1857364"/>
            <a:ext cx="7500990" cy="42148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1428729" y="2420939"/>
            <a:ext cx="6215105" cy="2936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900" kern="10" dirty="0" err="1" smtClean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Сәрсенбінің </a:t>
            </a:r>
            <a:r>
              <a:rPr lang="ru-RU" sz="900" kern="10" dirty="0" err="1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сәті,</a:t>
            </a:r>
            <a:endParaRPr lang="ru-RU" sz="900" kern="10" dirty="0"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900" kern="10" dirty="0" err="1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Сәттілікке толсын</a:t>
            </a:r>
            <a:r>
              <a:rPr lang="ru-RU" sz="900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ru-RU" sz="900" kern="10" dirty="0" err="1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Бүгінгі алған бағамыз,</a:t>
            </a:r>
            <a:endParaRPr lang="ru-RU" sz="900" kern="10" dirty="0">
              <a:solidFill>
                <a:srgbClr val="00206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900" kern="10" dirty="0" err="1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Кілең бестік</a:t>
            </a:r>
            <a:r>
              <a:rPr lang="ru-RU" sz="900" kern="10" dirty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900" kern="10" dirty="0" err="1" smtClean="0">
                <a:solidFill>
                  <a:srgbClr val="00206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болсын</a:t>
            </a:r>
            <a:endParaRPr lang="ru-RU" sz="9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142852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6454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1429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857892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14290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6143625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42852"/>
            <a:ext cx="6000792" cy="83099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Топқа бөлу 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85926"/>
            <a:ext cx="3500462" cy="1571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72132" y="1714488"/>
            <a:ext cx="2714644" cy="1785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85786" y="3429000"/>
            <a:ext cx="2857520" cy="214314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5429256" y="3571876"/>
            <a:ext cx="3143272" cy="192882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00694" y="1142984"/>
            <a:ext cx="300039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“Шеңбер” тобы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876" y="1142984"/>
            <a:ext cx="34883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“Тік төртбұрыш” тобы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5715016"/>
            <a:ext cx="328614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“Үшбұрыш” тобы 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2132" y="5643578"/>
            <a:ext cx="301815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“Көпбұрыш” тобы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498706" cy="92333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Үй тапсырмасын тексеру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714488"/>
            <a:ext cx="12618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7+7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000504"/>
            <a:ext cx="14734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7+7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2428868"/>
            <a:ext cx="13756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34-7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786322"/>
            <a:ext cx="14734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7+7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214686"/>
            <a:ext cx="13756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14-7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1714488"/>
            <a:ext cx="14734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7+7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500306"/>
            <a:ext cx="14734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17+7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4000504"/>
            <a:ext cx="13756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24-7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4857760"/>
            <a:ext cx="14734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7+7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3214686"/>
            <a:ext cx="13756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44-7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0-конечная звезда 16"/>
          <p:cNvSpPr/>
          <p:nvPr/>
        </p:nvSpPr>
        <p:spPr>
          <a:xfrm>
            <a:off x="2500298" y="1500174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0-конечная звезда 17"/>
          <p:cNvSpPr/>
          <p:nvPr/>
        </p:nvSpPr>
        <p:spPr>
          <a:xfrm>
            <a:off x="7429520" y="3143248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0-конечная звезда 18"/>
          <p:cNvSpPr/>
          <p:nvPr/>
        </p:nvSpPr>
        <p:spPr>
          <a:xfrm>
            <a:off x="7358082" y="2357430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0-конечная звезда 19"/>
          <p:cNvSpPr/>
          <p:nvPr/>
        </p:nvSpPr>
        <p:spPr>
          <a:xfrm>
            <a:off x="7286644" y="1643050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10-конечная звезда 20"/>
          <p:cNvSpPr/>
          <p:nvPr/>
        </p:nvSpPr>
        <p:spPr>
          <a:xfrm>
            <a:off x="2571736" y="2357430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10-конечная звезда 21"/>
          <p:cNvSpPr/>
          <p:nvPr/>
        </p:nvSpPr>
        <p:spPr>
          <a:xfrm>
            <a:off x="7358082" y="4714884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10-конечная звезда 22"/>
          <p:cNvSpPr/>
          <p:nvPr/>
        </p:nvSpPr>
        <p:spPr>
          <a:xfrm>
            <a:off x="7429520" y="3929066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10-конечная звезда 23"/>
          <p:cNvSpPr/>
          <p:nvPr/>
        </p:nvSpPr>
        <p:spPr>
          <a:xfrm>
            <a:off x="2571736" y="4714884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10-конечная звезда 24"/>
          <p:cNvSpPr/>
          <p:nvPr/>
        </p:nvSpPr>
        <p:spPr>
          <a:xfrm>
            <a:off x="2571736" y="3857628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10-конечная звезда 25"/>
          <p:cNvSpPr/>
          <p:nvPr/>
        </p:nvSpPr>
        <p:spPr>
          <a:xfrm>
            <a:off x="2571736" y="3071810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00562" y="1428736"/>
            <a:ext cx="482889" cy="4572032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kk-KZ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Қосу мен азайту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498706" cy="92333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Үй тапсырмасын тексеру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714488"/>
            <a:ext cx="13756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54-7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000504"/>
            <a:ext cx="13756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94-7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2428868"/>
            <a:ext cx="14734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87+7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786322"/>
            <a:ext cx="13756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74-7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214686"/>
            <a:ext cx="14734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67+7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1714488"/>
            <a:ext cx="13756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84-7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500306"/>
            <a:ext cx="137569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4000504"/>
            <a:ext cx="14734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7+7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4857760"/>
            <a:ext cx="15808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104-7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3214686"/>
            <a:ext cx="14734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7+7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0-конечная звезда 16"/>
          <p:cNvSpPr/>
          <p:nvPr/>
        </p:nvSpPr>
        <p:spPr>
          <a:xfrm>
            <a:off x="2500298" y="1500174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0-конечная звезда 17"/>
          <p:cNvSpPr/>
          <p:nvPr/>
        </p:nvSpPr>
        <p:spPr>
          <a:xfrm>
            <a:off x="7429520" y="3143248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104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0-конечная звезда 18"/>
          <p:cNvSpPr/>
          <p:nvPr/>
        </p:nvSpPr>
        <p:spPr>
          <a:xfrm>
            <a:off x="7429520" y="2357430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0-конечная звезда 19"/>
          <p:cNvSpPr/>
          <p:nvPr/>
        </p:nvSpPr>
        <p:spPr>
          <a:xfrm>
            <a:off x="7286644" y="1643050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10-конечная звезда 20"/>
          <p:cNvSpPr/>
          <p:nvPr/>
        </p:nvSpPr>
        <p:spPr>
          <a:xfrm>
            <a:off x="2571736" y="2357430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10-конечная звезда 21"/>
          <p:cNvSpPr/>
          <p:nvPr/>
        </p:nvSpPr>
        <p:spPr>
          <a:xfrm>
            <a:off x="7358082" y="4714884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10-конечная звезда 22"/>
          <p:cNvSpPr/>
          <p:nvPr/>
        </p:nvSpPr>
        <p:spPr>
          <a:xfrm>
            <a:off x="7429520" y="3929066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10-конечная звезда 23"/>
          <p:cNvSpPr/>
          <p:nvPr/>
        </p:nvSpPr>
        <p:spPr>
          <a:xfrm>
            <a:off x="2571736" y="4714884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10-конечная звезда 24"/>
          <p:cNvSpPr/>
          <p:nvPr/>
        </p:nvSpPr>
        <p:spPr>
          <a:xfrm>
            <a:off x="2571736" y="3857628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10-конечная звезда 25"/>
          <p:cNvSpPr/>
          <p:nvPr/>
        </p:nvSpPr>
        <p:spPr>
          <a:xfrm>
            <a:off x="2571736" y="3071810"/>
            <a:ext cx="1357322" cy="714380"/>
          </a:xfrm>
          <a:prstGeom prst="star10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38100"/>
            <a:ext cx="1314451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13144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5734050"/>
            <a:ext cx="13144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42875"/>
            <a:ext cx="13144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12-конечная звезда 59"/>
          <p:cNvSpPr/>
          <p:nvPr/>
        </p:nvSpPr>
        <p:spPr>
          <a:xfrm>
            <a:off x="2428875" y="0"/>
            <a:ext cx="5000625" cy="1071563"/>
          </a:xfrm>
          <a:prstGeom prst="star12">
            <a:avLst/>
          </a:prstGeom>
          <a:solidFill>
            <a:srgbClr val="FF66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 –топ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kk-KZ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ойыны</a:t>
            </a:r>
            <a:endParaRPr lang="ru-RU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Полилиния 28"/>
          <p:cNvSpPr>
            <a:spLocks/>
          </p:cNvSpPr>
          <p:nvPr/>
        </p:nvSpPr>
        <p:spPr bwMode="auto">
          <a:xfrm>
            <a:off x="642910" y="4000504"/>
            <a:ext cx="2663825" cy="1000132"/>
          </a:xfrm>
          <a:custGeom>
            <a:avLst/>
            <a:gdLst>
              <a:gd name="T0" fmla="*/ 0 w 4076701"/>
              <a:gd name="T1" fmla="*/ 0 h 2070101"/>
              <a:gd name="T2" fmla="*/ 1137364 w 4076701"/>
              <a:gd name="T3" fmla="*/ 0 h 2070101"/>
              <a:gd name="T4" fmla="*/ 1137364 w 4076701"/>
              <a:gd name="T5" fmla="*/ 86787 h 2070101"/>
              <a:gd name="T6" fmla="*/ 0 w 4076701"/>
              <a:gd name="T7" fmla="*/ 86787 h 2070101"/>
              <a:gd name="T8" fmla="*/ 0 60000 65536"/>
              <a:gd name="T9" fmla="*/ 0 60000 65536"/>
              <a:gd name="T10" fmla="*/ 0 60000 65536"/>
              <a:gd name="T11" fmla="*/ 0 60000 65536"/>
              <a:gd name="T12" fmla="*/ 0 w 4076701"/>
              <a:gd name="T13" fmla="*/ 0 h 2070101"/>
              <a:gd name="T14" fmla="*/ 4076701 w 4076701"/>
              <a:gd name="T15" fmla="*/ 2070101 h 2070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76701" h="2070101">
                <a:moveTo>
                  <a:pt x="0" y="0"/>
                </a:moveTo>
                <a:lnTo>
                  <a:pt x="4076700" y="0"/>
                </a:lnTo>
                <a:lnTo>
                  <a:pt x="4076700" y="2070100"/>
                </a:lnTo>
                <a:lnTo>
                  <a:pt x="0" y="2070100"/>
                </a:lnTo>
                <a:close/>
              </a:path>
            </a:pathLst>
          </a:cu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1357290" y="1785926"/>
            <a:ext cx="1511300" cy="1439862"/>
          </a:xfrm>
          <a:custGeom>
            <a:avLst/>
            <a:gdLst/>
            <a:ahLst/>
            <a:cxnLst/>
            <a:rect l="0" t="0" r="0" b="0"/>
            <a:pathLst>
              <a:path w="2057401" h="2019301">
                <a:moveTo>
                  <a:pt x="12700" y="0"/>
                </a:moveTo>
                <a:lnTo>
                  <a:pt x="2057400" y="12700"/>
                </a:lnTo>
                <a:lnTo>
                  <a:pt x="2044700" y="2019300"/>
                </a:lnTo>
                <a:lnTo>
                  <a:pt x="0" y="2006600"/>
                </a:lnTo>
                <a:close/>
              </a:path>
            </a:pathLst>
          </a:cu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1785918" y="3643314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b="1" dirty="0"/>
              <a:t>3</a:t>
            </a:r>
            <a:r>
              <a:rPr lang="kk-KZ" b="1" dirty="0" smtClean="0"/>
              <a:t> </a:t>
            </a:r>
            <a:r>
              <a:rPr lang="kk-KZ" b="1" dirty="0"/>
              <a:t>см</a:t>
            </a:r>
            <a:endParaRPr lang="ru-RU" b="1" dirty="0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0" y="4143380"/>
            <a:ext cx="714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b="1" dirty="0"/>
              <a:t>2</a:t>
            </a:r>
            <a:r>
              <a:rPr lang="kk-KZ" b="1" dirty="0" smtClean="0"/>
              <a:t> </a:t>
            </a:r>
            <a:r>
              <a:rPr lang="kk-KZ" b="1" dirty="0"/>
              <a:t>см</a:t>
            </a:r>
            <a:endParaRPr lang="ru-RU" b="1" dirty="0"/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428596" y="2285992"/>
            <a:ext cx="862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2000" b="1" dirty="0" smtClean="0"/>
              <a:t>4 </a:t>
            </a:r>
            <a:r>
              <a:rPr lang="kk-KZ" sz="2000" b="1" dirty="0"/>
              <a:t>см</a:t>
            </a:r>
            <a:endParaRPr lang="ru-RU" sz="2000" b="1" dirty="0"/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1643042" y="1357298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2000" b="1" dirty="0" smtClean="0"/>
              <a:t>4 см</a:t>
            </a:r>
            <a:endParaRPr lang="ru-RU" sz="2000" b="1" dirty="0"/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5364163" y="220503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20497" name="Text Box 20"/>
          <p:cNvSpPr txBox="1">
            <a:spLocks noChangeArrowheads="1"/>
          </p:cNvSpPr>
          <p:nvPr/>
        </p:nvSpPr>
        <p:spPr bwMode="auto">
          <a:xfrm>
            <a:off x="1571604" y="4143380"/>
            <a:ext cx="863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>
                <a:latin typeface="Times New Roman" pitchFamily="18" charset="0"/>
              </a:rPr>
              <a:t>P - </a:t>
            </a:r>
            <a:r>
              <a:rPr lang="kk-KZ" sz="2200" b="1" dirty="0">
                <a:latin typeface="Times New Roman" pitchFamily="18" charset="0"/>
              </a:rPr>
              <a:t>?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20498" name="Text Box 21"/>
          <p:cNvSpPr txBox="1">
            <a:spLocks noChangeArrowheads="1"/>
          </p:cNvSpPr>
          <p:nvPr/>
        </p:nvSpPr>
        <p:spPr bwMode="auto">
          <a:xfrm>
            <a:off x="1643042" y="2143116"/>
            <a:ext cx="1071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P - </a:t>
            </a:r>
            <a:r>
              <a:rPr lang="kk-KZ" sz="2400" b="1" dirty="0">
                <a:latin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20500" name="Picture 21" descr="blesk_cvetrychej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889125"/>
            <a:ext cx="52927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27" descr="an1_golybpravb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1655762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2" name="Picture 25" descr="3e5c94cc8ef0602aec69a43eee16e03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76475"/>
            <a:ext cx="152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24" descr="an1_zajkaplja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157788"/>
            <a:ext cx="11191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79" name="AutoShape 27"/>
          <p:cNvSpPr>
            <a:spLocks noChangeArrowheads="1"/>
          </p:cNvSpPr>
          <p:nvPr/>
        </p:nvSpPr>
        <p:spPr bwMode="auto">
          <a:xfrm>
            <a:off x="3428992" y="3643314"/>
            <a:ext cx="5500726" cy="242889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66FF33"/>
              </a:gs>
              <a:gs pos="50000">
                <a:srgbClr val="FFFF00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P </a:t>
            </a:r>
            <a:r>
              <a:rPr lang="en-US" sz="2400" b="1" dirty="0" smtClean="0">
                <a:latin typeface="Times New Roman" pitchFamily="18" charset="0"/>
              </a:rPr>
              <a:t>=</a:t>
            </a:r>
            <a:r>
              <a:rPr lang="kk-KZ" sz="2400" b="1" dirty="0" smtClean="0">
                <a:latin typeface="Times New Roman" pitchFamily="18" charset="0"/>
              </a:rPr>
              <a:t>3см </a:t>
            </a:r>
            <a:r>
              <a:rPr lang="kk-KZ" sz="2400" b="1" dirty="0">
                <a:latin typeface="Times New Roman" pitchFamily="18" charset="0"/>
              </a:rPr>
              <a:t>+ 2</a:t>
            </a:r>
            <a:r>
              <a:rPr lang="kk-KZ" sz="2400" b="1" dirty="0" smtClean="0">
                <a:latin typeface="Times New Roman" pitchFamily="18" charset="0"/>
              </a:rPr>
              <a:t>см </a:t>
            </a:r>
            <a:r>
              <a:rPr lang="kk-KZ" sz="2400" b="1" dirty="0">
                <a:latin typeface="Times New Roman" pitchFamily="18" charset="0"/>
              </a:rPr>
              <a:t>+ </a:t>
            </a:r>
            <a:r>
              <a:rPr lang="kk-KZ" sz="2400" b="1" dirty="0" smtClean="0">
                <a:latin typeface="Times New Roman" pitchFamily="18" charset="0"/>
              </a:rPr>
              <a:t>3 </a:t>
            </a:r>
            <a:r>
              <a:rPr lang="kk-KZ" sz="2400" b="1" dirty="0">
                <a:latin typeface="Times New Roman" pitchFamily="18" charset="0"/>
              </a:rPr>
              <a:t>см + </a:t>
            </a:r>
            <a:r>
              <a:rPr lang="kk-KZ" sz="2400" b="1" dirty="0" smtClean="0">
                <a:latin typeface="Times New Roman" pitchFamily="18" charset="0"/>
              </a:rPr>
              <a:t>2см </a:t>
            </a:r>
            <a:r>
              <a:rPr lang="en-US" sz="2400" b="1" dirty="0">
                <a:latin typeface="Times New Roman" pitchFamily="18" charset="0"/>
              </a:rPr>
              <a:t>= 10</a:t>
            </a:r>
            <a:r>
              <a:rPr lang="kk-KZ" sz="2400" b="1" dirty="0">
                <a:latin typeface="Times New Roman" pitchFamily="18" charset="0"/>
              </a:rPr>
              <a:t>см</a:t>
            </a:r>
          </a:p>
        </p:txBody>
      </p:sp>
      <p:sp>
        <p:nvSpPr>
          <p:cNvPr id="100380" name="AutoShape 28"/>
          <p:cNvSpPr>
            <a:spLocks noChangeArrowheads="1"/>
          </p:cNvSpPr>
          <p:nvPr/>
        </p:nvSpPr>
        <p:spPr bwMode="auto">
          <a:xfrm>
            <a:off x="3286116" y="1571612"/>
            <a:ext cx="5572164" cy="207170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Times New Roman" pitchFamily="18" charset="0"/>
              </a:rPr>
              <a:t>P= </a:t>
            </a:r>
            <a:r>
              <a:rPr lang="kk-KZ" sz="2400" b="1" dirty="0">
                <a:latin typeface="Times New Roman" pitchFamily="18" charset="0"/>
              </a:rPr>
              <a:t>4</a:t>
            </a:r>
            <a:r>
              <a:rPr lang="kk-KZ" sz="2400" b="1" dirty="0" smtClean="0">
                <a:latin typeface="Times New Roman" pitchFamily="18" charset="0"/>
              </a:rPr>
              <a:t>см </a:t>
            </a:r>
            <a:r>
              <a:rPr lang="kk-KZ" sz="2400" b="1" dirty="0">
                <a:latin typeface="Times New Roman" pitchFamily="18" charset="0"/>
              </a:rPr>
              <a:t>+ </a:t>
            </a:r>
            <a:r>
              <a:rPr lang="kk-KZ" sz="2400" b="1" dirty="0" smtClean="0">
                <a:latin typeface="Times New Roman" pitchFamily="18" charset="0"/>
              </a:rPr>
              <a:t>4см </a:t>
            </a:r>
            <a:r>
              <a:rPr lang="kk-KZ" sz="2400" b="1" dirty="0">
                <a:latin typeface="Times New Roman" pitchFamily="18" charset="0"/>
              </a:rPr>
              <a:t>+ </a:t>
            </a:r>
            <a:r>
              <a:rPr lang="kk-KZ" sz="2400" b="1" dirty="0" smtClean="0">
                <a:latin typeface="Times New Roman" pitchFamily="18" charset="0"/>
              </a:rPr>
              <a:t>4см </a:t>
            </a:r>
            <a:r>
              <a:rPr lang="kk-KZ" sz="2400" b="1" dirty="0">
                <a:latin typeface="Times New Roman" pitchFamily="18" charset="0"/>
              </a:rPr>
              <a:t>+ </a:t>
            </a:r>
            <a:r>
              <a:rPr lang="kk-KZ" sz="2400" b="1" dirty="0" smtClean="0">
                <a:latin typeface="Times New Roman" pitchFamily="18" charset="0"/>
              </a:rPr>
              <a:t>4см </a:t>
            </a:r>
            <a:r>
              <a:rPr lang="en-US" sz="2400" b="1" dirty="0">
                <a:latin typeface="Times New Roman" pitchFamily="18" charset="0"/>
              </a:rPr>
              <a:t>= </a:t>
            </a:r>
            <a:r>
              <a:rPr lang="kk-KZ" sz="2400" b="1" dirty="0" smtClean="0">
                <a:latin typeface="Times New Roman" pitchFamily="18" charset="0"/>
              </a:rPr>
              <a:t>16см</a:t>
            </a:r>
            <a:endParaRPr lang="kk-KZ" sz="2000" b="1" dirty="0"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1000108"/>
            <a:ext cx="9675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b="1" u="sng" dirty="0" smtClean="0">
                <a:latin typeface="Times New Roman" pitchFamily="18" charset="0"/>
                <a:cs typeface="Times New Roman" pitchFamily="18" charset="0"/>
              </a:rPr>
              <a:t>№1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9" grpId="0" animBg="1"/>
      <p:bldP spid="1003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9675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b="1" u="sng" dirty="0" smtClean="0"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14290"/>
            <a:ext cx="735811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Есепті шығар және кері есеп құрыңдар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00034" y="1000108"/>
            <a:ext cx="3143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а) Шарты: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Жүргені -10 бала</a:t>
            </a:r>
          </a:p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еткені-7 бала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Қалғаны-?</a:t>
            </a:r>
          </a:p>
          <a:p>
            <a:endParaRPr lang="kk-KZ" sz="2000" dirty="0" smtClean="0"/>
          </a:p>
        </p:txBody>
      </p:sp>
      <p:sp>
        <p:nvSpPr>
          <p:cNvPr id="13" name="TextBox 12"/>
          <p:cNvSpPr txBox="1"/>
          <p:nvPr/>
        </p:nvSpPr>
        <p:spPr>
          <a:xfrm flipH="1">
            <a:off x="4857752" y="1142985"/>
            <a:ext cx="30718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) Шарты: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Жүргені -10 бала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Қалғаны-3 бала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Кеткені-?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/>
          </a:p>
        </p:txBody>
      </p:sp>
      <p:sp>
        <p:nvSpPr>
          <p:cNvPr id="15" name="TextBox 14"/>
          <p:cNvSpPr txBox="1"/>
          <p:nvPr/>
        </p:nvSpPr>
        <p:spPr>
          <a:xfrm flipH="1">
            <a:off x="2428860" y="3714752"/>
            <a:ext cx="30003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) Шарты: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Жүргені -? бала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Қалғаны-3 бала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Кеткені-7 бала</a:t>
            </a:r>
          </a:p>
          <a:p>
            <a:endParaRPr lang="kk-KZ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0034" y="2786058"/>
            <a:ext cx="342902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Шешуі: 10-7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=3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Жауабы: Қалғаны 3 бала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5572140"/>
            <a:ext cx="342902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Шешуі: 7+3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=10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Жауабы: Жүргені 10 бала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2928934"/>
            <a:ext cx="342902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Шешуі: 10-3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=7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Жауабы: Кеткені  7 бала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14290"/>
            <a:ext cx="96755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800" b="1" u="sng" dirty="0" smtClean="0">
                <a:latin typeface="Times New Roman" pitchFamily="18" charset="0"/>
                <a:cs typeface="Times New Roman" pitchFamily="18" charset="0"/>
              </a:rPr>
              <a:t>№3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14290"/>
            <a:ext cx="735811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Топтық жұмыс</a:t>
            </a:r>
            <a:r>
              <a:rPr lang="kk-K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14282" y="1000108"/>
            <a:ext cx="41434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) Шарты: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Домбыра -15           ? артық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Гитара  -8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2500306"/>
            <a:ext cx="378621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Шешуі: 15-8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=7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Жауабы: 7 балаға артық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5286388"/>
            <a:ext cx="378621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Шешуі: 13+7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20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Жауабы: Барлығы 20 шелек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2500306"/>
            <a:ext cx="342902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Шешуі: 12-8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=4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Жауабы: қалды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банан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143902" y="185657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4572000" y="1071546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) Шарты: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Әкелінгені-12 банан  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Жеді -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банан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Қалды-?      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3929066"/>
            <a:ext cx="3786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ә) Шарты: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Алма а-13 ш                  ?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Алмұрт а-7 ш                       </a:t>
            </a:r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2214546" y="4357694"/>
            <a:ext cx="584076" cy="642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786190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ә) Шарты: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Түсті қарындаш-10   ?  артық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Қара қарындаш -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29124" y="5286388"/>
            <a:ext cx="378621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Шешуі: 10-8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Жауабы: 2  артық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6735314" y="4523343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/>
      <p:bldP spid="23" grpId="0"/>
      <p:bldP spid="13" grpId="0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468</Words>
  <Application>Microsoft Office PowerPoint</Application>
  <PresentationFormat>Экран (4:3)</PresentationFormat>
  <Paragraphs>196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43</cp:revision>
  <dcterms:created xsi:type="dcterms:W3CDTF">2015-12-06T11:54:07Z</dcterms:created>
  <dcterms:modified xsi:type="dcterms:W3CDTF">2015-12-09T05:16:08Z</dcterms:modified>
</cp:coreProperties>
</file>