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57" r:id="rId7"/>
    <p:sldId id="263" r:id="rId8"/>
    <p:sldId id="264" r:id="rId9"/>
    <p:sldId id="265" r:id="rId10"/>
    <p:sldId id="266" r:id="rId11"/>
    <p:sldId id="267" r:id="rId12"/>
    <p:sldId id="261" r:id="rId13"/>
    <p:sldId id="270" r:id="rId14"/>
    <p:sldId id="26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7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9DAA-9869-4007-BDC6-2C3A5FA1503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066B7-9050-4AA5-9390-0EEFE11410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КАЗАХСКИЕ ХАНЫ И БИИ 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3074" name="Picture 2" descr="http://img-fotki.yandex.ru/get/4605/sibirskij-yozh.23/0_597aa_d1d73d04_orig"/>
          <p:cNvPicPr>
            <a:picLocks noChangeAspect="1" noChangeArrowheads="1"/>
          </p:cNvPicPr>
          <p:nvPr/>
        </p:nvPicPr>
        <p:blipFill>
          <a:blip r:embed="rId2" cstate="print"/>
          <a:srcRect b="6174"/>
          <a:stretch>
            <a:fillRect/>
          </a:stretch>
        </p:blipFill>
        <p:spPr bwMode="auto">
          <a:xfrm>
            <a:off x="683568" y="1268760"/>
            <a:ext cx="7804861" cy="48965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68960"/>
            <a:ext cx="8964488" cy="33123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b="1" dirty="0" smtClean="0"/>
              <a:t>		</a:t>
            </a:r>
            <a:r>
              <a:rPr lang="ru-RU" sz="9600" b="1" dirty="0" smtClean="0">
                <a:solidFill>
                  <a:srgbClr val="800000"/>
                </a:solidFill>
              </a:rPr>
              <a:t>Мудрый </a:t>
            </a:r>
            <a:r>
              <a:rPr lang="ru-RU" sz="9600" b="1" dirty="0" err="1" smtClean="0">
                <a:solidFill>
                  <a:srgbClr val="800000"/>
                </a:solidFill>
              </a:rPr>
              <a:t>Аз-Тауке</a:t>
            </a:r>
            <a:endParaRPr lang="ru-RU" sz="9600" b="1" dirty="0" smtClean="0"/>
          </a:p>
          <a:p>
            <a:pPr algn="ctr">
              <a:buNone/>
            </a:pPr>
            <a:r>
              <a:rPr lang="ru-RU" sz="5000" b="1" dirty="0">
                <a:solidFill>
                  <a:srgbClr val="002060"/>
                </a:solidFill>
              </a:rPr>
              <a:t>	</a:t>
            </a:r>
            <a:r>
              <a:rPr lang="ru-RU" sz="5000" b="1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6200" b="1" dirty="0" smtClean="0">
                <a:solidFill>
                  <a:srgbClr val="002060"/>
                </a:solidFill>
              </a:rPr>
              <a:t>В</a:t>
            </a:r>
            <a:r>
              <a:rPr lang="ru-RU" sz="6200" b="1" dirty="0">
                <a:solidFill>
                  <a:srgbClr val="002060"/>
                </a:solidFill>
              </a:rPr>
              <a:t> XVII веке Казахским </a:t>
            </a:r>
            <a:r>
              <a:rPr lang="ru-RU" sz="6200" b="1" dirty="0" smtClean="0">
                <a:solidFill>
                  <a:srgbClr val="002060"/>
                </a:solidFill>
              </a:rPr>
              <a:t>ханством </a:t>
            </a:r>
            <a:r>
              <a:rPr lang="ru-RU" sz="6200" b="1" dirty="0">
                <a:solidFill>
                  <a:srgbClr val="002060"/>
                </a:solidFill>
              </a:rPr>
              <a:t>правил мудрый и справедливый </a:t>
            </a:r>
            <a:r>
              <a:rPr lang="ru-RU" sz="6200" b="1" dirty="0" smtClean="0">
                <a:solidFill>
                  <a:srgbClr val="002060"/>
                </a:solidFill>
              </a:rPr>
              <a:t>хан </a:t>
            </a:r>
            <a:r>
              <a:rPr lang="ru-RU" sz="6200" b="1" dirty="0" err="1" smtClean="0">
                <a:solidFill>
                  <a:srgbClr val="002060"/>
                </a:solidFill>
              </a:rPr>
              <a:t>Аз-ауке</a:t>
            </a:r>
            <a:r>
              <a:rPr lang="ru-RU" sz="6200" b="1" dirty="0">
                <a:solidFill>
                  <a:srgbClr val="002060"/>
                </a:solidFill>
              </a:rPr>
              <a:t>. Отец </a:t>
            </a:r>
            <a:r>
              <a:rPr lang="ru-RU" sz="6200" b="1" dirty="0" err="1">
                <a:solidFill>
                  <a:srgbClr val="002060"/>
                </a:solidFill>
              </a:rPr>
              <a:t>Тауке</a:t>
            </a:r>
            <a:r>
              <a:rPr lang="ru-RU" sz="6200" b="1" dirty="0">
                <a:solidFill>
                  <a:srgbClr val="002060"/>
                </a:solidFill>
              </a:rPr>
              <a:t> Салкам </a:t>
            </a:r>
            <a:r>
              <a:rPr lang="ru-RU" sz="6200" b="1" dirty="0" err="1">
                <a:solidFill>
                  <a:srgbClr val="002060"/>
                </a:solidFill>
              </a:rPr>
              <a:t>Жангир</a:t>
            </a:r>
            <a:r>
              <a:rPr lang="ru-RU" sz="6200" b="1" dirty="0">
                <a:solidFill>
                  <a:srgbClr val="002060"/>
                </a:solidFill>
              </a:rPr>
              <a:t> погиб в 1652 году в сражении с </a:t>
            </a:r>
            <a:r>
              <a:rPr lang="ru-RU" sz="6200" b="1" dirty="0" err="1">
                <a:solidFill>
                  <a:srgbClr val="002060"/>
                </a:solidFill>
              </a:rPr>
              <a:t>джунгарами</a:t>
            </a:r>
            <a:r>
              <a:rPr lang="ru-RU" sz="6200" b="1" dirty="0">
                <a:solidFill>
                  <a:srgbClr val="002060"/>
                </a:solidFill>
              </a:rPr>
              <a:t>. В это время </a:t>
            </a:r>
            <a:r>
              <a:rPr lang="ru-RU" sz="6200" b="1" dirty="0" smtClean="0">
                <a:solidFill>
                  <a:srgbClr val="002060"/>
                </a:solidFill>
              </a:rPr>
              <a:t>положение </a:t>
            </a:r>
            <a:r>
              <a:rPr lang="ru-RU" sz="6200" b="1" dirty="0">
                <a:solidFill>
                  <a:srgbClr val="002060"/>
                </a:solidFill>
              </a:rPr>
              <a:t>в Казахском ханстве было тяжелым. Хану </a:t>
            </a:r>
            <a:r>
              <a:rPr lang="ru-RU" sz="6200" b="1" dirty="0" err="1">
                <a:solidFill>
                  <a:srgbClr val="002060"/>
                </a:solidFill>
              </a:rPr>
              <a:t>Тауке</a:t>
            </a:r>
            <a:r>
              <a:rPr lang="ru-RU" sz="6200" b="1" dirty="0">
                <a:solidFill>
                  <a:srgbClr val="002060"/>
                </a:solidFill>
              </a:rPr>
              <a:t> пришлось провести многочисленные </a:t>
            </a:r>
            <a:r>
              <a:rPr lang="ru-RU" sz="6200" b="1" dirty="0" smtClean="0">
                <a:solidFill>
                  <a:srgbClr val="002060"/>
                </a:solidFill>
              </a:rPr>
              <a:t>реформы </a:t>
            </a:r>
            <a:r>
              <a:rPr lang="ru-RU" sz="6200" b="1" dirty="0">
                <a:solidFill>
                  <a:srgbClr val="002060"/>
                </a:solidFill>
              </a:rPr>
              <a:t>в государстве. </a:t>
            </a:r>
            <a:r>
              <a:rPr lang="ru-RU" sz="6200" b="1" dirty="0" err="1">
                <a:solidFill>
                  <a:srgbClr val="002060"/>
                </a:solidFill>
              </a:rPr>
              <a:t>Тауке</a:t>
            </a:r>
            <a:r>
              <a:rPr lang="ru-RU" sz="6200" b="1" dirty="0">
                <a:solidFill>
                  <a:srgbClr val="002060"/>
                </a:solidFill>
              </a:rPr>
              <a:t> правил в 1680-1715 </a:t>
            </a:r>
            <a:r>
              <a:rPr lang="ru-RU" sz="6200" b="1" dirty="0" smtClean="0">
                <a:solidFill>
                  <a:srgbClr val="002060"/>
                </a:solidFill>
              </a:rPr>
              <a:t>годах</a:t>
            </a:r>
            <a:r>
              <a:rPr lang="ru-RU" sz="6200" b="1" dirty="0">
                <a:solidFill>
                  <a:srgbClr val="002060"/>
                </a:solidFill>
              </a:rPr>
              <a:t>. Чтобы усилить свою власть, хан </a:t>
            </a:r>
            <a:r>
              <a:rPr lang="ru-RU" sz="6200" b="1" dirty="0" smtClean="0">
                <a:solidFill>
                  <a:srgbClr val="002060"/>
                </a:solidFill>
              </a:rPr>
              <a:t>опирался </a:t>
            </a:r>
            <a:r>
              <a:rPr lang="ru-RU" sz="6200" b="1" dirty="0">
                <a:solidFill>
                  <a:srgbClr val="002060"/>
                </a:solidFill>
              </a:rPr>
              <a:t>на помощь </a:t>
            </a:r>
            <a:r>
              <a:rPr lang="ru-RU" sz="6200" b="1" dirty="0" err="1">
                <a:solidFill>
                  <a:srgbClr val="002060"/>
                </a:solidFill>
              </a:rPr>
              <a:t>биев</a:t>
            </a:r>
            <a:r>
              <a:rPr lang="ru-RU" sz="6200" b="1" dirty="0">
                <a:solidFill>
                  <a:srgbClr val="002060"/>
                </a:solidFill>
              </a:rPr>
              <a:t> и родоначальников. Кроме прославленных трех </a:t>
            </a:r>
            <a:r>
              <a:rPr lang="ru-RU" sz="6200" b="1" dirty="0" err="1">
                <a:solidFill>
                  <a:srgbClr val="002060"/>
                </a:solidFill>
              </a:rPr>
              <a:t>биев</a:t>
            </a:r>
            <a:r>
              <a:rPr lang="ru-RU" sz="6200" b="1" dirty="0">
                <a:solidFill>
                  <a:srgbClr val="002060"/>
                </a:solidFill>
              </a:rPr>
              <a:t> </a:t>
            </a:r>
            <a:r>
              <a:rPr lang="ru-RU" sz="6200" b="1" dirty="0" err="1">
                <a:solidFill>
                  <a:srgbClr val="002060"/>
                </a:solidFill>
              </a:rPr>
              <a:t>Айтеке</a:t>
            </a:r>
            <a:r>
              <a:rPr lang="ru-RU" sz="6200" b="1" dirty="0">
                <a:solidFill>
                  <a:srgbClr val="002060"/>
                </a:solidFill>
              </a:rPr>
              <a:t>, </a:t>
            </a:r>
            <a:r>
              <a:rPr lang="ru-RU" sz="6200" b="1" dirty="0" err="1">
                <a:solidFill>
                  <a:srgbClr val="002060"/>
                </a:solidFill>
              </a:rPr>
              <a:t>Казыбека</a:t>
            </a:r>
            <a:r>
              <a:rPr lang="ru-RU" sz="6200" b="1" dirty="0">
                <a:solidFill>
                  <a:srgbClr val="002060"/>
                </a:solidFill>
              </a:rPr>
              <a:t>, Толе, в собрании обсуждения свода законов «</a:t>
            </a:r>
            <a:r>
              <a:rPr lang="ru-RU" sz="6200" b="1" dirty="0" err="1">
                <a:solidFill>
                  <a:srgbClr val="002060"/>
                </a:solidFill>
              </a:rPr>
              <a:t>Жеты</a:t>
            </a:r>
            <a:r>
              <a:rPr lang="ru-RU" sz="6200" b="1" dirty="0">
                <a:solidFill>
                  <a:srgbClr val="002060"/>
                </a:solidFill>
              </a:rPr>
              <a:t> </a:t>
            </a:r>
            <a:r>
              <a:rPr lang="ru-RU" sz="6200" b="1" dirty="0" err="1" smtClean="0">
                <a:solidFill>
                  <a:srgbClr val="002060"/>
                </a:solidFill>
              </a:rPr>
              <a:t>Жаргы</a:t>
            </a:r>
            <a:r>
              <a:rPr lang="ru-RU" sz="6200" b="1" dirty="0">
                <a:solidFill>
                  <a:srgbClr val="002060"/>
                </a:solidFill>
              </a:rPr>
              <a:t>» участвовали представители </a:t>
            </a:r>
            <a:r>
              <a:rPr lang="ru-RU" sz="6200" b="1" dirty="0" smtClean="0">
                <a:solidFill>
                  <a:srgbClr val="002060"/>
                </a:solidFill>
              </a:rPr>
              <a:t>оседлых </a:t>
            </a:r>
            <a:r>
              <a:rPr lang="ru-RU" sz="6200" b="1" dirty="0">
                <a:solidFill>
                  <a:srgbClr val="002060"/>
                </a:solidFill>
              </a:rPr>
              <a:t>жителей Туркестана, </a:t>
            </a:r>
            <a:r>
              <a:rPr lang="ru-RU" sz="6200" b="1" dirty="0" smtClean="0">
                <a:solidFill>
                  <a:srgbClr val="002060"/>
                </a:solidFill>
              </a:rPr>
              <a:t>Ташкента </a:t>
            </a:r>
            <a:r>
              <a:rPr lang="ru-RU" sz="6200" b="1" dirty="0">
                <a:solidFill>
                  <a:srgbClr val="002060"/>
                </a:solidFill>
              </a:rPr>
              <a:t>и других городов. Имя хана </a:t>
            </a:r>
            <a:r>
              <a:rPr lang="ru-RU" sz="6200" b="1" dirty="0" err="1">
                <a:solidFill>
                  <a:srgbClr val="002060"/>
                </a:solidFill>
              </a:rPr>
              <a:t>Тауке</a:t>
            </a:r>
            <a:r>
              <a:rPr lang="ru-RU" sz="6200" b="1" dirty="0">
                <a:solidFill>
                  <a:srgbClr val="002060"/>
                </a:solidFill>
              </a:rPr>
              <a:t> в качестве независимого </a:t>
            </a:r>
            <a:r>
              <a:rPr lang="ru-RU" sz="6200" b="1" dirty="0" smtClean="0">
                <a:solidFill>
                  <a:srgbClr val="002060"/>
                </a:solidFill>
              </a:rPr>
              <a:t>правителя </a:t>
            </a:r>
            <a:r>
              <a:rPr lang="ru-RU" sz="6200" b="1" dirty="0">
                <a:solidFill>
                  <a:srgbClr val="002060"/>
                </a:solidFill>
              </a:rPr>
              <a:t>стало известным в 80-е годы XVII века. В 1687-1688 году </a:t>
            </a:r>
            <a:r>
              <a:rPr lang="ru-RU" sz="6200" b="1" dirty="0" err="1">
                <a:solidFill>
                  <a:srgbClr val="002060"/>
                </a:solidFill>
              </a:rPr>
              <a:t>Аз-Тауке</a:t>
            </a:r>
            <a:r>
              <a:rPr lang="ru-RU" sz="6200" b="1" dirty="0">
                <a:solidFill>
                  <a:srgbClr val="002060"/>
                </a:solidFill>
              </a:rPr>
              <a:t> принял в Туркестане послов из Бухарского ханства. Хан </a:t>
            </a:r>
            <a:r>
              <a:rPr lang="ru-RU" sz="6200" b="1" dirty="0" err="1">
                <a:solidFill>
                  <a:srgbClr val="002060"/>
                </a:solidFill>
              </a:rPr>
              <a:t>Тауке</a:t>
            </a:r>
            <a:r>
              <a:rPr lang="ru-RU" sz="6200" b="1" dirty="0">
                <a:solidFill>
                  <a:srgbClr val="002060"/>
                </a:solidFill>
              </a:rPr>
              <a:t> установил тесные дипломатические и торговые отношения с Россией </a:t>
            </a:r>
            <a:r>
              <a:rPr lang="ru-RU" sz="6200" b="1" dirty="0" smtClean="0">
                <a:solidFill>
                  <a:srgbClr val="002060"/>
                </a:solidFill>
              </a:rPr>
              <a:t>и </a:t>
            </a:r>
            <a:r>
              <a:rPr lang="ru-RU" sz="6200" b="1" dirty="0" err="1" smtClean="0">
                <a:solidFill>
                  <a:srgbClr val="002060"/>
                </a:solidFill>
              </a:rPr>
              <a:t>Джунгарским</a:t>
            </a:r>
            <a:r>
              <a:rPr lang="ru-RU" sz="6200" b="1" dirty="0">
                <a:solidFill>
                  <a:srgbClr val="002060"/>
                </a:solidFill>
              </a:rPr>
              <a:t> ханством. В 80-е годы XVII века он направил в Россию 5 посольств, в ответ такое же число </a:t>
            </a:r>
            <a:r>
              <a:rPr lang="ru-RU" sz="6200" b="1" dirty="0" smtClean="0">
                <a:solidFill>
                  <a:srgbClr val="002060"/>
                </a:solidFill>
              </a:rPr>
              <a:t>русских </a:t>
            </a:r>
            <a:r>
              <a:rPr lang="ru-RU" sz="6200" b="1" dirty="0">
                <a:solidFill>
                  <a:srgbClr val="002060"/>
                </a:solidFill>
              </a:rPr>
              <a:t>посольств прибыло в Казахстан. При хане </a:t>
            </a:r>
            <a:r>
              <a:rPr lang="ru-RU" sz="6200" b="1" dirty="0" err="1">
                <a:solidFill>
                  <a:srgbClr val="002060"/>
                </a:solidFill>
              </a:rPr>
              <a:t>Тауке</a:t>
            </a:r>
            <a:r>
              <a:rPr lang="ru-RU" sz="6200" b="1" dirty="0">
                <a:solidFill>
                  <a:srgbClr val="002060"/>
                </a:solidFill>
              </a:rPr>
              <a:t> стали налаживаться торговые отношения, появились ярмарки, распространилась обменная торговля. Однако расширение экономичес­ких связей привело к постоянным военным </a:t>
            </a:r>
            <a:r>
              <a:rPr lang="ru-RU" sz="6200" b="1" dirty="0" smtClean="0">
                <a:solidFill>
                  <a:srgbClr val="002060"/>
                </a:solidFill>
              </a:rPr>
              <a:t>столкновениям </a:t>
            </a:r>
            <a:r>
              <a:rPr lang="ru-RU" sz="6200" b="1" dirty="0">
                <a:solidFill>
                  <a:srgbClr val="002060"/>
                </a:solidFill>
              </a:rPr>
              <a:t>с </a:t>
            </a:r>
            <a:r>
              <a:rPr lang="ru-RU" sz="6200" b="1" dirty="0" err="1">
                <a:solidFill>
                  <a:srgbClr val="002060"/>
                </a:solidFill>
              </a:rPr>
              <a:t>джунгарами</a:t>
            </a:r>
            <a:r>
              <a:rPr lang="ru-RU" sz="6200" b="1" dirty="0" smtClean="0">
                <a:solidFill>
                  <a:srgbClr val="002060"/>
                </a:solidFill>
              </a:rPr>
              <a:t>.</a:t>
            </a:r>
            <a:endParaRPr lang="ru-RU" sz="6200" b="1" dirty="0">
              <a:solidFill>
                <a:srgbClr val="002060"/>
              </a:solidFill>
            </a:endParaRPr>
          </a:p>
        </p:txBody>
      </p:sp>
      <p:pic>
        <p:nvPicPr>
          <p:cNvPr id="23556" name="Picture 4" descr="http://static.365info.kz/uploads/2015/01/%D0%A5%D0%B0%D0%BD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191250" cy="23431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630932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С начала правления </a:t>
            </a:r>
            <a:r>
              <a:rPr lang="ru-RU" b="1" dirty="0" err="1" smtClean="0">
                <a:solidFill>
                  <a:srgbClr val="002060"/>
                </a:solidFill>
              </a:rPr>
              <a:t>Аз-Тауке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джунгары</a:t>
            </a:r>
            <a:r>
              <a:rPr lang="ru-RU" b="1" dirty="0" smtClean="0">
                <a:solidFill>
                  <a:srgbClr val="002060"/>
                </a:solidFill>
              </a:rPr>
              <a:t> стали усиливать набеги на казахские земли. Несмотря на тяготы своего времени, хан </a:t>
            </a:r>
            <a:r>
              <a:rPr lang="ru-RU" b="1" dirty="0" err="1" smtClean="0">
                <a:solidFill>
                  <a:srgbClr val="002060"/>
                </a:solidFill>
              </a:rPr>
              <a:t>Тауке</a:t>
            </a:r>
            <a:r>
              <a:rPr lang="ru-RU" b="1" dirty="0" smtClean="0">
                <a:solidFill>
                  <a:srgbClr val="002060"/>
                </a:solidFill>
              </a:rPr>
              <a:t> сумел сохранить государственную целостность и не­зависимость народа. Он, используя свой дар дальновидности и мудрости, распространил власть на все три </a:t>
            </a:r>
            <a:r>
              <a:rPr lang="ru-RU" b="1" dirty="0" err="1" smtClean="0">
                <a:solidFill>
                  <a:srgbClr val="002060"/>
                </a:solidFill>
              </a:rPr>
              <a:t>жуза</a:t>
            </a:r>
            <a:r>
              <a:rPr lang="ru-RU" b="1" dirty="0" smtClean="0">
                <a:solidFill>
                  <a:srgbClr val="002060"/>
                </a:solidFill>
              </a:rPr>
              <a:t>, укрепил центральную власть в ханстве. В отличие от всех своих предшественников, которые опирались на </a:t>
            </a:r>
            <a:r>
              <a:rPr lang="ru-RU" b="1" dirty="0" err="1" smtClean="0">
                <a:solidFill>
                  <a:srgbClr val="002060"/>
                </a:solidFill>
              </a:rPr>
              <a:t>чингизидов</a:t>
            </a:r>
            <a:r>
              <a:rPr lang="ru-RU" b="1" dirty="0" smtClean="0">
                <a:solidFill>
                  <a:srgbClr val="002060"/>
                </a:solidFill>
              </a:rPr>
              <a:t>, он разделили ханскую власть с родоплеменной знатью, и тем самым получил от них поддержку. </a:t>
            </a:r>
            <a:r>
              <a:rPr lang="ru-RU" b="1" dirty="0" err="1" smtClean="0">
                <a:solidFill>
                  <a:srgbClr val="800000"/>
                </a:solidFill>
              </a:rPr>
              <a:t>Тауке</a:t>
            </a:r>
            <a:r>
              <a:rPr lang="ru-RU" b="1" dirty="0" smtClean="0">
                <a:solidFill>
                  <a:srgbClr val="800000"/>
                </a:solidFill>
              </a:rPr>
              <a:t> хан доверил управление Старшим </a:t>
            </a:r>
            <a:r>
              <a:rPr lang="ru-RU" b="1" dirty="0" err="1" smtClean="0">
                <a:solidFill>
                  <a:srgbClr val="800000"/>
                </a:solidFill>
              </a:rPr>
              <a:t>жузом</a:t>
            </a:r>
            <a:r>
              <a:rPr lang="ru-RU" b="1" dirty="0" smtClean="0">
                <a:solidFill>
                  <a:srgbClr val="800000"/>
                </a:solidFill>
              </a:rPr>
              <a:t> Толе </a:t>
            </a:r>
            <a:r>
              <a:rPr lang="ru-RU" b="1" dirty="0" err="1" smtClean="0">
                <a:solidFill>
                  <a:srgbClr val="800000"/>
                </a:solidFill>
              </a:rPr>
              <a:t>би</a:t>
            </a:r>
            <a:r>
              <a:rPr lang="ru-RU" b="1" dirty="0" smtClean="0">
                <a:solidFill>
                  <a:srgbClr val="800000"/>
                </a:solidFill>
              </a:rPr>
              <a:t>, Средним </a:t>
            </a:r>
            <a:r>
              <a:rPr lang="ru-RU" b="1" dirty="0" err="1" smtClean="0">
                <a:solidFill>
                  <a:srgbClr val="800000"/>
                </a:solidFill>
              </a:rPr>
              <a:t>жузом</a:t>
            </a:r>
            <a:r>
              <a:rPr lang="ru-RU" b="1" dirty="0" smtClean="0">
                <a:solidFill>
                  <a:srgbClr val="800000"/>
                </a:solidFill>
              </a:rPr>
              <a:t> – </a:t>
            </a:r>
            <a:r>
              <a:rPr lang="ru-RU" b="1" dirty="0" err="1" smtClean="0">
                <a:solidFill>
                  <a:srgbClr val="800000"/>
                </a:solidFill>
              </a:rPr>
              <a:t>Казыбек</a:t>
            </a:r>
            <a:r>
              <a:rPr lang="ru-RU" b="1" dirty="0" smtClean="0">
                <a:solidFill>
                  <a:srgbClr val="800000"/>
                </a:solidFill>
              </a:rPr>
              <a:t> </a:t>
            </a:r>
            <a:r>
              <a:rPr lang="ru-RU" b="1" dirty="0" err="1" smtClean="0">
                <a:solidFill>
                  <a:srgbClr val="800000"/>
                </a:solidFill>
              </a:rPr>
              <a:t>би</a:t>
            </a:r>
            <a:r>
              <a:rPr lang="ru-RU" b="1" dirty="0" smtClean="0">
                <a:solidFill>
                  <a:srgbClr val="800000"/>
                </a:solidFill>
              </a:rPr>
              <a:t>, Младшим </a:t>
            </a:r>
            <a:r>
              <a:rPr lang="ru-RU" b="1" dirty="0" err="1" smtClean="0">
                <a:solidFill>
                  <a:srgbClr val="800000"/>
                </a:solidFill>
              </a:rPr>
              <a:t>жузом</a:t>
            </a:r>
            <a:r>
              <a:rPr lang="ru-RU" b="1" dirty="0" smtClean="0">
                <a:solidFill>
                  <a:srgbClr val="800000"/>
                </a:solidFill>
              </a:rPr>
              <a:t>- </a:t>
            </a:r>
            <a:r>
              <a:rPr lang="ru-RU" b="1" dirty="0" err="1" smtClean="0">
                <a:solidFill>
                  <a:srgbClr val="800000"/>
                </a:solidFill>
              </a:rPr>
              <a:t>Айтеке</a:t>
            </a:r>
            <a:r>
              <a:rPr lang="ru-RU" b="1" dirty="0" smtClean="0">
                <a:solidFill>
                  <a:srgbClr val="800000"/>
                </a:solidFill>
              </a:rPr>
              <a:t> </a:t>
            </a:r>
            <a:r>
              <a:rPr lang="ru-RU" b="1" dirty="0" err="1" smtClean="0">
                <a:solidFill>
                  <a:srgbClr val="800000"/>
                </a:solidFill>
              </a:rPr>
              <a:t>би</a:t>
            </a:r>
            <a:r>
              <a:rPr lang="ru-RU" b="1" dirty="0" smtClean="0">
                <a:solidFill>
                  <a:srgbClr val="80000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Именно эти знатные </a:t>
            </a:r>
            <a:r>
              <a:rPr lang="ru-RU" b="1" dirty="0" err="1" smtClean="0">
                <a:solidFill>
                  <a:srgbClr val="002060"/>
                </a:solidFill>
              </a:rPr>
              <a:t>бии</a:t>
            </a:r>
            <a:r>
              <a:rPr lang="ru-RU" b="1" dirty="0" smtClean="0">
                <a:solidFill>
                  <a:srgbClr val="002060"/>
                </a:solidFill>
              </a:rPr>
              <a:t> приложили значительные усилия для укрепления государства и ханской власти. Собравшись на сопке </a:t>
            </a:r>
            <a:r>
              <a:rPr lang="ru-RU" b="1" dirty="0" err="1" smtClean="0">
                <a:solidFill>
                  <a:srgbClr val="002060"/>
                </a:solidFill>
              </a:rPr>
              <a:t>Культобе</a:t>
            </a:r>
            <a:r>
              <a:rPr lang="ru-RU" b="1" dirty="0" smtClean="0">
                <a:solidFill>
                  <a:srgbClr val="002060"/>
                </a:solidFill>
              </a:rPr>
              <a:t> в округе Туркестана, </a:t>
            </a:r>
            <a:r>
              <a:rPr lang="ru-RU" b="1" dirty="0" err="1" smtClean="0">
                <a:solidFill>
                  <a:srgbClr val="800000"/>
                </a:solidFill>
              </a:rPr>
              <a:t>бии</a:t>
            </a:r>
            <a:r>
              <a:rPr lang="ru-RU" b="1" dirty="0" smtClean="0">
                <a:solidFill>
                  <a:srgbClr val="800000"/>
                </a:solidFill>
              </a:rPr>
              <a:t> приняли свод законов и назвали его «</a:t>
            </a:r>
            <a:r>
              <a:rPr lang="ru-RU" b="1" dirty="0" err="1" smtClean="0">
                <a:solidFill>
                  <a:srgbClr val="800000"/>
                </a:solidFill>
              </a:rPr>
              <a:t>Тәуке ханның Жеті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жарғысы</a:t>
            </a:r>
            <a:r>
              <a:rPr lang="ru-RU" b="1" dirty="0" smtClean="0">
                <a:solidFill>
                  <a:srgbClr val="800000"/>
                </a:solidFill>
              </a:rPr>
              <a:t>».</a:t>
            </a:r>
            <a:r>
              <a:rPr lang="ru-RU" b="1" dirty="0" smtClean="0">
                <a:solidFill>
                  <a:srgbClr val="002060"/>
                </a:solidFill>
              </a:rPr>
              <a:t> В нем были сведены воедино законы, регламентирующие гражданские и уголовные дела, гражданские права, налоговые правила, религиозные предписания. </a:t>
            </a:r>
          </a:p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800000"/>
                </a:solidFill>
              </a:rPr>
              <a:t>	В </a:t>
            </a:r>
            <a:r>
              <a:rPr lang="ru-RU" b="1" dirty="0" err="1" smtClean="0">
                <a:solidFill>
                  <a:srgbClr val="800000"/>
                </a:solidFill>
              </a:rPr>
              <a:t>шежире</a:t>
            </a:r>
            <a:r>
              <a:rPr lang="ru-RU" b="1" dirty="0" smtClean="0">
                <a:solidFill>
                  <a:srgbClr val="800000"/>
                </a:solidFill>
              </a:rPr>
              <a:t> время правления </a:t>
            </a:r>
            <a:r>
              <a:rPr lang="ru-RU" b="1" dirty="0" err="1" smtClean="0">
                <a:solidFill>
                  <a:srgbClr val="800000"/>
                </a:solidFill>
              </a:rPr>
              <a:t>Аз-Тауке</a:t>
            </a:r>
            <a:r>
              <a:rPr lang="ru-RU" b="1" dirty="0" smtClean="0">
                <a:solidFill>
                  <a:srgbClr val="800000"/>
                </a:solidFill>
              </a:rPr>
              <a:t> считается благополучным, его называют «золотым веком» казахов.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ЗАКОНЫ «ЖЕТ</a:t>
            </a:r>
            <a:r>
              <a:rPr lang="kk-KZ" b="1" cap="all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b="1" cap="all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ЖАРҒЫ»</a:t>
            </a:r>
            <a:endParaRPr lang="ru-RU" cap="all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b="1" dirty="0" smtClean="0">
                <a:solidFill>
                  <a:srgbClr val="002060"/>
                </a:solidFill>
              </a:rPr>
              <a:t>Это свод </a:t>
            </a:r>
            <a:r>
              <a:rPr lang="ru-RU" sz="2000" b="1" dirty="0">
                <a:solidFill>
                  <a:srgbClr val="002060"/>
                </a:solidFill>
              </a:rPr>
              <a:t>законов обычного права казахов, принятый в Казахском ханстве при хане </a:t>
            </a:r>
            <a:r>
              <a:rPr lang="ru-RU" sz="2000" b="1" dirty="0" err="1">
                <a:solidFill>
                  <a:srgbClr val="002060"/>
                </a:solidFill>
              </a:rPr>
              <a:t>Тауке</a:t>
            </a:r>
            <a:r>
              <a:rPr lang="ru-RU" sz="2000" b="1" dirty="0">
                <a:solidFill>
                  <a:srgbClr val="002060"/>
                </a:solidFill>
              </a:rPr>
              <a:t>. В научной литературе именуется как «Уложение хана </a:t>
            </a:r>
            <a:r>
              <a:rPr lang="ru-RU" sz="2000" b="1" dirty="0" err="1">
                <a:solidFill>
                  <a:srgbClr val="002060"/>
                </a:solidFill>
              </a:rPr>
              <a:t>Тауке</a:t>
            </a:r>
            <a:r>
              <a:rPr lang="ru-RU" sz="2000" b="1" dirty="0">
                <a:solidFill>
                  <a:srgbClr val="002060"/>
                </a:solidFill>
              </a:rPr>
              <a:t>», «Законы хана </a:t>
            </a:r>
            <a:r>
              <a:rPr lang="ru-RU" sz="2000" b="1" dirty="0" err="1">
                <a:solidFill>
                  <a:srgbClr val="002060"/>
                </a:solidFill>
              </a:rPr>
              <a:t>Тауке</a:t>
            </a:r>
            <a:r>
              <a:rPr lang="ru-RU" sz="2000" b="1" dirty="0">
                <a:solidFill>
                  <a:srgbClr val="002060"/>
                </a:solidFill>
              </a:rPr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140968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	Кроме </a:t>
            </a:r>
            <a:r>
              <a:rPr lang="ru-RU" sz="1600" b="1" dirty="0">
                <a:solidFill>
                  <a:srgbClr val="002060"/>
                </a:solidFill>
              </a:rPr>
              <a:t>«</a:t>
            </a:r>
            <a:r>
              <a:rPr lang="ru-RU" sz="1600" b="1" dirty="0" err="1">
                <a:solidFill>
                  <a:srgbClr val="002060"/>
                </a:solidFill>
              </a:rPr>
              <a:t>Жеты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Жаргы</a:t>
            </a:r>
            <a:r>
              <a:rPr lang="ru-RU" sz="1600" b="1" dirty="0">
                <a:solidFill>
                  <a:srgbClr val="002060"/>
                </a:solidFill>
              </a:rPr>
              <a:t>» продолжал использоваться в качестве источника права </a:t>
            </a:r>
            <a:r>
              <a:rPr lang="ru-RU" sz="1600" b="1" dirty="0">
                <a:solidFill>
                  <a:srgbClr val="800000"/>
                </a:solidFill>
              </a:rPr>
              <a:t>«Кодекс </a:t>
            </a:r>
            <a:r>
              <a:rPr lang="ru-RU" sz="1600" b="1" dirty="0" err="1">
                <a:solidFill>
                  <a:srgbClr val="800000"/>
                </a:solidFill>
              </a:rPr>
              <a:t>Касым-хана</a:t>
            </a:r>
            <a:r>
              <a:rPr lang="ru-RU" sz="1600" b="1" dirty="0">
                <a:solidFill>
                  <a:srgbClr val="800000"/>
                </a:solidFill>
              </a:rPr>
              <a:t>» </a:t>
            </a:r>
            <a:r>
              <a:rPr lang="ru-RU" sz="1600" b="1" dirty="0" smtClean="0">
                <a:solidFill>
                  <a:srgbClr val="800000"/>
                </a:solidFill>
              </a:rPr>
              <a:t>или «</a:t>
            </a:r>
            <a:r>
              <a:rPr lang="ru-RU" sz="1600" b="1" dirty="0" err="1" smtClean="0">
                <a:solidFill>
                  <a:srgbClr val="800000"/>
                </a:solidFill>
              </a:rPr>
              <a:t>Касыма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>
                <a:solidFill>
                  <a:srgbClr val="800000"/>
                </a:solidFill>
              </a:rPr>
              <a:t>праведный </a:t>
            </a:r>
            <a:r>
              <a:rPr lang="ru-RU" sz="1600" b="1" dirty="0" smtClean="0">
                <a:solidFill>
                  <a:srgbClr val="800000"/>
                </a:solidFill>
              </a:rPr>
              <a:t>путь»,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особенно в области международного права и </a:t>
            </a:r>
            <a:r>
              <a:rPr lang="ru-RU" sz="1600" b="1" dirty="0" smtClean="0">
                <a:solidFill>
                  <a:srgbClr val="800000"/>
                </a:solidFill>
              </a:rPr>
              <a:t>«Уложение</a:t>
            </a:r>
            <a:r>
              <a:rPr lang="ru-RU" sz="1600" b="1" dirty="0">
                <a:solidFill>
                  <a:srgbClr val="800000"/>
                </a:solidFill>
              </a:rPr>
              <a:t> </a:t>
            </a:r>
            <a:r>
              <a:rPr lang="ru-RU" sz="1600" b="1" dirty="0" err="1" smtClean="0">
                <a:solidFill>
                  <a:srgbClr val="800000"/>
                </a:solidFill>
              </a:rPr>
              <a:t>Есим-хана</a:t>
            </a:r>
            <a:r>
              <a:rPr lang="ru-RU" sz="1600" b="1" dirty="0" smtClean="0">
                <a:solidFill>
                  <a:srgbClr val="800000"/>
                </a:solidFill>
              </a:rPr>
              <a:t>»</a:t>
            </a:r>
            <a:r>
              <a:rPr lang="ru-RU" sz="1600" b="1" dirty="0">
                <a:solidFill>
                  <a:srgbClr val="800000"/>
                </a:solidFill>
              </a:rPr>
              <a:t> </a:t>
            </a:r>
            <a:r>
              <a:rPr lang="ru-RU" sz="1600" b="1" dirty="0" smtClean="0">
                <a:solidFill>
                  <a:srgbClr val="800000"/>
                </a:solidFill>
              </a:rPr>
              <a:t> или «</a:t>
            </a:r>
            <a:r>
              <a:rPr lang="ru-RU" sz="1600" b="1" dirty="0" err="1" smtClean="0">
                <a:solidFill>
                  <a:srgbClr val="800000"/>
                </a:solidFill>
              </a:rPr>
              <a:t>Есима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>
                <a:solidFill>
                  <a:srgbClr val="800000"/>
                </a:solidFill>
              </a:rPr>
              <a:t>исконный </a:t>
            </a:r>
            <a:r>
              <a:rPr lang="ru-RU" sz="1600" b="1" dirty="0" smtClean="0">
                <a:solidFill>
                  <a:srgbClr val="800000"/>
                </a:solidFill>
              </a:rPr>
              <a:t>путь».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e-history.kz/media/upload/57/2013/09/04/bb193d87c83f6c8ec9c51ede6f29dd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21088"/>
            <a:ext cx="3636402" cy="2424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nsya.ru/health/taraz-2015-rastirushidan--ot-sostavitelya-erlikti-araui-eldikt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79"/>
            <a:ext cx="8840982" cy="590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РАЗДЕЛЫ ЗАКОНОВ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Земельный </a:t>
            </a:r>
            <a:r>
              <a:rPr lang="ru-RU" b="1" dirty="0">
                <a:solidFill>
                  <a:srgbClr val="800000"/>
                </a:solidFill>
              </a:rPr>
              <a:t>Закон </a:t>
            </a: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err="1">
                <a:solidFill>
                  <a:srgbClr val="002060"/>
                </a:solidFill>
              </a:rPr>
              <a:t>каз</a:t>
            </a:r>
            <a:r>
              <a:rPr lang="ru-RU" b="1" dirty="0">
                <a:solidFill>
                  <a:srgbClr val="002060"/>
                </a:solidFill>
              </a:rPr>
              <a:t>. </a:t>
            </a:r>
            <a:r>
              <a:rPr lang="ru-RU" b="1" i="1" dirty="0" err="1">
                <a:solidFill>
                  <a:srgbClr val="002060"/>
                </a:solidFill>
              </a:rPr>
              <a:t>Жер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дауы</a:t>
            </a:r>
            <a:r>
              <a:rPr lang="ru-RU" b="1" dirty="0">
                <a:solidFill>
                  <a:srgbClr val="002060"/>
                </a:solidFill>
              </a:rPr>
              <a:t>), в котором обговаривалось решение споров о пастбищах и водопоях.</a:t>
            </a:r>
          </a:p>
          <a:p>
            <a:r>
              <a:rPr lang="ru-RU" b="1" dirty="0">
                <a:solidFill>
                  <a:srgbClr val="800000"/>
                </a:solidFill>
              </a:rPr>
              <a:t>Семейно-брачный закон, </a:t>
            </a:r>
            <a:r>
              <a:rPr lang="ru-RU" b="1" dirty="0">
                <a:solidFill>
                  <a:srgbClr val="002060"/>
                </a:solidFill>
              </a:rPr>
              <a:t>где устанавливался порядок заключения и расторжения брака, права и обязанности супругов, имущественные права членов семьи.</a:t>
            </a:r>
          </a:p>
          <a:p>
            <a:r>
              <a:rPr lang="ru-RU" b="1" dirty="0">
                <a:solidFill>
                  <a:srgbClr val="800000"/>
                </a:solidFill>
              </a:rPr>
              <a:t>Военный Закон, </a:t>
            </a:r>
            <a:r>
              <a:rPr lang="ru-RU" b="1" dirty="0">
                <a:solidFill>
                  <a:srgbClr val="002060"/>
                </a:solidFill>
              </a:rPr>
              <a:t>регламентирующий отправление воинской повинности, формирование подразделений и выборов военачальников.</a:t>
            </a:r>
          </a:p>
          <a:p>
            <a:r>
              <a:rPr lang="ru-RU" b="1" dirty="0">
                <a:solidFill>
                  <a:srgbClr val="800000"/>
                </a:solidFill>
              </a:rPr>
              <a:t>Положение о судебном процессе, </a:t>
            </a:r>
            <a:r>
              <a:rPr lang="ru-RU" b="1" dirty="0">
                <a:solidFill>
                  <a:srgbClr val="002060"/>
                </a:solidFill>
              </a:rPr>
              <a:t>обговаривающее порядок судебного разбирательства.</a:t>
            </a:r>
          </a:p>
          <a:p>
            <a:r>
              <a:rPr lang="ru-RU" b="1" dirty="0">
                <a:solidFill>
                  <a:srgbClr val="800000"/>
                </a:solidFill>
              </a:rPr>
              <a:t>Уголовный Закон, </a:t>
            </a:r>
            <a:r>
              <a:rPr lang="ru-RU" b="1" dirty="0">
                <a:solidFill>
                  <a:srgbClr val="002060"/>
                </a:solidFill>
              </a:rPr>
              <a:t>устанавливающий наказания за различные виды преступлений кроме убийства.</a:t>
            </a:r>
          </a:p>
          <a:p>
            <a:r>
              <a:rPr lang="ru-RU" b="1" dirty="0">
                <a:solidFill>
                  <a:srgbClr val="800000"/>
                </a:solidFill>
              </a:rPr>
              <a:t>Закон о куне, </a:t>
            </a:r>
            <a:r>
              <a:rPr lang="ru-RU" b="1" dirty="0">
                <a:solidFill>
                  <a:srgbClr val="002060"/>
                </a:solidFill>
              </a:rPr>
              <a:t>устанавливающий наказания за убийства и тяжкие телесные повреждения.</a:t>
            </a:r>
          </a:p>
          <a:p>
            <a:r>
              <a:rPr lang="ru-RU" b="1" dirty="0">
                <a:solidFill>
                  <a:srgbClr val="800000"/>
                </a:solidFill>
              </a:rPr>
              <a:t>Закон о вдовах </a:t>
            </a: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err="1">
                <a:solidFill>
                  <a:srgbClr val="002060"/>
                </a:solidFill>
              </a:rPr>
              <a:t>каз</a:t>
            </a:r>
            <a:r>
              <a:rPr lang="ru-RU" b="1" dirty="0">
                <a:solidFill>
                  <a:srgbClr val="002060"/>
                </a:solidFill>
              </a:rPr>
              <a:t>. </a:t>
            </a:r>
            <a:r>
              <a:rPr lang="ru-RU" b="1" i="1" dirty="0" err="1">
                <a:solidFill>
                  <a:srgbClr val="002060"/>
                </a:solidFill>
              </a:rPr>
              <a:t>Жесiр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дауы</a:t>
            </a:r>
            <a:r>
              <a:rPr lang="ru-RU" b="1" dirty="0">
                <a:solidFill>
                  <a:srgbClr val="002060"/>
                </a:solidFill>
              </a:rPr>
              <a:t>), регламентирующий имущественные и личные права вдов и сирот, а также обязательства по отношению к ним общины и родственников умершего.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ПАМЯТНИК КАЗАХСКИМ БИЯМ В АСТАНЕ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21506" name="Picture 2" descr="http://gdb.rferl.org/35DEC675-7DFC-4DD9-867A-346A18F856D8_mw1024_mh937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215471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ХАН – ПРАВИТЕЛЬ НАРОДА</a:t>
            </a:r>
            <a:endParaRPr 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liter.kz/image/s/w/976/6001-6-v_karagande_startovali_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5168967" cy="41044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Казахский хан (</a:t>
            </a:r>
            <a:r>
              <a:rPr lang="ru-RU" b="1" dirty="0" err="1">
                <a:solidFill>
                  <a:srgbClr val="800000"/>
                </a:solidFill>
              </a:rPr>
              <a:t>каз</a:t>
            </a:r>
            <a:r>
              <a:rPr lang="ru-RU" b="1" dirty="0">
                <a:solidFill>
                  <a:srgbClr val="800000"/>
                </a:solidFill>
              </a:rPr>
              <a:t>. </a:t>
            </a:r>
            <a:r>
              <a:rPr lang="ru-RU" b="1" i="1" dirty="0" err="1">
                <a:solidFill>
                  <a:srgbClr val="800000"/>
                </a:solidFill>
              </a:rPr>
              <a:t>Қазақ </a:t>
            </a:r>
            <a:r>
              <a:rPr lang="ru-RU" b="1" i="1" dirty="0">
                <a:solidFill>
                  <a:srgbClr val="800000"/>
                </a:solidFill>
              </a:rPr>
              <a:t>ханы</a:t>
            </a:r>
            <a:r>
              <a:rPr lang="ru-RU" b="1" dirty="0">
                <a:solidFill>
                  <a:srgbClr val="800000"/>
                </a:solidFill>
              </a:rPr>
              <a:t>) </a:t>
            </a:r>
            <a:r>
              <a:rPr lang="ru-RU" b="1" dirty="0">
                <a:solidFill>
                  <a:srgbClr val="002060"/>
                </a:solidFill>
              </a:rPr>
              <a:t>— высшая государственная должность в Казахском </a:t>
            </a:r>
            <a:r>
              <a:rPr lang="ru-RU" b="1" dirty="0" smtClean="0">
                <a:solidFill>
                  <a:srgbClr val="002060"/>
                </a:solidFill>
              </a:rPr>
              <a:t>ханстве.  </a:t>
            </a:r>
            <a:r>
              <a:rPr lang="ru-RU" b="1" dirty="0">
                <a:solidFill>
                  <a:srgbClr val="002060"/>
                </a:solidFill>
              </a:rPr>
              <a:t>Хан избирается на выборах (</a:t>
            </a:r>
            <a:r>
              <a:rPr lang="ru-RU" b="1" i="1" dirty="0">
                <a:solidFill>
                  <a:srgbClr val="002060"/>
                </a:solidFill>
              </a:rPr>
              <a:t>хан </a:t>
            </a:r>
            <a:r>
              <a:rPr lang="ru-RU" b="1" i="1" dirty="0" err="1">
                <a:solidFill>
                  <a:srgbClr val="002060"/>
                </a:solidFill>
              </a:rPr>
              <a:t>сайлау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КАК ПРОХОДИЛИ ВЫБОРЫ ХАНА</a:t>
            </a:r>
            <a:endParaRPr lang="ru-RU" sz="3200" b="1" dirty="0">
              <a:solidFill>
                <a:srgbClr val="8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125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Весть о предстоящих выборах хана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заранее объявлялась </a:t>
            </a:r>
            <a:r>
              <a:rPr lang="ru-RU" sz="1600" b="1" i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жасауылами</a:t>
            </a:r>
            <a:r>
              <a:rPr lang="ru-RU" sz="1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всем родам казахов. По этому случаю, женщины и дети одевали свои лучшие наряды. Мужчины приезжали  во всеоружии. Без него они не имели права голоса и могли быть притеснены более молодыми и сильными воинами.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Собрание открывала молитва 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ходжи,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затем, слово предоставлялось уважаемому 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аксакалу.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 народом выступали 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кандидаты в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ханы. Они произносили речь о своих заслугах, и праве на ханский титул. Затем произносили речь их сторонники. Каждый мог выступить перед народом. Народ выражал волю возгласами одобрения или неприятия.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того как определялся хан, выступали его сторонники, произносилась хвалебная речь, где наряду с заслугами говорили и о его недостатках.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 пятницу назначался ритуал «поднятия хана» (</a:t>
            </a:r>
            <a:r>
              <a:rPr lang="ru-RU" sz="1600" b="1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хан </a:t>
            </a:r>
            <a:r>
              <a:rPr lang="ru-RU" sz="1600" b="1" i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Көтеру</a:t>
            </a:r>
            <a:r>
              <a:rPr lang="ru-RU" sz="1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верхушке холма застилали белую кошму. Два уважаемых человека сажали хана на неё лицом в сторону Мекки. Затем, четверо из числа наиболее уважаемых султанов,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биев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 баев и батыров три раза поднимали хана на кошме над головой. Хан объявлялся официально избранным. За этим, следовало поздравления хана и повторное его поднятие над головой уже соратниками, претендентами и аксакалами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3"/>
            <a:ext cx="8229600" cy="41764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2900" b="1" dirty="0" smtClean="0">
                <a:solidFill>
                  <a:srgbClr val="002060"/>
                </a:solidFill>
              </a:rPr>
              <a:t>С хана снимали верхнюю одежду и разрубали её на мелкие кусочки, их уносили с собой как реликвию. Взамен его одевали в новые сшитые специально для него белые халат и колпак. Скот избранного хана делили между собой все присутствовавшие на избрании, для того, чтобы поделиться с теми кто не смог присутствовать. Этот обычай назывался </a:t>
            </a:r>
            <a:r>
              <a:rPr lang="ru-RU" sz="2900" b="1" dirty="0" smtClean="0">
                <a:solidFill>
                  <a:srgbClr val="800000"/>
                </a:solidFill>
              </a:rPr>
              <a:t>«ханские гостинцы» (</a:t>
            </a:r>
            <a:r>
              <a:rPr lang="ru-RU" sz="2900" b="1" i="1" dirty="0" smtClean="0">
                <a:solidFill>
                  <a:srgbClr val="800000"/>
                </a:solidFill>
              </a:rPr>
              <a:t>хан </a:t>
            </a:r>
            <a:r>
              <a:rPr lang="ru-RU" sz="2900" b="1" i="1" dirty="0" err="1" smtClean="0">
                <a:solidFill>
                  <a:srgbClr val="800000"/>
                </a:solidFill>
              </a:rPr>
              <a:t>сарқыт</a:t>
            </a:r>
            <a:r>
              <a:rPr lang="ru-RU" sz="2900" b="1" dirty="0" smtClean="0">
                <a:solidFill>
                  <a:srgbClr val="800000"/>
                </a:solidFill>
              </a:rPr>
              <a:t>). </a:t>
            </a:r>
            <a:r>
              <a:rPr lang="ru-RU" sz="2900" b="1" dirty="0" smtClean="0">
                <a:solidFill>
                  <a:srgbClr val="002060"/>
                </a:solidFill>
              </a:rPr>
              <a:t>Он символизировал, что хан не имеет своего имущества. Его богатство — </a:t>
            </a:r>
            <a:r>
              <a:rPr lang="ru-RU" sz="2900" b="1" dirty="0" err="1" smtClean="0">
                <a:solidFill>
                  <a:srgbClr val="002060"/>
                </a:solidFill>
              </a:rPr>
              <a:t>богатство</a:t>
            </a:r>
            <a:r>
              <a:rPr lang="ru-RU" sz="2900" b="1" dirty="0" smtClean="0">
                <a:solidFill>
                  <a:srgbClr val="002060"/>
                </a:solidFill>
              </a:rPr>
              <a:t> его подданных.</a:t>
            </a:r>
          </a:p>
          <a:p>
            <a:pPr>
              <a:buFont typeface="Wingdings" pitchFamily="2" charset="2"/>
              <a:buChar char="§"/>
            </a:pPr>
            <a:endParaRPr lang="ru-RU" sz="29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		Если хан не оправдывал надежд и угнетал своих подданных, решением </a:t>
            </a:r>
            <a:r>
              <a:rPr lang="ru-RU" sz="2900" b="1" dirty="0" err="1" smtClean="0">
                <a:solidFill>
                  <a:srgbClr val="002060"/>
                </a:solidFill>
              </a:rPr>
              <a:t>маслихата</a:t>
            </a:r>
            <a:r>
              <a:rPr lang="ru-RU" sz="2900" b="1" dirty="0" smtClean="0">
                <a:solidFill>
                  <a:srgbClr val="002060"/>
                </a:solidFill>
              </a:rPr>
              <a:t> его низлагали. У хана отбирали всё имущество. Он не имел права сопротивляться, если хан или султан сопротивлялся и при этом пострадали люди, он обязан был выплатить выкуп. А если пострадали </a:t>
            </a:r>
            <a:r>
              <a:rPr lang="ru-RU" sz="2900" b="1" dirty="0" err="1" smtClean="0">
                <a:solidFill>
                  <a:srgbClr val="002060"/>
                </a:solidFill>
              </a:rPr>
              <a:t>толенгуты</a:t>
            </a:r>
            <a:r>
              <a:rPr lang="ru-RU" sz="2900" b="1" dirty="0" smtClean="0">
                <a:solidFill>
                  <a:srgbClr val="002060"/>
                </a:solidFill>
              </a:rPr>
              <a:t> хана, выкуп не платили. Этот обычай назывался — </a:t>
            </a:r>
            <a:r>
              <a:rPr lang="ru-RU" sz="2900" b="1" dirty="0" smtClean="0">
                <a:solidFill>
                  <a:srgbClr val="800000"/>
                </a:solidFill>
              </a:rPr>
              <a:t>«грабеж хана» (</a:t>
            </a:r>
            <a:r>
              <a:rPr lang="ru-RU" sz="2900" b="1" i="1" dirty="0" smtClean="0">
                <a:solidFill>
                  <a:srgbClr val="800000"/>
                </a:solidFill>
              </a:rPr>
              <a:t>хан </a:t>
            </a:r>
            <a:r>
              <a:rPr lang="ru-RU" sz="2900" b="1" i="1" dirty="0" err="1" smtClean="0">
                <a:solidFill>
                  <a:srgbClr val="800000"/>
                </a:solidFill>
              </a:rPr>
              <a:t>Талау</a:t>
            </a:r>
            <a:r>
              <a:rPr lang="ru-RU" sz="2900" b="1" dirty="0" smtClean="0">
                <a:solidFill>
                  <a:srgbClr val="800000"/>
                </a:solidFill>
              </a:rPr>
              <a:t>).</a:t>
            </a:r>
            <a:r>
              <a:rPr lang="ru-RU" sz="2900" dirty="0" smtClean="0"/>
              <a:t> </a:t>
            </a:r>
            <a:r>
              <a:rPr lang="ru-RU" sz="2900" b="1" dirty="0" smtClean="0">
                <a:solidFill>
                  <a:srgbClr val="002060"/>
                </a:solidFill>
              </a:rPr>
              <a:t>Хан </a:t>
            </a:r>
            <a:r>
              <a:rPr lang="ru-RU" sz="2900" b="1" dirty="0" err="1" smtClean="0">
                <a:solidFill>
                  <a:srgbClr val="002060"/>
                </a:solidFill>
              </a:rPr>
              <a:t>талау</a:t>
            </a:r>
            <a:r>
              <a:rPr lang="ru-RU" sz="2900" b="1" dirty="0" smtClean="0">
                <a:solidFill>
                  <a:srgbClr val="002060"/>
                </a:solidFill>
              </a:rPr>
              <a:t> применялся и к баям. Первый и единственный хан к которому он применялся — </a:t>
            </a:r>
            <a:r>
              <a:rPr lang="ru-RU" sz="2900" b="1" dirty="0" err="1" smtClean="0">
                <a:solidFill>
                  <a:srgbClr val="002060"/>
                </a:solidFill>
              </a:rPr>
              <a:t>Тахир-хан</a:t>
            </a:r>
            <a:r>
              <a:rPr lang="ru-RU" sz="2900" b="1" dirty="0" smtClean="0">
                <a:solidFill>
                  <a:srgbClr val="002060"/>
                </a:solidFill>
              </a:rPr>
              <a:t>.</a:t>
            </a:r>
            <a:endParaRPr lang="ru-RU" sz="2900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КЕРЕЙ И ЖАНИБЕК – 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ПЕРВЫЕ КАЗАХСКИЕ ХАНЫ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26626" name="Picture 2" descr="http://www.kazpravda.kz/images/w600/uploads/publication/53144/preview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26" y="1628800"/>
            <a:ext cx="805296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КАЗАХСКИЕ БИИ – НАРОДНЫЕ СУДЬИ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1026" name="Picture 2" descr="http://img0.joyreactor.cc/pics/post/full/%D0%9A%D0%B0%D0%B7%D0%B0%D1%85%D1%81%D0%BA%D0%B8%D0%B5-%D0%91%D0%B8%D0%B8-%D0%BD%D0%B0%D1%80%D1%83%D1%82%D0%BE-Anime-%D0%BA%D0%B8%D0%BB%D0%BB%D0%B5%D1%80-%D0%B1%D0%B8-1893311.jpeg"/>
          <p:cNvPicPr>
            <a:picLocks noChangeAspect="1" noChangeArrowheads="1"/>
          </p:cNvPicPr>
          <p:nvPr/>
        </p:nvPicPr>
        <p:blipFill>
          <a:blip r:embed="rId2" cstate="print"/>
          <a:srcRect r="24684"/>
          <a:stretch>
            <a:fillRect/>
          </a:stretch>
        </p:blipFill>
        <p:spPr bwMode="auto">
          <a:xfrm>
            <a:off x="971600" y="1124744"/>
            <a:ext cx="6660231" cy="27820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437112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800000"/>
                </a:solidFill>
              </a:rPr>
              <a:t>Роль </a:t>
            </a:r>
            <a:r>
              <a:rPr lang="ru-RU" b="1" dirty="0" err="1">
                <a:solidFill>
                  <a:srgbClr val="800000"/>
                </a:solidFill>
              </a:rPr>
              <a:t>биев</a:t>
            </a:r>
            <a:r>
              <a:rPr lang="ru-RU" b="1" dirty="0">
                <a:solidFill>
                  <a:srgbClr val="800000"/>
                </a:solidFill>
              </a:rPr>
              <a:t> в жизни казахского общества.</a:t>
            </a:r>
            <a:r>
              <a:rPr lang="ru-RU" b="1" dirty="0">
                <a:solidFill>
                  <a:srgbClr val="002060"/>
                </a:solidFill>
              </a:rPr>
              <a:t> Казахские Бии играли очень важную роль в жизни казахского народа и государства, они выступали как народные советчики, посредники в спорах, акыны, ораторы, знатоки народного права и общественных традиций. Среди </a:t>
            </a:r>
            <a:r>
              <a:rPr lang="ru-RU" b="1" dirty="0" err="1">
                <a:solidFill>
                  <a:srgbClr val="002060"/>
                </a:solidFill>
              </a:rPr>
              <a:t>биев</a:t>
            </a:r>
            <a:r>
              <a:rPr lang="ru-RU" b="1" dirty="0">
                <a:solidFill>
                  <a:srgbClr val="002060"/>
                </a:solidFill>
              </a:rPr>
              <a:t> 16-18 веков по значимости своей государственной и общественной деятельности, по силе своего ораторского и поэтического мастерства особо выделяются – </a:t>
            </a:r>
            <a:r>
              <a:rPr lang="ru-RU" b="1" dirty="0" err="1">
                <a:solidFill>
                  <a:srgbClr val="002060"/>
                </a:solidFill>
              </a:rPr>
              <a:t>Толеби</a:t>
            </a:r>
            <a:r>
              <a:rPr lang="ru-RU" b="1" dirty="0">
                <a:solidFill>
                  <a:srgbClr val="002060"/>
                </a:solidFill>
              </a:rPr>
              <a:t>, </a:t>
            </a:r>
            <a:r>
              <a:rPr lang="ru-RU" b="1" dirty="0" err="1">
                <a:solidFill>
                  <a:srgbClr val="002060"/>
                </a:solidFill>
              </a:rPr>
              <a:t>Казыбек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и </a:t>
            </a:r>
            <a:r>
              <a:rPr lang="ru-RU" b="1" dirty="0" err="1">
                <a:solidFill>
                  <a:srgbClr val="002060"/>
                </a:solidFill>
              </a:rPr>
              <a:t>Айтеке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800000"/>
                </a:solidFill>
              </a:rPr>
              <a:t>Толе-би</a:t>
            </a:r>
            <a:r>
              <a:rPr lang="ru-RU" sz="3200" b="1" dirty="0" smtClean="0">
                <a:solidFill>
                  <a:srgbClr val="800000"/>
                </a:solidFill>
              </a:rPr>
              <a:t>( 1663-1756 гг.)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Родился </a:t>
            </a:r>
            <a:r>
              <a:rPr lang="ru-RU" b="1" dirty="0">
                <a:solidFill>
                  <a:srgbClr val="002060"/>
                </a:solidFill>
              </a:rPr>
              <a:t>Толе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в 1663 году в урочище </a:t>
            </a:r>
            <a:r>
              <a:rPr lang="ru-RU" b="1" dirty="0" err="1">
                <a:solidFill>
                  <a:srgbClr val="002060"/>
                </a:solidFill>
              </a:rPr>
              <a:t>Жайсан</a:t>
            </a:r>
            <a:r>
              <a:rPr lang="ru-RU" b="1" dirty="0">
                <a:solidFill>
                  <a:srgbClr val="002060"/>
                </a:solidFill>
              </a:rPr>
              <a:t> в долине реки Чу( на территории современной </a:t>
            </a:r>
            <a:r>
              <a:rPr lang="ru-RU" b="1" dirty="0" err="1">
                <a:solidFill>
                  <a:srgbClr val="002060"/>
                </a:solidFill>
              </a:rPr>
              <a:t>Жамбыльский</a:t>
            </a:r>
            <a:r>
              <a:rPr lang="ru-RU" b="1" dirty="0">
                <a:solidFill>
                  <a:srgbClr val="002060"/>
                </a:solidFill>
              </a:rPr>
              <a:t> области). Его отец был выходцем из простого народа. С детства Толе прослыл искусным оратором, умел читать по-арабски и </a:t>
            </a:r>
            <a:r>
              <a:rPr lang="ru-RU" b="1" dirty="0" err="1" smtClean="0">
                <a:solidFill>
                  <a:srgbClr val="002060"/>
                </a:solidFill>
              </a:rPr>
              <a:t>по-персидски</a:t>
            </a:r>
            <a:r>
              <a:rPr lang="ru-RU" b="1" dirty="0">
                <a:solidFill>
                  <a:srgbClr val="002060"/>
                </a:solidFill>
              </a:rPr>
              <a:t>. С 15 лет Толе стал принимать участие в решении спорных вопросов, выделяясь при этом справедливостью и железной логикой. Неоценима роль Толе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в воспитании целой плеяды батыров и ханов во главе с </a:t>
            </a:r>
            <a:r>
              <a:rPr lang="ru-RU" b="1" dirty="0" err="1">
                <a:solidFill>
                  <a:srgbClr val="002060"/>
                </a:solidFill>
              </a:rPr>
              <a:t>Абылай</a:t>
            </a:r>
            <a:r>
              <a:rPr lang="ru-RU" b="1" dirty="0">
                <a:solidFill>
                  <a:srgbClr val="002060"/>
                </a:solidFill>
              </a:rPr>
              <a:t> ханом. Когда в 1741 году </a:t>
            </a:r>
            <a:r>
              <a:rPr lang="ru-RU" b="1" dirty="0" err="1">
                <a:solidFill>
                  <a:srgbClr val="002060"/>
                </a:solidFill>
              </a:rPr>
              <a:t>Абылай</a:t>
            </a:r>
            <a:r>
              <a:rPr lang="ru-RU" b="1" dirty="0">
                <a:solidFill>
                  <a:srgbClr val="002060"/>
                </a:solidFill>
              </a:rPr>
              <a:t> попал в плен к </a:t>
            </a:r>
            <a:r>
              <a:rPr lang="ru-RU" b="1" dirty="0" err="1">
                <a:solidFill>
                  <a:srgbClr val="002060"/>
                </a:solidFill>
              </a:rPr>
              <a:t>джунгарам</a:t>
            </a:r>
            <a:r>
              <a:rPr lang="ru-RU" b="1" dirty="0">
                <a:solidFill>
                  <a:srgbClr val="002060"/>
                </a:solidFill>
              </a:rPr>
              <a:t>, Толе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сумел вызволить его оттуда. Народ сохранил множество крылатых выражений и слов назиданий Толе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. Толе </a:t>
            </a:r>
            <a:r>
              <a:rPr lang="ru-RU" b="1" dirty="0" err="1" smtClean="0">
                <a:solidFill>
                  <a:srgbClr val="002060"/>
                </a:solidFill>
              </a:rPr>
              <a:t>би</a:t>
            </a:r>
            <a:r>
              <a:rPr lang="ru-RU" b="1" dirty="0" smtClean="0">
                <a:solidFill>
                  <a:srgbClr val="002060"/>
                </a:solidFill>
              </a:rPr>
              <a:t> активно </a:t>
            </a:r>
            <a:r>
              <a:rPr lang="ru-RU" b="1" dirty="0">
                <a:solidFill>
                  <a:srgbClr val="002060"/>
                </a:solidFill>
              </a:rPr>
              <a:t>участвовал в укреплении Казахского ханства и гордился тем, что ему посчастливилось быть рядом с « глашатаями справедливости - </a:t>
            </a:r>
            <a:r>
              <a:rPr lang="ru-RU" b="1" dirty="0" err="1">
                <a:solidFill>
                  <a:srgbClr val="002060"/>
                </a:solidFill>
              </a:rPr>
              <a:t>Казыбек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и </a:t>
            </a:r>
            <a:r>
              <a:rPr lang="ru-RU" b="1" dirty="0" err="1">
                <a:solidFill>
                  <a:srgbClr val="002060"/>
                </a:solidFill>
              </a:rPr>
              <a:t>Айтеке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» при Хане </a:t>
            </a:r>
            <a:r>
              <a:rPr lang="ru-RU" b="1" dirty="0" err="1">
                <a:solidFill>
                  <a:srgbClr val="002060"/>
                </a:solidFill>
              </a:rPr>
              <a:t>Тауке</a:t>
            </a:r>
            <a:r>
              <a:rPr lang="ru-RU" b="1" dirty="0">
                <a:solidFill>
                  <a:srgbClr val="002060"/>
                </a:solidFill>
              </a:rPr>
              <a:t> и составлять </a:t>
            </a:r>
            <a:r>
              <a:rPr lang="ru-RU" b="1" dirty="0" smtClean="0">
                <a:solidFill>
                  <a:srgbClr val="002060"/>
                </a:solidFill>
              </a:rPr>
              <a:t>«Степную </a:t>
            </a:r>
            <a:r>
              <a:rPr lang="ru-RU" b="1" dirty="0">
                <a:solidFill>
                  <a:srgbClr val="002060"/>
                </a:solidFill>
              </a:rPr>
              <a:t>конституцию»-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Жеті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жарғы</a:t>
            </a:r>
            <a:r>
              <a:rPr lang="ru-RU" b="1" dirty="0">
                <a:solidFill>
                  <a:srgbClr val="002060"/>
                </a:solidFill>
              </a:rPr>
              <a:t>». Умер Толе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в возрасте 93 лет и был похоронен в Ташкенте.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800000"/>
                </a:solidFill>
              </a:rPr>
              <a:t>Каздаусты</a:t>
            </a:r>
            <a:r>
              <a:rPr lang="ru-RU" sz="3200" b="1" dirty="0" smtClean="0">
                <a:solidFill>
                  <a:srgbClr val="800000"/>
                </a:solidFill>
              </a:rPr>
              <a:t> </a:t>
            </a:r>
            <a:r>
              <a:rPr lang="ru-RU" sz="3200" b="1" dirty="0" err="1" smtClean="0">
                <a:solidFill>
                  <a:srgbClr val="800000"/>
                </a:solidFill>
              </a:rPr>
              <a:t>Казыбек</a:t>
            </a:r>
            <a:r>
              <a:rPr lang="ru-RU" sz="3200" b="1" dirty="0" smtClean="0">
                <a:solidFill>
                  <a:srgbClr val="800000"/>
                </a:solidFill>
              </a:rPr>
              <a:t> </a:t>
            </a:r>
            <a:r>
              <a:rPr lang="ru-RU" sz="3200" b="1" dirty="0" err="1" smtClean="0">
                <a:solidFill>
                  <a:srgbClr val="800000"/>
                </a:solidFill>
              </a:rPr>
              <a:t>би</a:t>
            </a:r>
            <a:r>
              <a:rPr lang="ru-RU" sz="3200" b="1" dirty="0" smtClean="0">
                <a:solidFill>
                  <a:srgbClr val="800000"/>
                </a:solidFill>
              </a:rPr>
              <a:t>( 1665-1765 гг.)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800000"/>
                </a:solidFill>
              </a:rPr>
              <a:t>«Звонкоголосый</a:t>
            </a:r>
            <a:r>
              <a:rPr lang="ru-RU" b="1" dirty="0">
                <a:solidFill>
                  <a:srgbClr val="800000"/>
                </a:solidFill>
              </a:rPr>
              <a:t>» </a:t>
            </a:r>
            <a:r>
              <a:rPr lang="ru-RU" b="1" dirty="0" err="1" smtClean="0">
                <a:solidFill>
                  <a:srgbClr val="800000"/>
                </a:solidFill>
              </a:rPr>
              <a:t>Казыбек</a:t>
            </a:r>
            <a:r>
              <a:rPr lang="ru-RU" b="1" dirty="0" smtClean="0">
                <a:solidFill>
                  <a:srgbClr val="800000"/>
                </a:solidFill>
              </a:rPr>
              <a:t> - </a:t>
            </a:r>
            <a:r>
              <a:rPr lang="ru-RU" b="1" dirty="0">
                <a:solidFill>
                  <a:srgbClr val="800000"/>
                </a:solidFill>
              </a:rPr>
              <a:t>называли </a:t>
            </a:r>
            <a:r>
              <a:rPr lang="ru-RU" b="1" dirty="0" err="1" smtClean="0">
                <a:solidFill>
                  <a:srgbClr val="800000"/>
                </a:solidFill>
              </a:rPr>
              <a:t>Казыбек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би</a:t>
            </a:r>
            <a:r>
              <a:rPr lang="ru-RU" b="1" dirty="0" smtClean="0">
                <a:solidFill>
                  <a:srgbClr val="80000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Родился </a:t>
            </a:r>
            <a:r>
              <a:rPr lang="ru-RU" b="1" dirty="0" err="1">
                <a:solidFill>
                  <a:srgbClr val="002060"/>
                </a:solidFill>
              </a:rPr>
              <a:t>Казыбек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в 1665 году в семье правителя и знатного бия </a:t>
            </a:r>
            <a:r>
              <a:rPr lang="ru-RU" b="1" dirty="0" err="1">
                <a:solidFill>
                  <a:srgbClr val="002060"/>
                </a:solidFill>
              </a:rPr>
              <a:t>Келдибека</a:t>
            </a:r>
            <a:r>
              <a:rPr lang="ru-RU" b="1" dirty="0">
                <a:solidFill>
                  <a:srgbClr val="002060"/>
                </a:solidFill>
              </a:rPr>
              <a:t>, он происходит из рода </a:t>
            </a:r>
            <a:r>
              <a:rPr lang="ru-RU" b="1" dirty="0" err="1" smtClean="0">
                <a:solidFill>
                  <a:srgbClr val="002060"/>
                </a:solidFill>
              </a:rPr>
              <a:t>аргын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каракесек</a:t>
            </a:r>
            <a:r>
              <a:rPr lang="ru-RU" b="1" dirty="0">
                <a:solidFill>
                  <a:srgbClr val="002060"/>
                </a:solidFill>
              </a:rPr>
              <a:t>) Среднего </a:t>
            </a:r>
            <a:r>
              <a:rPr lang="ru-RU" b="1" dirty="0" err="1">
                <a:solidFill>
                  <a:srgbClr val="002060"/>
                </a:solidFill>
              </a:rPr>
              <a:t>Жуза</a:t>
            </a:r>
            <a:r>
              <a:rPr lang="ru-RU" b="1" dirty="0">
                <a:solidFill>
                  <a:srgbClr val="002060"/>
                </a:solidFill>
              </a:rPr>
              <a:t>. Его дед </a:t>
            </a:r>
            <a:r>
              <a:rPr lang="ru-RU" b="1" dirty="0" err="1">
                <a:solidFill>
                  <a:srgbClr val="002060"/>
                </a:solidFill>
              </a:rPr>
              <a:t>Шаншар</a:t>
            </a:r>
            <a:r>
              <a:rPr lang="ru-RU" b="1" dirty="0">
                <a:solidFill>
                  <a:srgbClr val="002060"/>
                </a:solidFill>
              </a:rPr>
              <a:t> был прозван в </a:t>
            </a:r>
            <a:r>
              <a:rPr lang="ru-RU" b="1" dirty="0" smtClean="0">
                <a:solidFill>
                  <a:srgbClr val="002060"/>
                </a:solidFill>
              </a:rPr>
              <a:t>народе </a:t>
            </a:r>
            <a:r>
              <a:rPr lang="ru-RU" b="1" dirty="0" err="1" smtClean="0">
                <a:solidFill>
                  <a:srgbClr val="002060"/>
                </a:solidFill>
              </a:rPr>
              <a:t>абызом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( </a:t>
            </a:r>
            <a:r>
              <a:rPr lang="ru-RU" b="1" dirty="0">
                <a:solidFill>
                  <a:srgbClr val="002060"/>
                </a:solidFill>
              </a:rPr>
              <a:t>мудрецом). С юных лет </a:t>
            </a:r>
            <a:r>
              <a:rPr lang="ru-RU" b="1" dirty="0" err="1">
                <a:solidFill>
                  <a:srgbClr val="002060"/>
                </a:solidFill>
              </a:rPr>
              <a:t>Казыбек</a:t>
            </a:r>
            <a:r>
              <a:rPr lang="ru-RU" b="1" dirty="0">
                <a:solidFill>
                  <a:srgbClr val="002060"/>
                </a:solidFill>
              </a:rPr>
              <a:t> участвовал в решении родовых споров и возвысился от </a:t>
            </a:r>
            <a:r>
              <a:rPr lang="ru-RU" b="1" dirty="0" smtClean="0">
                <a:solidFill>
                  <a:srgbClr val="002060"/>
                </a:solidFill>
              </a:rPr>
              <a:t>звания </a:t>
            </a:r>
            <a:r>
              <a:rPr lang="ru-RU" b="1" dirty="0" smtClean="0">
                <a:solidFill>
                  <a:srgbClr val="800000"/>
                </a:solidFill>
              </a:rPr>
              <a:t>«бала </a:t>
            </a:r>
            <a:r>
              <a:rPr lang="ru-RU" b="1" dirty="0" err="1">
                <a:solidFill>
                  <a:srgbClr val="800000"/>
                </a:solidFill>
              </a:rPr>
              <a:t>бий</a:t>
            </a:r>
            <a:r>
              <a:rPr lang="ru-RU" b="1" dirty="0">
                <a:solidFill>
                  <a:srgbClr val="800000"/>
                </a:solidFill>
              </a:rPr>
              <a:t>» (юный судья) до звания </a:t>
            </a:r>
            <a:r>
              <a:rPr lang="ru-RU" b="1" dirty="0" smtClean="0">
                <a:solidFill>
                  <a:srgbClr val="800000"/>
                </a:solidFill>
              </a:rPr>
              <a:t>«дана </a:t>
            </a:r>
            <a:r>
              <a:rPr lang="ru-RU" b="1" dirty="0" err="1">
                <a:solidFill>
                  <a:srgbClr val="800000"/>
                </a:solidFill>
              </a:rPr>
              <a:t>бий</a:t>
            </a:r>
            <a:r>
              <a:rPr lang="ru-RU" b="1" dirty="0">
                <a:solidFill>
                  <a:srgbClr val="800000"/>
                </a:solidFill>
              </a:rPr>
              <a:t>» (мудрый судья). </a:t>
            </a:r>
            <a:endParaRPr lang="ru-RU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	Свою </a:t>
            </a:r>
            <a:r>
              <a:rPr lang="ru-RU" b="1" dirty="0">
                <a:solidFill>
                  <a:srgbClr val="002060"/>
                </a:solidFill>
              </a:rPr>
              <a:t>дипломатическую деятельность он начал уже с 18 лет, когда в составе посольства ездил в первый раз в качестве посла к </a:t>
            </a:r>
            <a:r>
              <a:rPr lang="ru-RU" b="1" dirty="0" err="1">
                <a:solidFill>
                  <a:srgbClr val="002060"/>
                </a:solidFill>
              </a:rPr>
              <a:t>джунгарскому</a:t>
            </a:r>
            <a:r>
              <a:rPr lang="ru-RU" b="1" dirty="0">
                <a:solidFill>
                  <a:srgbClr val="002060"/>
                </a:solidFill>
              </a:rPr>
              <a:t> правителю </a:t>
            </a:r>
            <a:r>
              <a:rPr lang="ru-RU" b="1" dirty="0" err="1" smtClean="0">
                <a:solidFill>
                  <a:srgbClr val="002060"/>
                </a:solidFill>
              </a:rPr>
              <a:t>Галдан-Церену</a:t>
            </a:r>
            <a:r>
              <a:rPr lang="ru-RU" b="1" dirty="0">
                <a:solidFill>
                  <a:srgbClr val="002060"/>
                </a:solidFill>
              </a:rPr>
              <a:t>. </a:t>
            </a:r>
            <a:r>
              <a:rPr lang="ru-RU" b="1" dirty="0" err="1">
                <a:solidFill>
                  <a:srgbClr val="002060"/>
                </a:solidFill>
              </a:rPr>
              <a:t>Казыбек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произнес перед правителем пламенную речь, и после его слов </a:t>
            </a:r>
            <a:r>
              <a:rPr lang="ru-RU" b="1" dirty="0" err="1">
                <a:solidFill>
                  <a:srgbClr val="002060"/>
                </a:solidFill>
              </a:rPr>
              <a:t>хунтайши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Джунгарии</a:t>
            </a:r>
            <a:r>
              <a:rPr lang="ru-RU" b="1" dirty="0">
                <a:solidFill>
                  <a:srgbClr val="002060"/>
                </a:solidFill>
              </a:rPr>
              <a:t> выполнил все требования казахов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	Вместе с великими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биями</a:t>
            </a:r>
            <a:r>
              <a:rPr lang="ru-RU" b="1" dirty="0">
                <a:solidFill>
                  <a:srgbClr val="002060"/>
                </a:solidFill>
              </a:rPr>
              <a:t> степи </a:t>
            </a:r>
            <a:r>
              <a:rPr lang="ru-RU" b="1" dirty="0" err="1">
                <a:solidFill>
                  <a:srgbClr val="002060"/>
                </a:solidFill>
              </a:rPr>
              <a:t>Казыбек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принимал</a:t>
            </a:r>
            <a:r>
              <a:rPr lang="ru-RU" b="1" dirty="0">
                <a:solidFill>
                  <a:srgbClr val="002060"/>
                </a:solidFill>
              </a:rPr>
              <a:t> участие в создании свода законов «</a:t>
            </a:r>
            <a:r>
              <a:rPr lang="ru-RU" b="1" dirty="0" err="1" smtClean="0">
                <a:solidFill>
                  <a:srgbClr val="002060"/>
                </a:solidFill>
              </a:rPr>
              <a:t>Жаті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жарғы</a:t>
            </a:r>
            <a:r>
              <a:rPr lang="ru-RU" b="1" dirty="0">
                <a:solidFill>
                  <a:srgbClr val="002060"/>
                </a:solidFill>
              </a:rPr>
              <a:t>». Умер </a:t>
            </a:r>
            <a:r>
              <a:rPr lang="ru-RU" b="1" dirty="0" err="1">
                <a:solidFill>
                  <a:srgbClr val="002060"/>
                </a:solidFill>
              </a:rPr>
              <a:t>Казыбек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в 97 лет и был похоронен у Мавзолея Ходжа Ахмета </a:t>
            </a:r>
            <a:r>
              <a:rPr lang="ru-RU" b="1" dirty="0" err="1" smtClean="0">
                <a:solidFill>
                  <a:srgbClr val="002060"/>
                </a:solidFill>
              </a:rPr>
              <a:t>Яссауи</a:t>
            </a:r>
            <a:r>
              <a:rPr lang="ru-RU" b="1" dirty="0">
                <a:solidFill>
                  <a:srgbClr val="002060"/>
                </a:solidFill>
              </a:rPr>
              <a:t> в Туркестане.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800000"/>
                </a:solidFill>
              </a:rPr>
              <a:t>Айтеке</a:t>
            </a:r>
            <a:r>
              <a:rPr lang="ru-RU" sz="3200" b="1" dirty="0" smtClean="0">
                <a:solidFill>
                  <a:srgbClr val="800000"/>
                </a:solidFill>
              </a:rPr>
              <a:t> </a:t>
            </a:r>
            <a:r>
              <a:rPr lang="ru-RU" sz="3200" b="1" dirty="0" err="1" smtClean="0">
                <a:solidFill>
                  <a:srgbClr val="800000"/>
                </a:solidFill>
              </a:rPr>
              <a:t>бий</a:t>
            </a:r>
            <a:r>
              <a:rPr lang="ru-RU" sz="3200" b="1" dirty="0" smtClean="0">
                <a:solidFill>
                  <a:srgbClr val="800000"/>
                </a:solidFill>
              </a:rPr>
              <a:t>( 1689-1766 гг.) 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Родился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Айтеке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в 1644 году у подножия горы </a:t>
            </a:r>
            <a:r>
              <a:rPr lang="ru-RU" b="1" dirty="0" err="1">
                <a:solidFill>
                  <a:srgbClr val="002060"/>
                </a:solidFill>
              </a:rPr>
              <a:t>Казбибий</a:t>
            </a:r>
            <a:r>
              <a:rPr lang="ru-RU" b="1" dirty="0">
                <a:solidFill>
                  <a:srgbClr val="002060"/>
                </a:solidFill>
              </a:rPr>
              <a:t> в Младшем </a:t>
            </a:r>
            <a:r>
              <a:rPr lang="ru-RU" b="1" dirty="0" err="1">
                <a:solidFill>
                  <a:srgbClr val="002060"/>
                </a:solidFill>
              </a:rPr>
              <a:t>жузе</a:t>
            </a:r>
            <a:r>
              <a:rPr lang="ru-RU" b="1" dirty="0">
                <a:solidFill>
                  <a:srgbClr val="002060"/>
                </a:solidFill>
              </a:rPr>
              <a:t>. Отцом его был батыр </a:t>
            </a:r>
            <a:r>
              <a:rPr lang="ru-RU" b="1" dirty="0" err="1">
                <a:solidFill>
                  <a:srgbClr val="002060"/>
                </a:solidFill>
              </a:rPr>
              <a:t>Акша</a:t>
            </a:r>
            <a:r>
              <a:rPr lang="ru-RU" b="1" dirty="0">
                <a:solidFill>
                  <a:srgbClr val="002060"/>
                </a:solidFill>
              </a:rPr>
              <a:t>, дядей батыр - </a:t>
            </a:r>
            <a:r>
              <a:rPr lang="ru-RU" b="1" dirty="0" err="1">
                <a:solidFill>
                  <a:srgbClr val="002060"/>
                </a:solidFill>
              </a:rPr>
              <a:t>Жалантос</a:t>
            </a:r>
            <a:r>
              <a:rPr lang="ru-RU" b="1" dirty="0">
                <a:solidFill>
                  <a:srgbClr val="002060"/>
                </a:solidFill>
              </a:rPr>
              <a:t>, правитель Самарканда, дедом – </a:t>
            </a:r>
            <a:r>
              <a:rPr lang="ru-RU" b="1" dirty="0" err="1">
                <a:solidFill>
                  <a:srgbClr val="002060"/>
                </a:solidFill>
              </a:rPr>
              <a:t>Сейткул-батыр</a:t>
            </a:r>
            <a:r>
              <a:rPr lang="ru-RU" b="1" dirty="0">
                <a:solidFill>
                  <a:srgbClr val="002060"/>
                </a:solidFill>
              </a:rPr>
              <a:t>. Всю свою жизнь </a:t>
            </a:r>
            <a:r>
              <a:rPr lang="ru-RU" b="1" dirty="0" err="1">
                <a:solidFill>
                  <a:srgbClr val="002060"/>
                </a:solidFill>
              </a:rPr>
              <a:t>Айтеке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бий</a:t>
            </a:r>
            <a:r>
              <a:rPr lang="ru-RU" b="1" dirty="0">
                <a:solidFill>
                  <a:srgbClr val="002060"/>
                </a:solidFill>
              </a:rPr>
              <a:t> гордился своими предками, старался ни одним словом, ни одним поступком не запятнать память о батырах семьи. В 5 лет </a:t>
            </a:r>
            <a:r>
              <a:rPr lang="ru-RU" b="1" dirty="0" err="1" smtClean="0">
                <a:solidFill>
                  <a:srgbClr val="002060"/>
                </a:solidFill>
              </a:rPr>
              <a:t>Айтеке</a:t>
            </a:r>
            <a:r>
              <a:rPr lang="ru-RU" b="1" dirty="0" smtClean="0">
                <a:solidFill>
                  <a:srgbClr val="002060"/>
                </a:solidFill>
              </a:rPr>
              <a:t> овладел </a:t>
            </a:r>
            <a:r>
              <a:rPr lang="ru-RU" b="1" dirty="0">
                <a:solidFill>
                  <a:srgbClr val="002060"/>
                </a:solidFill>
              </a:rPr>
              <a:t>грамотой. До 12 лет воспитывался и учился в медресе Улугбека в Бухаре, а затем в медресе </a:t>
            </a:r>
            <a:r>
              <a:rPr lang="ru-RU" b="1" dirty="0" err="1">
                <a:solidFill>
                  <a:srgbClr val="002060"/>
                </a:solidFill>
              </a:rPr>
              <a:t>Тиля-Кари</a:t>
            </a:r>
            <a:r>
              <a:rPr lang="ru-RU" b="1" dirty="0">
                <a:solidFill>
                  <a:srgbClr val="002060"/>
                </a:solidFill>
              </a:rPr>
              <a:t> и </a:t>
            </a:r>
            <a:r>
              <a:rPr lang="ru-RU" b="1" dirty="0" err="1">
                <a:solidFill>
                  <a:srgbClr val="002060"/>
                </a:solidFill>
              </a:rPr>
              <a:t>Шир-Дор</a:t>
            </a:r>
            <a:r>
              <a:rPr lang="ru-RU" b="1" dirty="0">
                <a:solidFill>
                  <a:srgbClr val="002060"/>
                </a:solidFill>
              </a:rPr>
              <a:t> в Самарканде</a:t>
            </a:r>
            <a:r>
              <a:rPr lang="ru-RU" b="1" dirty="0" smtClean="0">
                <a:solidFill>
                  <a:srgbClr val="002060"/>
                </a:solidFill>
              </a:rPr>
              <a:t>. В</a:t>
            </a:r>
            <a:r>
              <a:rPr lang="ru-RU" b="1" dirty="0">
                <a:solidFill>
                  <a:srgbClr val="002060"/>
                </a:solidFill>
              </a:rPr>
              <a:t> 21 год </a:t>
            </a:r>
            <a:r>
              <a:rPr lang="ru-RU" b="1" dirty="0" err="1">
                <a:solidFill>
                  <a:srgbClr val="002060"/>
                </a:solidFill>
              </a:rPr>
              <a:t>Айтеке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стал главным </a:t>
            </a:r>
            <a:r>
              <a:rPr lang="ru-RU" b="1" dirty="0" err="1">
                <a:solidFill>
                  <a:srgbClr val="002060"/>
                </a:solidFill>
              </a:rPr>
              <a:t>бием</a:t>
            </a:r>
            <a:r>
              <a:rPr lang="ru-RU" b="1" dirty="0">
                <a:solidFill>
                  <a:srgbClr val="002060"/>
                </a:solidFill>
              </a:rPr>
              <a:t> округов Бухары и Самарканда а В 24 года стал </a:t>
            </a:r>
            <a:r>
              <a:rPr lang="ru-RU" b="1" dirty="0" err="1">
                <a:solidFill>
                  <a:srgbClr val="002060"/>
                </a:solidFill>
              </a:rPr>
              <a:t>бием</a:t>
            </a:r>
            <a:r>
              <a:rPr lang="ru-RU" b="1" dirty="0">
                <a:solidFill>
                  <a:srgbClr val="002060"/>
                </a:solidFill>
              </a:rPr>
              <a:t> рода </a:t>
            </a:r>
            <a:r>
              <a:rPr lang="ru-RU" b="1" dirty="0" err="1" smtClean="0">
                <a:solidFill>
                  <a:srgbClr val="002060"/>
                </a:solidFill>
              </a:rPr>
              <a:t>торткара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 В 30 лет </a:t>
            </a:r>
            <a:r>
              <a:rPr lang="ru-RU" b="1" dirty="0" err="1">
                <a:solidFill>
                  <a:srgbClr val="002060"/>
                </a:solidFill>
              </a:rPr>
              <a:t>Айтеке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был избран старшим </a:t>
            </a:r>
            <a:r>
              <a:rPr lang="ru-RU" b="1" dirty="0" err="1">
                <a:solidFill>
                  <a:srgbClr val="002060"/>
                </a:solidFill>
              </a:rPr>
              <a:t>бием</a:t>
            </a:r>
            <a:r>
              <a:rPr lang="ru-RU" b="1" dirty="0">
                <a:solidFill>
                  <a:srgbClr val="002060"/>
                </a:solidFill>
              </a:rPr>
              <a:t> Младшего </a:t>
            </a:r>
            <a:r>
              <a:rPr lang="ru-RU" b="1" dirty="0" err="1">
                <a:solidFill>
                  <a:srgbClr val="002060"/>
                </a:solidFill>
              </a:rPr>
              <a:t>жуза</a:t>
            </a:r>
            <a:r>
              <a:rPr lang="ru-RU" b="1" dirty="0">
                <a:solidFill>
                  <a:srgbClr val="002060"/>
                </a:solidFill>
              </a:rPr>
              <a:t>, членом Совета </a:t>
            </a:r>
            <a:r>
              <a:rPr lang="ru-RU" b="1" dirty="0" err="1">
                <a:solidFill>
                  <a:srgbClr val="002060"/>
                </a:solidFill>
              </a:rPr>
              <a:t>Биев</a:t>
            </a:r>
            <a:r>
              <a:rPr lang="ru-RU" b="1" dirty="0">
                <a:solidFill>
                  <a:srgbClr val="002060"/>
                </a:solidFill>
              </a:rPr>
              <a:t>. Вместе с </a:t>
            </a:r>
            <a:r>
              <a:rPr lang="ru-RU" b="1" dirty="0" err="1">
                <a:solidFill>
                  <a:srgbClr val="002060"/>
                </a:solidFill>
              </a:rPr>
              <a:t>биями</a:t>
            </a:r>
            <a:r>
              <a:rPr lang="ru-RU" b="1" dirty="0">
                <a:solidFill>
                  <a:srgbClr val="002060"/>
                </a:solidFill>
              </a:rPr>
              <a:t> Толе и </a:t>
            </a:r>
            <a:r>
              <a:rPr lang="ru-RU" b="1" dirty="0" err="1">
                <a:solidFill>
                  <a:srgbClr val="002060"/>
                </a:solidFill>
              </a:rPr>
              <a:t>Казыбек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би</a:t>
            </a:r>
            <a:r>
              <a:rPr lang="ru-RU" b="1" dirty="0">
                <a:solidFill>
                  <a:srgbClr val="002060"/>
                </a:solidFill>
              </a:rPr>
              <a:t> он участвовал в разработке степной конституции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Жеті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Жарғы</a:t>
            </a:r>
            <a:r>
              <a:rPr lang="ru-RU" b="1" dirty="0">
                <a:solidFill>
                  <a:srgbClr val="002060"/>
                </a:solidFill>
              </a:rPr>
              <a:t>».</a:t>
            </a:r>
          </a:p>
          <a:p>
            <a:pPr lvl="1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Имена </a:t>
            </a:r>
            <a:r>
              <a:rPr lang="ru-RU" b="1" dirty="0">
                <a:solidFill>
                  <a:srgbClr val="002060"/>
                </a:solidFill>
              </a:rPr>
              <a:t>великих </a:t>
            </a:r>
            <a:r>
              <a:rPr lang="ru-RU" b="1" dirty="0" err="1">
                <a:solidFill>
                  <a:srgbClr val="002060"/>
                </a:solidFill>
              </a:rPr>
              <a:t>биев</a:t>
            </a:r>
            <a:r>
              <a:rPr lang="ru-RU" b="1" dirty="0">
                <a:solidFill>
                  <a:srgbClr val="002060"/>
                </a:solidFill>
              </a:rPr>
              <a:t> степи навсегда в истории казахов будут связаны с именем </a:t>
            </a:r>
            <a:r>
              <a:rPr lang="ru-RU" b="1" dirty="0" err="1">
                <a:solidFill>
                  <a:srgbClr val="002060"/>
                </a:solidFill>
              </a:rPr>
              <a:t>Аз-Тауке</a:t>
            </a:r>
            <a:r>
              <a:rPr lang="ru-RU" b="1" dirty="0">
                <a:solidFill>
                  <a:srgbClr val="002060"/>
                </a:solidFill>
              </a:rPr>
              <a:t>- Премудром </a:t>
            </a:r>
            <a:r>
              <a:rPr lang="ru-RU" b="1" dirty="0" err="1">
                <a:solidFill>
                  <a:srgbClr val="002060"/>
                </a:solidFill>
              </a:rPr>
              <a:t>Тауке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55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КАЗАХСКИЕ ХАНЫ И БИИ </vt:lpstr>
      <vt:lpstr>ХАН – ПРАВИТЕЛЬ НАРОДА</vt:lpstr>
      <vt:lpstr>КАК ПРОХОДИЛИ ВЫБОРЫ ХАНА</vt:lpstr>
      <vt:lpstr>Презентация PowerPoint</vt:lpstr>
      <vt:lpstr>КЕРЕЙ И ЖАНИБЕК –  ПЕРВЫЕ КАЗАХСКИЕ ХАНЫ</vt:lpstr>
      <vt:lpstr>КАЗАХСКИЕ БИИ – НАРОДНЫЕ СУДЬИ</vt:lpstr>
      <vt:lpstr>Толе-би( 1663-1756 гг.)</vt:lpstr>
      <vt:lpstr>Каздаусты Казыбек би( 1665-1765 гг.)</vt:lpstr>
      <vt:lpstr>Айтеке бий( 1689-1766 гг.) </vt:lpstr>
      <vt:lpstr>Презентация PowerPoint</vt:lpstr>
      <vt:lpstr>Презентация PowerPoint</vt:lpstr>
      <vt:lpstr>ЗАКОНЫ «ЖЕТІ ЖАРҒЫ»</vt:lpstr>
      <vt:lpstr>Презентация PowerPoint</vt:lpstr>
      <vt:lpstr>РАЗДЕЛЫ ЗАКОНОВ</vt:lpstr>
      <vt:lpstr>ПАМЯТНИК КАЗАХСКИМ БИЯМ В АСТАНЕ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2015-12-07T12:11:22Z</dcterms:created>
  <dcterms:modified xsi:type="dcterms:W3CDTF">2015-12-07T03:26:27Z</dcterms:modified>
</cp:coreProperties>
</file>