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5" r:id="rId6"/>
    <p:sldId id="260" r:id="rId7"/>
    <p:sldId id="264" r:id="rId8"/>
    <p:sldId id="259" r:id="rId9"/>
    <p:sldId id="262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3E148-7D6E-455C-918A-1FF23601E2B1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F1FCE-29C6-4E67-A3B2-9F7C5AB3D3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3E148-7D6E-455C-918A-1FF23601E2B1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F1FCE-29C6-4E67-A3B2-9F7C5AB3D3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3E148-7D6E-455C-918A-1FF23601E2B1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F1FCE-29C6-4E67-A3B2-9F7C5AB3D3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3E148-7D6E-455C-918A-1FF23601E2B1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F1FCE-29C6-4E67-A3B2-9F7C5AB3D3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3E148-7D6E-455C-918A-1FF23601E2B1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F1FCE-29C6-4E67-A3B2-9F7C5AB3D3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3E148-7D6E-455C-918A-1FF23601E2B1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F1FCE-29C6-4E67-A3B2-9F7C5AB3D3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3E148-7D6E-455C-918A-1FF23601E2B1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F1FCE-29C6-4E67-A3B2-9F7C5AB3D3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3E148-7D6E-455C-918A-1FF23601E2B1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F1FCE-29C6-4E67-A3B2-9F7C5AB3D3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3E148-7D6E-455C-918A-1FF23601E2B1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F1FCE-29C6-4E67-A3B2-9F7C5AB3D3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3E148-7D6E-455C-918A-1FF23601E2B1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F1FCE-29C6-4E67-A3B2-9F7C5AB3D3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3E148-7D6E-455C-918A-1FF23601E2B1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F1FCE-29C6-4E67-A3B2-9F7C5AB3D3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3E148-7D6E-455C-918A-1FF23601E2B1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F1FCE-29C6-4E67-A3B2-9F7C5AB3D37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6632"/>
            <a:ext cx="9144000" cy="115212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«ОТРАРСКЯ КАТАСТРОФА»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6390" name="Picture 6" descr="http://silkadv.com/sites/default/files/Kazahstan/Pamyatniki/Yzhnui_Kazahstan/Yzhno_Kazahstanskay_oblast/Otrar_Gorodiche/0_4_oboro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7488832" cy="49028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408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СОЗДАНИЕ ЗОЛОТОЙ ОРДЫ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23554" name="Picture 2" descr="http://shkvarki.org/media/k2/items/src/b07e2fc4e76a8b6328e5a3a4644fb2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025352"/>
            <a:ext cx="7128218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ДРЕВНИЙ ГОРОД ОТРАР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1600200"/>
            <a:ext cx="4860032" cy="2188840"/>
          </a:xfrm>
        </p:spPr>
        <p:txBody>
          <a:bodyPr>
            <a:normAutofit fontScale="92500" lnSpcReduction="20000"/>
          </a:bodyPr>
          <a:lstStyle/>
          <a:p>
            <a:r>
              <a:rPr lang="ru-RU" sz="2000" b="1" dirty="0" err="1" smtClean="0">
                <a:solidFill>
                  <a:srgbClr val="C00000"/>
                </a:solidFill>
              </a:rPr>
              <a:t>Отрар</a:t>
            </a:r>
            <a:r>
              <a:rPr lang="ru-RU" sz="2000" b="1" dirty="0">
                <a:solidFill>
                  <a:srgbClr val="C00000"/>
                </a:solidFill>
              </a:rPr>
              <a:t>, (</a:t>
            </a:r>
            <a:r>
              <a:rPr lang="ru-RU" sz="2000" b="1" dirty="0" err="1">
                <a:solidFill>
                  <a:srgbClr val="C00000"/>
                </a:solidFill>
              </a:rPr>
              <a:t>каз</a:t>
            </a:r>
            <a:r>
              <a:rPr lang="ru-RU" sz="2000" b="1" dirty="0">
                <a:solidFill>
                  <a:srgbClr val="C00000"/>
                </a:solidFill>
              </a:rPr>
              <a:t>. </a:t>
            </a:r>
            <a:r>
              <a:rPr lang="ru-RU" sz="2000" b="1" i="1" dirty="0" err="1">
                <a:solidFill>
                  <a:srgbClr val="C00000"/>
                </a:solidFill>
              </a:rPr>
              <a:t>Отырар</a:t>
            </a:r>
            <a:r>
              <a:rPr lang="ru-RU" sz="2000" b="1" dirty="0">
                <a:solidFill>
                  <a:srgbClr val="C00000"/>
                </a:solidFill>
              </a:rPr>
              <a:t>) </a:t>
            </a:r>
            <a:r>
              <a:rPr lang="ru-RU" sz="2000" b="1" dirty="0" smtClean="0">
                <a:solidFill>
                  <a:srgbClr val="C00000"/>
                </a:solidFill>
              </a:rPr>
              <a:t>- </a:t>
            </a:r>
            <a:r>
              <a:rPr lang="ru-RU" sz="2000" b="1" dirty="0" err="1">
                <a:solidFill>
                  <a:srgbClr val="C00000"/>
                </a:solidFill>
              </a:rPr>
              <a:t>Турар</a:t>
            </a:r>
            <a:r>
              <a:rPr lang="ru-RU" sz="2000" b="1" dirty="0">
                <a:solidFill>
                  <a:srgbClr val="C00000"/>
                </a:solidFill>
              </a:rPr>
              <a:t>, Фараб</a:t>
            </a:r>
            <a:r>
              <a:rPr lang="ru-RU" sz="2000" b="1" dirty="0">
                <a:solidFill>
                  <a:srgbClr val="002060"/>
                </a:solidFill>
              </a:rPr>
              <a:t> — до монгольского нашествия, один из крупнейших городов Средней </a:t>
            </a:r>
            <a:r>
              <a:rPr lang="ru-RU" sz="2000" b="1" dirty="0" smtClean="0">
                <a:solidFill>
                  <a:srgbClr val="002060"/>
                </a:solidFill>
              </a:rPr>
              <a:t>Азии.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Расположен </a:t>
            </a:r>
            <a:r>
              <a:rPr lang="ru-RU" sz="2000" b="1" dirty="0">
                <a:solidFill>
                  <a:srgbClr val="002060"/>
                </a:solidFill>
              </a:rPr>
              <a:t>в низовьях реки </a:t>
            </a:r>
            <a:r>
              <a:rPr lang="ru-RU" sz="2000" b="1" u="sng" dirty="0">
                <a:solidFill>
                  <a:srgbClr val="C00000"/>
                </a:solidFill>
              </a:rPr>
              <a:t>Арысь</a:t>
            </a:r>
            <a:r>
              <a:rPr lang="ru-RU" sz="2000" b="1" dirty="0">
                <a:solidFill>
                  <a:srgbClr val="002060"/>
                </a:solidFill>
              </a:rPr>
              <a:t> при впадении её в </a:t>
            </a:r>
            <a:r>
              <a:rPr lang="ru-RU" sz="2000" b="1" dirty="0" smtClean="0">
                <a:solidFill>
                  <a:srgbClr val="C00000"/>
                </a:solidFill>
              </a:rPr>
              <a:t>Сырдарью</a:t>
            </a:r>
            <a:r>
              <a:rPr lang="ru-RU" sz="2000" b="1" dirty="0" smtClean="0">
                <a:solidFill>
                  <a:srgbClr val="002060"/>
                </a:solidFill>
              </a:rPr>
              <a:t>, </a:t>
            </a:r>
            <a:r>
              <a:rPr lang="ru-RU" sz="2000" b="1" dirty="0">
                <a:solidFill>
                  <a:srgbClr val="002060"/>
                </a:solidFill>
              </a:rPr>
              <a:t>в 57 км южнее города </a:t>
            </a:r>
            <a:r>
              <a:rPr lang="ru-RU" sz="2000" b="1" dirty="0">
                <a:solidFill>
                  <a:srgbClr val="C00000"/>
                </a:solidFill>
              </a:rPr>
              <a:t>Туркестан</a:t>
            </a:r>
            <a:r>
              <a:rPr lang="ru-RU" sz="2000" b="1" dirty="0">
                <a:solidFill>
                  <a:srgbClr val="002060"/>
                </a:solidFill>
              </a:rPr>
              <a:t>, 120 км северо-западнее </a:t>
            </a:r>
            <a:r>
              <a:rPr lang="ru-RU" sz="2000" b="1" dirty="0">
                <a:solidFill>
                  <a:srgbClr val="C00000"/>
                </a:solidFill>
              </a:rPr>
              <a:t>Шымкента</a:t>
            </a:r>
            <a:r>
              <a:rPr lang="ru-RU" sz="2000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Расцвет </a:t>
            </a:r>
            <a:r>
              <a:rPr lang="ru-RU" sz="2400" b="1" dirty="0" err="1" smtClean="0">
                <a:solidFill>
                  <a:srgbClr val="C00000"/>
                </a:solidFill>
              </a:rPr>
              <a:t>Отрара</a:t>
            </a:r>
            <a:r>
              <a:rPr lang="ru-RU" sz="2400" b="1" dirty="0" smtClean="0">
                <a:solidFill>
                  <a:srgbClr val="C00000"/>
                </a:solidFill>
              </a:rPr>
              <a:t> – 9-12 века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4340" name="Picture 4" descr="http://www.artlib.ru/objects/gallery_861/artlib_gallery-430746-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4222931" cy="5517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78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ГОРОДИЩЕ ОТРАР С ВЫСОТЫ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://www.unesco.kz/heritagenet/kz/content/history/monument/otrar/image/albom1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8"/>
            <a:ext cx="3024336" cy="3186561"/>
          </a:xfrm>
          <a:prstGeom prst="rect">
            <a:avLst/>
          </a:prstGeom>
          <a:noFill/>
        </p:spPr>
      </p:pic>
      <p:pic>
        <p:nvPicPr>
          <p:cNvPr id="1028" name="Picture 4" descr="http://static.panoramio.com/photos/large/137476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980728"/>
            <a:ext cx="3360373" cy="2520280"/>
          </a:xfrm>
          <a:prstGeom prst="rect">
            <a:avLst/>
          </a:prstGeom>
          <a:noFill/>
        </p:spPr>
      </p:pic>
      <p:pic>
        <p:nvPicPr>
          <p:cNvPr id="1030" name="Picture 6" descr="http://img-fotki.yandex.ru/get/9493/50083820.34b/0_e875d_d85dcc04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645024"/>
            <a:ext cx="4032448" cy="2989052"/>
          </a:xfrm>
          <a:prstGeom prst="rect">
            <a:avLst/>
          </a:prstGeom>
          <a:noFill/>
        </p:spPr>
      </p:pic>
      <p:pic>
        <p:nvPicPr>
          <p:cNvPr id="1032" name="Picture 8" descr="http://i.ytimg.com/vi/XFn4CaLpdUU/hqdefaul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293096"/>
            <a:ext cx="3360372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85010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В ДРЕВНЕМ ГОРОДЕ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18722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2000" b="1" dirty="0" smtClean="0">
                <a:solidFill>
                  <a:srgbClr val="002060"/>
                </a:solidFill>
              </a:rPr>
              <a:t>В </a:t>
            </a:r>
            <a:r>
              <a:rPr lang="ru-RU" sz="2000" b="1" dirty="0">
                <a:solidFill>
                  <a:srgbClr val="002060"/>
                </a:solidFill>
              </a:rPr>
              <a:t>двухсоттысячном </a:t>
            </a:r>
            <a:r>
              <a:rPr lang="ru-RU" sz="2000" b="1" dirty="0" err="1">
                <a:solidFill>
                  <a:srgbClr val="002060"/>
                </a:solidFill>
              </a:rPr>
              <a:t>Отраре</a:t>
            </a:r>
            <a:r>
              <a:rPr lang="ru-RU" sz="2000" b="1" dirty="0">
                <a:solidFill>
                  <a:srgbClr val="002060"/>
                </a:solidFill>
              </a:rPr>
              <a:t>, выросшем на том месте, где река Арысь сливалась с Сырдарьей, обосновались ученые, мудрецы, искусные музыканты, предсказатели, ювелиры. В городе было большое медресе, базар, мастерская-кузница, гурт-хана (место, где распивали вина), баня, мечети, лавки, </a:t>
            </a:r>
            <a:r>
              <a:rPr lang="ru-RU" sz="2000" b="1" dirty="0" smtClean="0">
                <a:solidFill>
                  <a:srgbClr val="002060"/>
                </a:solidFill>
              </a:rPr>
              <a:t>магазины.</a:t>
            </a:r>
            <a:r>
              <a:rPr lang="ru-RU" sz="2000" b="1" dirty="0">
                <a:solidFill>
                  <a:srgbClr val="002060"/>
                </a:solidFill>
              </a:rPr>
              <a:t> </a:t>
            </a:r>
          </a:p>
        </p:txBody>
      </p:sp>
      <p:sp>
        <p:nvSpPr>
          <p:cNvPr id="13314" name="AutoShape 2" descr="https://s.instela.com/m/karahanlilar--i52932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https://s.instela.com/m/karahanlilar--i52932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4" descr="http://kazgazeta.kz/wp-content/uploads/2014/12/Ancient_Taraz_Kazakhst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924944"/>
            <a:ext cx="6021145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274638"/>
            <a:ext cx="5796136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ОТРАР-РОДИНА АЛЬ-ФАРАБИ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«ВТОРОЙ УЧИТЕЛЬ ПОСЛЕ АРИСТОТЕЛЯ»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22530" name="Picture 2" descr="http://cs543105.vk.me/v543105922/781c/S9qgpKbpk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4713248" cy="2880320"/>
          </a:xfrm>
          <a:prstGeom prst="rect">
            <a:avLst/>
          </a:prstGeom>
          <a:noFill/>
        </p:spPr>
      </p:pic>
      <p:pic>
        <p:nvPicPr>
          <p:cNvPr id="22532" name="Picture 4" descr="http://ingvarr.net.ru/_ph/102/2/793499021.jpg?14425583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492896"/>
            <a:ext cx="5472607" cy="4104456"/>
          </a:xfrm>
          <a:prstGeom prst="rect">
            <a:avLst/>
          </a:prstGeom>
          <a:noFill/>
        </p:spPr>
      </p:pic>
      <p:pic>
        <p:nvPicPr>
          <p:cNvPr id="22534" name="Picture 6" descr="http://www.tarih-begalinka.kz/files/000009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077072"/>
            <a:ext cx="2016224" cy="260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2211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ЗАВОЕВАНИЕ ГОРОДА МОНГОЛАМИ. ГЛАВНЫЕ ФАКТЫ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2000" b="1" dirty="0" smtClean="0">
                <a:solidFill>
                  <a:srgbClr val="002060"/>
                </a:solidFill>
              </a:rPr>
              <a:t>Во время монгольского нашествия (начало 13 века) городом правил Каир-хан.</a:t>
            </a:r>
          </a:p>
          <a:p>
            <a:pPr>
              <a:buNone/>
            </a:pP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1218 год – </a:t>
            </a:r>
            <a:r>
              <a:rPr lang="ru-RU" sz="2000" b="1" dirty="0">
                <a:solidFill>
                  <a:srgbClr val="002060"/>
                </a:solidFill>
              </a:rPr>
              <a:t>М</a:t>
            </a:r>
            <a:r>
              <a:rPr lang="ru-RU" sz="2000" b="1" dirty="0" smtClean="0">
                <a:solidFill>
                  <a:srgbClr val="002060"/>
                </a:solidFill>
              </a:rPr>
              <a:t>онголы вторгаются в </a:t>
            </a:r>
            <a:r>
              <a:rPr lang="ru-RU" sz="2000" b="1" dirty="0" err="1">
                <a:solidFill>
                  <a:srgbClr val="002060"/>
                </a:solidFill>
              </a:rPr>
              <a:t>Ж</a:t>
            </a:r>
            <a:r>
              <a:rPr lang="ru-RU" sz="2000" b="1" dirty="0" err="1" smtClean="0">
                <a:solidFill>
                  <a:srgbClr val="002060"/>
                </a:solidFill>
              </a:rPr>
              <a:t>етысу</a:t>
            </a:r>
            <a:r>
              <a:rPr lang="ru-RU" sz="2000" b="1" dirty="0" smtClean="0">
                <a:solidFill>
                  <a:srgbClr val="002060"/>
                </a:solidFill>
              </a:rPr>
              <a:t>. 150 тысяч воинов.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Уничтожение торгового Каравана  в </a:t>
            </a:r>
            <a:r>
              <a:rPr lang="ru-RU" sz="2000" b="1" dirty="0" err="1" smtClean="0">
                <a:solidFill>
                  <a:srgbClr val="002060"/>
                </a:solidFill>
              </a:rPr>
              <a:t>Отраре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1219 год – оборона </a:t>
            </a:r>
            <a:r>
              <a:rPr lang="ru-RU" sz="2000" b="1" dirty="0" err="1" smtClean="0">
                <a:solidFill>
                  <a:srgbClr val="C00000"/>
                </a:solidFill>
              </a:rPr>
              <a:t>Отрара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000" dirty="0" smtClean="0"/>
              <a:t>		</a:t>
            </a:r>
            <a:r>
              <a:rPr lang="ru-RU" sz="2000" b="1" i="1" dirty="0" smtClean="0">
                <a:solidFill>
                  <a:srgbClr val="002060"/>
                </a:solidFill>
              </a:rPr>
              <a:t>В 1219 </a:t>
            </a:r>
            <a:r>
              <a:rPr lang="ru-RU" sz="2000" b="1" i="1" dirty="0">
                <a:solidFill>
                  <a:srgbClr val="002060"/>
                </a:solidFill>
              </a:rPr>
              <a:t>году город был осажден монгольскими войсками под руководством старшего сына завоевателя</a:t>
            </a:r>
            <a:r>
              <a:rPr lang="ru-RU" sz="2000" b="1" i="1" dirty="0" smtClean="0">
                <a:solidFill>
                  <a:srgbClr val="002060"/>
                </a:solidFill>
              </a:rPr>
              <a:t>,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Жошы</a:t>
            </a:r>
            <a:r>
              <a:rPr lang="ru-RU" sz="2000" b="1" i="1" dirty="0" smtClean="0">
                <a:solidFill>
                  <a:srgbClr val="C00000"/>
                </a:solidFill>
              </a:rPr>
              <a:t>. </a:t>
            </a:r>
            <a:r>
              <a:rPr lang="ru-RU" sz="2000" b="1" i="1" dirty="0">
                <a:solidFill>
                  <a:srgbClr val="002060"/>
                </a:solidFill>
              </a:rPr>
              <a:t>Осада продолжалась 6 месяцев. В городе начался голод и недовольство отказом идти на переговоры с монголами, однажды ночью кто-то из жителей города открыл ворота монголам. Захватившие после этого город монголы уничтожили значительную часть населения, оставшуюся забрали в рабство, сам город был сожжён и уничтожен. Предателя по имени </a:t>
            </a:r>
            <a:r>
              <a:rPr lang="ru-RU" sz="2000" b="1" i="1" dirty="0" smtClean="0">
                <a:solidFill>
                  <a:srgbClr val="C00000"/>
                </a:solidFill>
              </a:rPr>
              <a:t>Караша</a:t>
            </a:r>
            <a:r>
              <a:rPr lang="ru-RU" sz="2000" b="1" i="1" dirty="0">
                <a:solidFill>
                  <a:srgbClr val="C00000"/>
                </a:solidFill>
              </a:rPr>
              <a:t>, </a:t>
            </a:r>
            <a:r>
              <a:rPr lang="ru-RU" sz="2000" b="1" i="1" dirty="0">
                <a:solidFill>
                  <a:srgbClr val="002060"/>
                </a:solidFill>
              </a:rPr>
              <a:t>открывшего городские ворота, казнил лично 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Жошы</a:t>
            </a:r>
            <a:r>
              <a:rPr lang="ru-RU" sz="2000" b="1" i="1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Каир Хан </a:t>
            </a:r>
            <a:r>
              <a:rPr lang="ru-RU" sz="2000" b="1" dirty="0" smtClean="0">
                <a:solidFill>
                  <a:srgbClr val="002060"/>
                </a:solidFill>
              </a:rPr>
              <a:t>– правитель </a:t>
            </a:r>
            <a:r>
              <a:rPr lang="ru-RU" sz="2000" b="1" dirty="0" err="1" smtClean="0">
                <a:solidFill>
                  <a:srgbClr val="002060"/>
                </a:solidFill>
              </a:rPr>
              <a:t>Отрара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Караша </a:t>
            </a:r>
            <a:r>
              <a:rPr lang="ru-RU" sz="2000" b="1" dirty="0" smtClean="0">
                <a:solidFill>
                  <a:srgbClr val="002060"/>
                </a:solidFill>
              </a:rPr>
              <a:t>– предатель, который открыл ворота.</a:t>
            </a:r>
          </a:p>
          <a:p>
            <a:pPr>
              <a:buNone/>
            </a:pP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i.ytimg.com/vi/j5ox2Xjcfm4/hq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140968"/>
            <a:ext cx="3360373" cy="2520280"/>
          </a:xfrm>
          <a:prstGeom prst="rect">
            <a:avLst/>
          </a:prstGeom>
          <a:noFill/>
        </p:spPr>
      </p:pic>
      <p:pic>
        <p:nvPicPr>
          <p:cNvPr id="21510" name="Picture 6" descr="http://www.altyn-orda.kz/uploads/VV-zMV6Rz_4.jpg"/>
          <p:cNvPicPr>
            <a:picLocks noChangeAspect="1" noChangeArrowheads="1"/>
          </p:cNvPicPr>
          <p:nvPr/>
        </p:nvPicPr>
        <p:blipFill>
          <a:blip r:embed="rId3" cstate="print"/>
          <a:srcRect b="8031"/>
          <a:stretch>
            <a:fillRect/>
          </a:stretch>
        </p:blipFill>
        <p:spPr bwMode="auto">
          <a:xfrm>
            <a:off x="5580112" y="620688"/>
            <a:ext cx="3288432" cy="1512168"/>
          </a:xfrm>
          <a:prstGeom prst="rect">
            <a:avLst/>
          </a:prstGeom>
          <a:noFill/>
        </p:spPr>
      </p:pic>
      <p:pic>
        <p:nvPicPr>
          <p:cNvPr id="21512" name="Picture 8" descr="http://www.uniquekazakhstan.info/sites/default/files/public/upload/content-photo/Andrey_Mikhailov/chto_nes_Chingishan/chingishan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068960"/>
            <a:ext cx="5184047" cy="3528392"/>
          </a:xfrm>
          <a:prstGeom prst="rect">
            <a:avLst/>
          </a:prstGeom>
          <a:noFill/>
        </p:spPr>
      </p:pic>
      <p:pic>
        <p:nvPicPr>
          <p:cNvPr id="21514" name="Picture 10" descr="http://aminpro.ru/dopoln/kartinki/dopol/ludi/vostok/chingizhan/film-bbc/chingiz_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60648"/>
            <a:ext cx="5044439" cy="2564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СОВРЕМЕННОЕ СОСТОЯНИЕ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2592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	</a:t>
            </a:r>
            <a:r>
              <a:rPr lang="ru-RU" dirty="0" smtClean="0"/>
              <a:t>	</a:t>
            </a:r>
            <a:r>
              <a:rPr lang="ru-RU" sz="2000" b="1" dirty="0" smtClean="0">
                <a:solidFill>
                  <a:srgbClr val="C00000"/>
                </a:solidFill>
              </a:rPr>
              <a:t>Высота </a:t>
            </a:r>
            <a:r>
              <a:rPr lang="ru-RU" sz="2000" b="1" dirty="0">
                <a:solidFill>
                  <a:srgbClr val="C00000"/>
                </a:solidFill>
              </a:rPr>
              <a:t>основного бугра от </a:t>
            </a:r>
            <a:r>
              <a:rPr lang="ru-RU" sz="2000" b="1" dirty="0" smtClean="0">
                <a:solidFill>
                  <a:srgbClr val="C00000"/>
                </a:solidFill>
              </a:rPr>
              <a:t>подошвы (культурный слой)</a:t>
            </a:r>
            <a:r>
              <a:rPr lang="ru-RU" sz="2000" b="1" dirty="0">
                <a:solidFill>
                  <a:srgbClr val="C00000"/>
                </a:solidFill>
              </a:rPr>
              <a:t> — до 18 м, сохранились остатки городского рва.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000" b="1" dirty="0">
                <a:solidFill>
                  <a:srgbClr val="C00000"/>
                </a:solidFill>
              </a:rPr>
              <a:t>	</a:t>
            </a:r>
            <a:r>
              <a:rPr lang="ru-RU" sz="2000" b="1" dirty="0" smtClean="0">
                <a:solidFill>
                  <a:srgbClr val="C00000"/>
                </a:solidFill>
              </a:rPr>
              <a:t>	</a:t>
            </a:r>
            <a:r>
              <a:rPr lang="ru-RU" sz="2000" b="1" dirty="0" smtClean="0">
                <a:solidFill>
                  <a:srgbClr val="002060"/>
                </a:solidFill>
              </a:rPr>
              <a:t>В </a:t>
            </a:r>
            <a:r>
              <a:rPr lang="ru-RU" sz="2000" b="1" dirty="0">
                <a:solidFill>
                  <a:srgbClr val="002060"/>
                </a:solidFill>
              </a:rPr>
              <a:t>2001—2004 годах осуществлялся </a:t>
            </a:r>
            <a:r>
              <a:rPr lang="ru-RU" sz="2000" b="1" dirty="0" smtClean="0">
                <a:solidFill>
                  <a:srgbClr val="002060"/>
                </a:solidFill>
              </a:rPr>
              <a:t>проект</a:t>
            </a:r>
            <a:r>
              <a:rPr lang="ru-RU" sz="2000" b="1" dirty="0">
                <a:solidFill>
                  <a:srgbClr val="002060"/>
                </a:solidFill>
              </a:rPr>
              <a:t> ЮНЕСКО, Казахстана и Японии «Консервация и сохранение древнего города </a:t>
            </a:r>
            <a:r>
              <a:rPr lang="ru-RU" sz="2000" b="1" dirty="0" err="1">
                <a:solidFill>
                  <a:srgbClr val="002060"/>
                </a:solidFill>
              </a:rPr>
              <a:t>Отрар</a:t>
            </a:r>
            <a:r>
              <a:rPr lang="ru-RU" sz="2000" b="1" dirty="0">
                <a:solidFill>
                  <a:srgbClr val="002060"/>
                </a:solidFill>
              </a:rPr>
              <a:t>». С 2004 года действует государственная программа «Возрождение древнего </a:t>
            </a:r>
            <a:r>
              <a:rPr lang="ru-RU" sz="2000" b="1" dirty="0" err="1">
                <a:solidFill>
                  <a:srgbClr val="002060"/>
                </a:solidFill>
              </a:rPr>
              <a:t>Отрара</a:t>
            </a:r>
            <a:r>
              <a:rPr lang="ru-RU" sz="2000" b="1" dirty="0" smtClean="0">
                <a:solidFill>
                  <a:srgbClr val="002060"/>
                </a:solidFill>
              </a:rPr>
              <a:t>».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http://novanews.com.ua/uploads/posts/2013-07/1373719946_original75168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573016"/>
            <a:ext cx="6306409" cy="28891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1236-1242 гг. – СЕМИЛЕТНИЙ ПОХОД НА ЗАПАД БАТЫЯ –ВНУКА ЧИНГИЗХАНА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9460" name="Picture 4" descr="https://i0.wp.com/www.istpravda.ru/upload/medialibrary/8ab/8ab572a398227e82b9137a6b1c7c973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7020780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44</Words>
  <Application>Microsoft Office PowerPoint</Application>
  <PresentationFormat>Экран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«ОТРАРСКЯ КАТАСТРОФА»</vt:lpstr>
      <vt:lpstr>ДРЕВНИЙ ГОРОД ОТРАР</vt:lpstr>
      <vt:lpstr>ГОРОДИЩЕ ОТРАР С ВЫСОТЫ</vt:lpstr>
      <vt:lpstr>В ДРЕВНЕМ ГОРОДЕ</vt:lpstr>
      <vt:lpstr>ОТРАР-РОДИНА АЛЬ-ФАРАБИ «ВТОРОЙ УЧИТЕЛЬ ПОСЛЕ АРИСТОТЕЛЯ»</vt:lpstr>
      <vt:lpstr>ЗАВОЕВАНИЕ ГОРОДА МОНГОЛАМИ. ГЛАВНЫЕ ФАКТЫ</vt:lpstr>
      <vt:lpstr>Презентация PowerPoint</vt:lpstr>
      <vt:lpstr>СОВРЕМЕННОЕ СОСТОЯНИЕ</vt:lpstr>
      <vt:lpstr>1236-1242 гг. – СЕМИЛЕТНИЙ ПОХОД НА ЗАПАД БАТЫЯ –ВНУКА ЧИНГИЗХАНА</vt:lpstr>
      <vt:lpstr>СОЗДАНИЕ ЗОЛОТОЙ ОРДЫ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ОТРАР</dc:title>
  <dc:creator>User</dc:creator>
  <cp:lastModifiedBy>User</cp:lastModifiedBy>
  <cp:revision>15</cp:revision>
  <dcterms:created xsi:type="dcterms:W3CDTF">2015-11-23T07:04:23Z</dcterms:created>
  <dcterms:modified xsi:type="dcterms:W3CDTF">2015-11-23T02:00:33Z</dcterms:modified>
</cp:coreProperties>
</file>