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72" r:id="rId6"/>
    <p:sldId id="263" r:id="rId7"/>
    <p:sldId id="262" r:id="rId8"/>
    <p:sldId id="275" r:id="rId9"/>
    <p:sldId id="265" r:id="rId10"/>
    <p:sldId id="259" r:id="rId11"/>
    <p:sldId id="266" r:id="rId12"/>
    <p:sldId id="276" r:id="rId13"/>
    <p:sldId id="277" r:id="rId14"/>
    <p:sldId id="278" r:id="rId15"/>
    <p:sldId id="279" r:id="rId16"/>
    <p:sldId id="260" r:id="rId17"/>
    <p:sldId id="261" r:id="rId18"/>
    <p:sldId id="264" r:id="rId19"/>
    <p:sldId id="269" r:id="rId20"/>
    <p:sldId id="280"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99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7" autoAdjust="0"/>
  </p:normalViewPr>
  <p:slideViewPr>
    <p:cSldViewPr>
      <p:cViewPr>
        <p:scale>
          <a:sx n="94" d="100"/>
          <a:sy n="94" d="100"/>
        </p:scale>
        <p:origin x="-128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A73DF83-B931-4A1D-A0F4-AA6F8E0AB7CD}" type="datetimeFigureOut">
              <a:rPr lang="ru-RU" smtClean="0"/>
              <a:t>07.10.2015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73DF83-B931-4A1D-A0F4-AA6F8E0AB7CD}" type="datetimeFigureOut">
              <a:rPr lang="ru-RU" smtClean="0"/>
              <a:t>07.10.2015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73DF83-B931-4A1D-A0F4-AA6F8E0AB7CD}" type="datetimeFigureOut">
              <a:rPr lang="ru-RU" smtClean="0"/>
              <a:t>07.10.2015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73DF83-B931-4A1D-A0F4-AA6F8E0AB7CD}" type="datetimeFigureOut">
              <a:rPr lang="ru-RU" smtClean="0"/>
              <a:t>07.10.2015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A73DF83-B931-4A1D-A0F4-AA6F8E0AB7CD}" type="datetimeFigureOut">
              <a:rPr lang="ru-RU" smtClean="0"/>
              <a:t>07.10.2015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A73DF83-B931-4A1D-A0F4-AA6F8E0AB7CD}" type="datetimeFigureOut">
              <a:rPr lang="ru-RU" smtClean="0"/>
              <a:t>07.10.2015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A73DF83-B931-4A1D-A0F4-AA6F8E0AB7CD}" type="datetimeFigureOut">
              <a:rPr lang="ru-RU" smtClean="0"/>
              <a:t>07.10.2015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A73DF83-B931-4A1D-A0F4-AA6F8E0AB7CD}" type="datetimeFigureOut">
              <a:rPr lang="ru-RU" smtClean="0"/>
              <a:t>07.10.2015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A73DF83-B931-4A1D-A0F4-AA6F8E0AB7CD}" type="datetimeFigureOut">
              <a:rPr lang="ru-RU" smtClean="0"/>
              <a:t>07.10.2015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A73DF83-B931-4A1D-A0F4-AA6F8E0AB7CD}" type="datetimeFigureOut">
              <a:rPr lang="ru-RU" smtClean="0"/>
              <a:t>07.10.2015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A73DF83-B931-4A1D-A0F4-AA6F8E0AB7CD}" type="datetimeFigureOut">
              <a:rPr lang="ru-RU" smtClean="0"/>
              <a:t>07.10.2015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C6F40D-9B65-4CE2-A8AF-23FFB1DCB023}"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3DF83-B931-4A1D-A0F4-AA6F8E0AB7CD}" type="datetimeFigureOut">
              <a:rPr lang="ru-RU" smtClean="0"/>
              <a:t>07.10.2015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6F40D-9B65-4CE2-A8AF-23FFB1DCB02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tengrifund.ru/" TargetMode="External"/><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60648"/>
            <a:ext cx="7772400" cy="1800200"/>
          </a:xfrm>
        </p:spPr>
        <p:txBody>
          <a:bodyPr>
            <a:normAutofit fontScale="90000"/>
          </a:bodyPr>
          <a:lstStyle/>
          <a:p>
            <a:r>
              <a:rPr lang="ru-RU" b="1" cap="all" dirty="0" smtClean="0"/>
              <a:t/>
            </a:r>
            <a:br>
              <a:rPr lang="ru-RU" b="1" cap="all" dirty="0" smtClean="0"/>
            </a:br>
            <a:r>
              <a:rPr lang="ru-RU" b="1" cap="all" dirty="0" smtClean="0">
                <a:solidFill>
                  <a:srgbClr val="003300"/>
                </a:solidFill>
              </a:rPr>
              <a:t>Религии </a:t>
            </a:r>
            <a:r>
              <a:rPr lang="ru-RU" b="1" cap="all" dirty="0">
                <a:solidFill>
                  <a:srgbClr val="003300"/>
                </a:solidFill>
              </a:rPr>
              <a:t>древних тюрок </a:t>
            </a:r>
            <a:r>
              <a:rPr lang="en-US" b="1" cap="all" dirty="0" smtClean="0">
                <a:solidFill>
                  <a:srgbClr val="003300"/>
                </a:solidFill>
              </a:rPr>
              <a:t/>
            </a:r>
            <a:br>
              <a:rPr lang="en-US" b="1" cap="all" dirty="0" smtClean="0">
                <a:solidFill>
                  <a:srgbClr val="003300"/>
                </a:solidFill>
              </a:rPr>
            </a:br>
            <a:r>
              <a:rPr lang="ru-RU" sz="2700" cap="all" dirty="0" smtClean="0">
                <a:solidFill>
                  <a:srgbClr val="003300"/>
                </a:solidFill>
              </a:rPr>
              <a:t>(</a:t>
            </a:r>
            <a:r>
              <a:rPr lang="ru-RU" sz="2700" cap="all" dirty="0">
                <a:solidFill>
                  <a:srgbClr val="003300"/>
                </a:solidFill>
              </a:rPr>
              <a:t>до ислама</a:t>
            </a:r>
            <a:r>
              <a:rPr lang="ru-RU" sz="2700" cap="all" dirty="0" smtClean="0">
                <a:solidFill>
                  <a:srgbClr val="003300"/>
                </a:solidFill>
              </a:rPr>
              <a:t>)</a:t>
            </a:r>
            <a:r>
              <a:rPr lang="ru-RU" b="1" cap="all" dirty="0" smtClean="0">
                <a:solidFill>
                  <a:srgbClr val="003300"/>
                </a:solidFill>
              </a:rPr>
              <a:t/>
            </a:r>
            <a:br>
              <a:rPr lang="ru-RU" b="1" cap="all" dirty="0" smtClean="0">
                <a:solidFill>
                  <a:srgbClr val="003300"/>
                </a:solidFill>
              </a:rPr>
            </a:br>
            <a:r>
              <a:rPr lang="ru-RU" b="1" cap="all" dirty="0" smtClean="0">
                <a:solidFill>
                  <a:srgbClr val="003300"/>
                </a:solidFill>
              </a:rPr>
              <a:t>ТЕНГРИАНСТВО</a:t>
            </a:r>
            <a:r>
              <a:rPr lang="ru-RU" dirty="0"/>
              <a:t/>
            </a:r>
            <a:br>
              <a:rPr lang="ru-RU" dirty="0"/>
            </a:br>
            <a:endParaRPr lang="ru-RU" dirty="0"/>
          </a:p>
        </p:txBody>
      </p:sp>
      <p:pic>
        <p:nvPicPr>
          <p:cNvPr id="19458" name="Picture 2" descr="http://www.bilu.kz/tengri.jpg"/>
          <p:cNvPicPr>
            <a:picLocks noChangeAspect="1" noChangeArrowheads="1"/>
          </p:cNvPicPr>
          <p:nvPr/>
        </p:nvPicPr>
        <p:blipFill>
          <a:blip r:embed="rId2" cstate="print"/>
          <a:srcRect/>
          <a:stretch>
            <a:fillRect/>
          </a:stretch>
        </p:blipFill>
        <p:spPr bwMode="auto">
          <a:xfrm>
            <a:off x="2915816" y="2204864"/>
            <a:ext cx="3551212" cy="355121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576064"/>
          </a:xfrm>
        </p:spPr>
        <p:txBody>
          <a:bodyPr>
            <a:normAutofit/>
          </a:bodyPr>
          <a:lstStyle/>
          <a:p>
            <a:r>
              <a:rPr lang="ru-RU" sz="2800" b="1" dirty="0" smtClean="0">
                <a:solidFill>
                  <a:srgbClr val="003300"/>
                </a:solidFill>
              </a:rPr>
              <a:t>АРУАХИ</a:t>
            </a:r>
            <a:endParaRPr lang="ru-RU" sz="2800" b="1" dirty="0">
              <a:solidFill>
                <a:srgbClr val="003300"/>
              </a:solidFill>
            </a:endParaRPr>
          </a:p>
        </p:txBody>
      </p:sp>
      <p:sp>
        <p:nvSpPr>
          <p:cNvPr id="3" name="Содержимое 2"/>
          <p:cNvSpPr>
            <a:spLocks noGrp="1"/>
          </p:cNvSpPr>
          <p:nvPr>
            <p:ph idx="1"/>
          </p:nvPr>
        </p:nvSpPr>
        <p:spPr>
          <a:xfrm>
            <a:off x="323528" y="836713"/>
            <a:ext cx="8229600" cy="2376264"/>
          </a:xfrm>
        </p:spPr>
        <p:txBody>
          <a:bodyPr>
            <a:normAutofit fontScale="70000" lnSpcReduction="20000"/>
          </a:bodyPr>
          <a:lstStyle/>
          <a:p>
            <a:pPr>
              <a:buNone/>
            </a:pPr>
            <a:r>
              <a:rPr lang="ru-RU" dirty="0" smtClean="0"/>
              <a:t>		</a:t>
            </a:r>
            <a:r>
              <a:rPr lang="ru-RU" sz="3000" b="1" dirty="0" smtClean="0">
                <a:solidFill>
                  <a:srgbClr val="993300"/>
                </a:solidFill>
              </a:rPr>
              <a:t>Помимо </a:t>
            </a:r>
            <a:r>
              <a:rPr lang="ru-RU" sz="3000" b="1" dirty="0">
                <a:solidFill>
                  <a:srgbClr val="993300"/>
                </a:solidFill>
              </a:rPr>
              <a:t>обожествления </a:t>
            </a:r>
            <a:r>
              <a:rPr lang="ru-RU" sz="3000" b="1" dirty="0" smtClean="0">
                <a:solidFill>
                  <a:srgbClr val="993300"/>
                </a:solidFill>
              </a:rPr>
              <a:t>неба особо </a:t>
            </a:r>
            <a:r>
              <a:rPr lang="ru-RU" sz="3000" b="1" dirty="0">
                <a:solidFill>
                  <a:srgbClr val="993300"/>
                </a:solidFill>
              </a:rPr>
              <a:t>почитали духов предков – </a:t>
            </a:r>
            <a:r>
              <a:rPr lang="ru-RU" sz="3000" b="1" dirty="0" err="1">
                <a:solidFill>
                  <a:srgbClr val="993300"/>
                </a:solidFill>
              </a:rPr>
              <a:t>аруахов</a:t>
            </a:r>
            <a:r>
              <a:rPr lang="ru-RU" sz="3000" b="1" dirty="0">
                <a:solidFill>
                  <a:srgbClr val="993300"/>
                </a:solidFill>
              </a:rPr>
              <a:t>. </a:t>
            </a:r>
            <a:endParaRPr lang="ru-RU" sz="3000" b="1" dirty="0" smtClean="0">
              <a:solidFill>
                <a:srgbClr val="993300"/>
              </a:solidFill>
            </a:endParaRPr>
          </a:p>
          <a:p>
            <a:pPr>
              <a:buNone/>
            </a:pPr>
            <a:r>
              <a:rPr lang="ru-RU" sz="3000" b="1" dirty="0">
                <a:solidFill>
                  <a:srgbClr val="993300"/>
                </a:solidFill>
              </a:rPr>
              <a:t>	</a:t>
            </a:r>
            <a:r>
              <a:rPr lang="ru-RU" sz="3000" b="1" dirty="0" smtClean="0">
                <a:solidFill>
                  <a:srgbClr val="993300"/>
                </a:solidFill>
              </a:rPr>
              <a:t>	</a:t>
            </a:r>
            <a:r>
              <a:rPr lang="ru-RU" sz="3000" b="1" dirty="0" err="1" smtClean="0">
                <a:solidFill>
                  <a:srgbClr val="003300"/>
                </a:solidFill>
              </a:rPr>
              <a:t>Аруахи</a:t>
            </a:r>
            <a:r>
              <a:rPr lang="ru-RU" sz="3000" b="1" dirty="0" smtClean="0">
                <a:solidFill>
                  <a:srgbClr val="003300"/>
                </a:solidFill>
              </a:rPr>
              <a:t> </a:t>
            </a:r>
            <a:r>
              <a:rPr lang="ru-RU" sz="3000" b="1" dirty="0">
                <a:solidFill>
                  <a:srgbClr val="003300"/>
                </a:solidFill>
              </a:rPr>
              <a:t>– </a:t>
            </a:r>
            <a:r>
              <a:rPr lang="ru-RU" sz="3000" b="1" dirty="0">
                <a:solidFill>
                  <a:srgbClr val="993300"/>
                </a:solidFill>
              </a:rPr>
              <a:t>духи мёртвых, предки-покровители рода. </a:t>
            </a:r>
            <a:r>
              <a:rPr lang="ru-RU" sz="3000" b="1" dirty="0" err="1">
                <a:solidFill>
                  <a:srgbClr val="993300"/>
                </a:solidFill>
              </a:rPr>
              <a:t>Аруахам</a:t>
            </a:r>
            <a:r>
              <a:rPr lang="ru-RU" sz="3000" b="1" dirty="0">
                <a:solidFill>
                  <a:srgbClr val="993300"/>
                </a:solidFill>
              </a:rPr>
              <a:t> кочевники приносили жертвы. </a:t>
            </a:r>
            <a:r>
              <a:rPr lang="ru-RU" sz="3000" b="1" dirty="0" err="1" smtClean="0">
                <a:solidFill>
                  <a:srgbClr val="993300"/>
                </a:solidFill>
              </a:rPr>
              <a:t>Тенгрианство</a:t>
            </a:r>
            <a:r>
              <a:rPr lang="ru-RU" sz="3000" b="1" dirty="0" smtClean="0">
                <a:solidFill>
                  <a:srgbClr val="993300"/>
                </a:solidFill>
              </a:rPr>
              <a:t> основывалась </a:t>
            </a:r>
            <a:r>
              <a:rPr lang="ru-RU" sz="3000" b="1" dirty="0">
                <a:solidFill>
                  <a:srgbClr val="993300"/>
                </a:solidFill>
              </a:rPr>
              <a:t>на обожествлении природы. </a:t>
            </a:r>
            <a:r>
              <a:rPr lang="ru-RU" sz="3000" b="1" dirty="0" smtClean="0">
                <a:solidFill>
                  <a:srgbClr val="993300"/>
                </a:solidFill>
              </a:rPr>
              <a:t>Характерна вера </a:t>
            </a:r>
            <a:r>
              <a:rPr lang="ru-RU" sz="3000" b="1" dirty="0">
                <a:solidFill>
                  <a:srgbClr val="993300"/>
                </a:solidFill>
              </a:rPr>
              <a:t>в глубокую связь живых людей с духами природы и предков. </a:t>
            </a:r>
            <a:r>
              <a:rPr lang="ru-RU" sz="3000" b="1" dirty="0" smtClean="0">
                <a:solidFill>
                  <a:srgbClr val="993300"/>
                </a:solidFill>
              </a:rPr>
              <a:t>Человек </a:t>
            </a:r>
            <a:r>
              <a:rPr lang="ru-RU" sz="3000" b="1" dirty="0">
                <a:solidFill>
                  <a:srgbClr val="993300"/>
                </a:solidFill>
              </a:rPr>
              <a:t>должен уважительно с любовью относиться ко всему окружающему миру.</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576064"/>
          </a:xfrm>
        </p:spPr>
        <p:txBody>
          <a:bodyPr>
            <a:normAutofit/>
          </a:bodyPr>
          <a:lstStyle/>
          <a:p>
            <a:r>
              <a:rPr lang="ru-RU" sz="2800" b="1" dirty="0" smtClean="0">
                <a:solidFill>
                  <a:srgbClr val="003300"/>
                </a:solidFill>
              </a:rPr>
              <a:t>КУЛЬТ</a:t>
            </a:r>
            <a:endParaRPr lang="ru-RU" sz="2800" b="1" dirty="0">
              <a:solidFill>
                <a:srgbClr val="003300"/>
              </a:solidFill>
            </a:endParaRPr>
          </a:p>
        </p:txBody>
      </p:sp>
      <p:sp>
        <p:nvSpPr>
          <p:cNvPr id="3" name="Содержимое 2"/>
          <p:cNvSpPr>
            <a:spLocks noGrp="1"/>
          </p:cNvSpPr>
          <p:nvPr>
            <p:ph idx="1"/>
          </p:nvPr>
        </p:nvSpPr>
        <p:spPr>
          <a:xfrm>
            <a:off x="467544" y="836712"/>
            <a:ext cx="8229600" cy="4525963"/>
          </a:xfrm>
        </p:spPr>
        <p:txBody>
          <a:bodyPr>
            <a:normAutofit fontScale="70000" lnSpcReduction="20000"/>
          </a:bodyPr>
          <a:lstStyle/>
          <a:p>
            <a:r>
              <a:rPr lang="ru-RU" b="1" dirty="0" err="1" smtClean="0">
                <a:solidFill>
                  <a:srgbClr val="993300"/>
                </a:solidFill>
              </a:rPr>
              <a:t>Тенгри</a:t>
            </a:r>
            <a:r>
              <a:rPr lang="ru-RU" b="1" dirty="0" smtClean="0">
                <a:solidFill>
                  <a:srgbClr val="993300"/>
                </a:solidFill>
              </a:rPr>
              <a:t> </a:t>
            </a:r>
            <a:r>
              <a:rPr lang="ru-RU" b="1" dirty="0">
                <a:solidFill>
                  <a:srgbClr val="993300"/>
                </a:solidFill>
              </a:rPr>
              <a:t>поклонялись, </a:t>
            </a:r>
            <a:r>
              <a:rPr lang="ru-RU" b="1" dirty="0">
                <a:solidFill>
                  <a:srgbClr val="003300"/>
                </a:solidFill>
              </a:rPr>
              <a:t>поднимая руки вверх, и клали земные поклоны.</a:t>
            </a:r>
            <a:r>
              <a:rPr lang="ru-RU" b="1" dirty="0">
                <a:solidFill>
                  <a:srgbClr val="993300"/>
                </a:solidFill>
              </a:rPr>
              <a:t> Священной стороной света считался север. Праздник в честь </a:t>
            </a:r>
            <a:r>
              <a:rPr lang="ru-RU" b="1" dirty="0" err="1">
                <a:solidFill>
                  <a:srgbClr val="993300"/>
                </a:solidFill>
              </a:rPr>
              <a:t>Тенгри</a:t>
            </a:r>
            <a:r>
              <a:rPr lang="ru-RU" b="1" dirty="0">
                <a:solidFill>
                  <a:srgbClr val="993300"/>
                </a:solidFill>
              </a:rPr>
              <a:t> отмечался в середине июня (его отголоском является </a:t>
            </a:r>
            <a:r>
              <a:rPr lang="ru-RU" b="1" dirty="0">
                <a:solidFill>
                  <a:srgbClr val="003300"/>
                </a:solidFill>
              </a:rPr>
              <a:t>сабантуй</a:t>
            </a:r>
            <a:r>
              <a:rPr lang="ru-RU" b="1" dirty="0">
                <a:solidFill>
                  <a:srgbClr val="993300"/>
                </a:solidFill>
              </a:rPr>
              <a:t>), носил общенародный характер, сопровождался </a:t>
            </a:r>
            <a:r>
              <a:rPr lang="ru-RU" b="1" dirty="0" err="1">
                <a:solidFill>
                  <a:srgbClr val="993300"/>
                </a:solidFill>
              </a:rPr>
              <a:t>возжиганием</a:t>
            </a:r>
            <a:r>
              <a:rPr lang="ru-RU" b="1" dirty="0">
                <a:solidFill>
                  <a:srgbClr val="993300"/>
                </a:solidFill>
              </a:rPr>
              <a:t> огня на открытом воздухе и жертвоприношением коня. При выборе места для ритуала </a:t>
            </a:r>
            <a:r>
              <a:rPr lang="ru-RU" b="1" dirty="0">
                <a:solidFill>
                  <a:srgbClr val="003300"/>
                </a:solidFill>
              </a:rPr>
              <a:t>приоритет отдавался возвышенному месту, где росли березы. </a:t>
            </a:r>
            <a:r>
              <a:rPr lang="ru-RU" b="1" dirty="0">
                <a:solidFill>
                  <a:srgbClr val="993300"/>
                </a:solidFill>
              </a:rPr>
              <a:t>В процессе праздника у </a:t>
            </a:r>
            <a:r>
              <a:rPr lang="ru-RU" b="1" dirty="0" err="1">
                <a:solidFill>
                  <a:srgbClr val="993300"/>
                </a:solidFill>
              </a:rPr>
              <a:t>Тенгри</a:t>
            </a:r>
            <a:r>
              <a:rPr lang="ru-RU" b="1" dirty="0">
                <a:solidFill>
                  <a:srgbClr val="993300"/>
                </a:solidFill>
              </a:rPr>
              <a:t> испрашивали удачи и здоровья, молитвы именовались словом </a:t>
            </a:r>
            <a:r>
              <a:rPr lang="ru-RU" b="1" i="1" dirty="0" err="1">
                <a:solidFill>
                  <a:srgbClr val="003300"/>
                </a:solidFill>
              </a:rPr>
              <a:t>алгыс</a:t>
            </a:r>
            <a:r>
              <a:rPr lang="ru-RU" b="1" dirty="0">
                <a:solidFill>
                  <a:srgbClr val="003300"/>
                </a:solidFill>
              </a:rPr>
              <a:t>. </a:t>
            </a:r>
            <a:r>
              <a:rPr lang="ru-RU" b="1" dirty="0">
                <a:solidFill>
                  <a:srgbClr val="993300"/>
                </a:solidFill>
              </a:rPr>
              <a:t>Заканчивался праздник соревнованиями (стрельба из лука) и угощениями (ценился кумыс</a:t>
            </a:r>
            <a:r>
              <a:rPr lang="ru-RU" b="1" dirty="0" smtClean="0">
                <a:solidFill>
                  <a:srgbClr val="993300"/>
                </a:solidFill>
              </a:rPr>
              <a:t>).</a:t>
            </a:r>
            <a:endParaRPr lang="ru-RU" b="1" dirty="0">
              <a:solidFill>
                <a:srgbClr val="993300"/>
              </a:solidFill>
            </a:endParaRPr>
          </a:p>
          <a:p>
            <a:r>
              <a:rPr lang="ru-RU" b="1" dirty="0">
                <a:solidFill>
                  <a:srgbClr val="993300"/>
                </a:solidFill>
              </a:rPr>
              <a:t>Особым почтением </a:t>
            </a:r>
            <a:r>
              <a:rPr lang="ru-RU" b="1" dirty="0" err="1">
                <a:solidFill>
                  <a:srgbClr val="993300"/>
                </a:solidFill>
              </a:rPr>
              <a:t>тенгрианцы</a:t>
            </a:r>
            <a:r>
              <a:rPr lang="ru-RU" b="1" dirty="0">
                <a:solidFill>
                  <a:srgbClr val="993300"/>
                </a:solidFill>
              </a:rPr>
              <a:t> окружали </a:t>
            </a:r>
            <a:r>
              <a:rPr lang="ru-RU" b="1" dirty="0">
                <a:solidFill>
                  <a:srgbClr val="003300"/>
                </a:solidFill>
              </a:rPr>
              <a:t>огонь,</a:t>
            </a:r>
            <a:r>
              <a:rPr lang="ru-RU" b="1" dirty="0">
                <a:solidFill>
                  <a:srgbClr val="993300"/>
                </a:solidFill>
              </a:rPr>
              <a:t> который нельзя было осквернять. </a:t>
            </a:r>
          </a:p>
          <a:p>
            <a:endParaRPr lang="ru-RU" dirty="0"/>
          </a:p>
        </p:txBody>
      </p:sp>
      <p:pic>
        <p:nvPicPr>
          <p:cNvPr id="27650" name="Picture 2" descr="https://pp.vk.me/c314516/v314516046/6200/kpJk3WU64J4.jpg"/>
          <p:cNvPicPr>
            <a:picLocks noChangeAspect="1" noChangeArrowheads="1"/>
          </p:cNvPicPr>
          <p:nvPr/>
        </p:nvPicPr>
        <p:blipFill>
          <a:blip r:embed="rId2" cstate="print"/>
          <a:srcRect/>
          <a:stretch>
            <a:fillRect/>
          </a:stretch>
        </p:blipFill>
        <p:spPr bwMode="auto">
          <a:xfrm>
            <a:off x="4139952" y="4293095"/>
            <a:ext cx="1944216" cy="231454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490066"/>
          </a:xfrm>
        </p:spPr>
        <p:txBody>
          <a:bodyPr>
            <a:noAutofit/>
          </a:bodyPr>
          <a:lstStyle/>
          <a:p>
            <a:r>
              <a:rPr lang="ru-RU" sz="2800" b="1" dirty="0" smtClean="0">
                <a:solidFill>
                  <a:srgbClr val="003300"/>
                </a:solidFill>
              </a:rPr>
              <a:t>ТОТЕМЫ</a:t>
            </a:r>
            <a:endParaRPr lang="ru-RU" sz="2800" b="1" dirty="0">
              <a:solidFill>
                <a:srgbClr val="003300"/>
              </a:solidFill>
            </a:endParaRPr>
          </a:p>
        </p:txBody>
      </p:sp>
      <p:sp>
        <p:nvSpPr>
          <p:cNvPr id="3" name="Содержимое 2"/>
          <p:cNvSpPr>
            <a:spLocks noGrp="1"/>
          </p:cNvSpPr>
          <p:nvPr>
            <p:ph idx="1"/>
          </p:nvPr>
        </p:nvSpPr>
        <p:spPr>
          <a:xfrm>
            <a:off x="539552" y="764705"/>
            <a:ext cx="8229600" cy="2592287"/>
          </a:xfrm>
        </p:spPr>
        <p:txBody>
          <a:bodyPr>
            <a:normAutofit fontScale="77500" lnSpcReduction="20000"/>
          </a:bodyPr>
          <a:lstStyle/>
          <a:p>
            <a:pPr>
              <a:buNone/>
            </a:pPr>
            <a:r>
              <a:rPr lang="ru-RU" dirty="0" smtClean="0"/>
              <a:t>		</a:t>
            </a:r>
            <a:r>
              <a:rPr lang="ru-RU" sz="2300" b="1" dirty="0" smtClean="0">
                <a:solidFill>
                  <a:srgbClr val="003300"/>
                </a:solidFill>
              </a:rPr>
              <a:t>Главным </a:t>
            </a:r>
            <a:r>
              <a:rPr lang="ru-RU" sz="2300" b="1" dirty="0">
                <a:solidFill>
                  <a:srgbClr val="003300"/>
                </a:solidFill>
              </a:rPr>
              <a:t>тотемным животным тюрков был синий </a:t>
            </a:r>
            <a:r>
              <a:rPr lang="ru-RU" sz="2300" b="1" dirty="0" smtClean="0">
                <a:solidFill>
                  <a:srgbClr val="003300"/>
                </a:solidFill>
              </a:rPr>
              <a:t>волк. </a:t>
            </a:r>
          </a:p>
          <a:p>
            <a:pPr>
              <a:buNone/>
            </a:pPr>
            <a:r>
              <a:rPr lang="ru-RU" sz="2300" b="1" dirty="0">
                <a:solidFill>
                  <a:srgbClr val="003300"/>
                </a:solidFill>
              </a:rPr>
              <a:t>	</a:t>
            </a:r>
            <a:r>
              <a:rPr lang="ru-RU" sz="2300" b="1" dirty="0" smtClean="0">
                <a:solidFill>
                  <a:srgbClr val="003300"/>
                </a:solidFill>
              </a:rPr>
              <a:t>	</a:t>
            </a:r>
            <a:r>
              <a:rPr lang="ru-RU" sz="2300" b="1" dirty="0" smtClean="0">
                <a:solidFill>
                  <a:srgbClr val="993300"/>
                </a:solidFill>
              </a:rPr>
              <a:t>«Тюрки </a:t>
            </a:r>
            <a:r>
              <a:rPr lang="ru-RU" sz="2300" b="1" dirty="0">
                <a:solidFill>
                  <a:srgbClr val="993300"/>
                </a:solidFill>
              </a:rPr>
              <a:t>были кочевниками, они следовали по бескрайней степи в поисках </a:t>
            </a:r>
            <a:r>
              <a:rPr lang="ru-RU" sz="2300" b="1" dirty="0" smtClean="0">
                <a:solidFill>
                  <a:srgbClr val="993300"/>
                </a:solidFill>
              </a:rPr>
              <a:t>счастливой</a:t>
            </a:r>
            <a:r>
              <a:rPr lang="ru-RU" sz="2300" b="1" dirty="0">
                <a:solidFill>
                  <a:srgbClr val="993300"/>
                </a:solidFill>
              </a:rPr>
              <a:t>, изобильной земли, где птицы вьют гнезда на спинах овец. Но найти эту землю очень трудно. Никто не знает степь лучше, чем волк. Он может противостоять опасностям, он может отогнать злых духов, он может найти дорогу. Волк – пастух диких стад.  Он охраняет свои земли от посягательств чужаков. Он не может жить в </a:t>
            </a:r>
            <a:r>
              <a:rPr lang="ru-RU" sz="2300" b="1" dirty="0" smtClean="0">
                <a:solidFill>
                  <a:srgbClr val="993300"/>
                </a:solidFill>
              </a:rPr>
              <a:t>неволе… Поэтому </a:t>
            </a:r>
            <a:r>
              <a:rPr lang="ru-RU" sz="2300" b="1" dirty="0">
                <a:solidFill>
                  <a:srgbClr val="993300"/>
                </a:solidFill>
              </a:rPr>
              <a:t>тюрки поклонялись волкам, а если обстоятельства заставляли убить волка, то обязательно просили прощения у духов и </a:t>
            </a:r>
            <a:r>
              <a:rPr lang="ru-RU" sz="2300" b="1" dirty="0" smtClean="0">
                <a:solidFill>
                  <a:srgbClr val="993300"/>
                </a:solidFill>
              </a:rPr>
              <a:t>животного».</a:t>
            </a:r>
            <a:endParaRPr lang="ru-RU" sz="2300" b="1" dirty="0">
              <a:solidFill>
                <a:srgbClr val="993300"/>
              </a:solidFill>
            </a:endParaRPr>
          </a:p>
        </p:txBody>
      </p:sp>
      <p:pic>
        <p:nvPicPr>
          <p:cNvPr id="33796" name="Picture 4" descr="https://encrypted-tbn0.gstatic.com/images?q=tbn:ANd9GcSp3Qxh47p4OLibb3PV0ide0WYBAOYX3SwNycNqSCRmLp52PODc"/>
          <p:cNvPicPr>
            <a:picLocks noChangeAspect="1" noChangeArrowheads="1"/>
          </p:cNvPicPr>
          <p:nvPr/>
        </p:nvPicPr>
        <p:blipFill>
          <a:blip r:embed="rId2" cstate="print"/>
          <a:srcRect/>
          <a:stretch>
            <a:fillRect/>
          </a:stretch>
        </p:blipFill>
        <p:spPr bwMode="auto">
          <a:xfrm>
            <a:off x="2915816" y="3212976"/>
            <a:ext cx="3556971" cy="266429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692696"/>
            <a:ext cx="8229600" cy="5256584"/>
          </a:xfrm>
        </p:spPr>
        <p:txBody>
          <a:bodyPr>
            <a:normAutofit fontScale="47500" lnSpcReduction="20000"/>
          </a:bodyPr>
          <a:lstStyle/>
          <a:p>
            <a:pPr>
              <a:buNone/>
            </a:pPr>
            <a:r>
              <a:rPr lang="ru-RU" dirty="0" smtClean="0"/>
              <a:t>		</a:t>
            </a:r>
            <a:r>
              <a:rPr lang="ru-RU" sz="3800" b="1" dirty="0" smtClean="0">
                <a:solidFill>
                  <a:srgbClr val="993300"/>
                </a:solidFill>
              </a:rPr>
              <a:t>«Охота </a:t>
            </a:r>
            <a:r>
              <a:rPr lang="ru-RU" sz="3800" b="1" dirty="0">
                <a:solidFill>
                  <a:srgbClr val="993300"/>
                </a:solidFill>
              </a:rPr>
              <a:t>с ловчими птицами была древним искусством кочевником. </a:t>
            </a:r>
            <a:r>
              <a:rPr lang="ru-RU" sz="3800" b="1" dirty="0" smtClean="0">
                <a:solidFill>
                  <a:srgbClr val="003300"/>
                </a:solidFill>
              </a:rPr>
              <a:t>Очень </a:t>
            </a:r>
            <a:r>
              <a:rPr lang="ru-RU" sz="3800" b="1" dirty="0">
                <a:solidFill>
                  <a:srgbClr val="003300"/>
                </a:solidFill>
              </a:rPr>
              <a:t>много тотемов, связанных с соколами, орлами, ястребами. </a:t>
            </a:r>
            <a:r>
              <a:rPr lang="ru-RU" sz="3800" b="1" dirty="0">
                <a:solidFill>
                  <a:srgbClr val="993300"/>
                </a:solidFill>
              </a:rPr>
              <a:t>При дворцах каганов и ханов держали сотни птиц. Должность главного сокольничего – </a:t>
            </a:r>
            <a:r>
              <a:rPr lang="ru-RU" sz="3800" b="1" dirty="0" err="1">
                <a:solidFill>
                  <a:srgbClr val="993300"/>
                </a:solidFill>
              </a:rPr>
              <a:t>кушбеги</a:t>
            </a:r>
            <a:r>
              <a:rPr lang="ru-RU" sz="3800" b="1" dirty="0">
                <a:solidFill>
                  <a:srgbClr val="993300"/>
                </a:solidFill>
              </a:rPr>
              <a:t>, издавна являлась почетной. Если будущая мать часто видела во сне орла, сокола или ястреба, то у нее рождался батыр. А затем ловчие птицы сопровождали его в походах и воинах. Хищные птицы могли нападать и на очень крупную добычу – сайгаков, джейранов, горных козлов, кабанов и даже медведей. Специально дрессированные орлы брали волков. К ноге хищных птиц привязывалась серебряная бляха с именем владельца. Поэтому пойманную птицу возвращали </a:t>
            </a:r>
            <a:r>
              <a:rPr lang="ru-RU" sz="3800" b="1" dirty="0" smtClean="0">
                <a:solidFill>
                  <a:srgbClr val="993300"/>
                </a:solidFill>
              </a:rPr>
              <a:t>владельцу».</a:t>
            </a:r>
            <a:endParaRPr lang="ru-RU" sz="3800" b="1" dirty="0">
              <a:solidFill>
                <a:srgbClr val="993300"/>
              </a:solidFill>
            </a:endParaRPr>
          </a:p>
          <a:p>
            <a:pPr>
              <a:buNone/>
            </a:pPr>
            <a:endParaRPr lang="ru-RU" dirty="0"/>
          </a:p>
          <a:p>
            <a:pPr>
              <a:buNone/>
            </a:pPr>
            <a:r>
              <a:rPr lang="ru-RU" dirty="0" smtClean="0"/>
              <a:t>		</a:t>
            </a:r>
            <a:r>
              <a:rPr lang="ru-RU" sz="3800" b="1" dirty="0" smtClean="0">
                <a:solidFill>
                  <a:srgbClr val="003300"/>
                </a:solidFill>
              </a:rPr>
              <a:t>Перья </a:t>
            </a:r>
            <a:r>
              <a:rPr lang="ru-RU" sz="3800" b="1" dirty="0">
                <a:solidFill>
                  <a:srgbClr val="003300"/>
                </a:solidFill>
              </a:rPr>
              <a:t>филина и совы отпугивают злых духов</a:t>
            </a:r>
            <a:r>
              <a:rPr lang="ru-RU" sz="3800" b="1" dirty="0" smtClean="0">
                <a:solidFill>
                  <a:srgbClr val="003300"/>
                </a:solidFill>
              </a:rPr>
              <a:t>.</a:t>
            </a:r>
            <a:r>
              <a:rPr lang="ru-RU" sz="3800" b="1" dirty="0">
                <a:solidFill>
                  <a:srgbClr val="003300"/>
                </a:solidFill>
              </a:rPr>
              <a:t> </a:t>
            </a:r>
            <a:r>
              <a:rPr lang="ru-RU" sz="3800" b="1" dirty="0">
                <a:solidFill>
                  <a:srgbClr val="993300"/>
                </a:solidFill>
              </a:rPr>
              <a:t>Наиболее почитаемой птицей тюрков был </a:t>
            </a:r>
            <a:r>
              <a:rPr lang="ru-RU" sz="3800" b="1" dirty="0" smtClean="0">
                <a:solidFill>
                  <a:srgbClr val="003300"/>
                </a:solidFill>
              </a:rPr>
              <a:t>орел</a:t>
            </a:r>
            <a:r>
              <a:rPr lang="ru-RU" sz="3800" b="1" dirty="0">
                <a:solidFill>
                  <a:srgbClr val="003300"/>
                </a:solidFill>
              </a:rPr>
              <a:t>. </a:t>
            </a:r>
            <a:endParaRPr lang="ru-RU" sz="3800" b="1" dirty="0" smtClean="0">
              <a:solidFill>
                <a:srgbClr val="003300"/>
              </a:solidFill>
            </a:endParaRPr>
          </a:p>
          <a:p>
            <a:pPr>
              <a:buNone/>
            </a:pPr>
            <a:r>
              <a:rPr lang="ru-RU" sz="3800" b="1" dirty="0">
                <a:solidFill>
                  <a:srgbClr val="003300"/>
                </a:solidFill>
              </a:rPr>
              <a:t>	</a:t>
            </a:r>
            <a:r>
              <a:rPr lang="ru-RU" sz="3800" b="1" dirty="0" smtClean="0">
                <a:solidFill>
                  <a:srgbClr val="003300"/>
                </a:solidFill>
              </a:rPr>
              <a:t>	Змея </a:t>
            </a:r>
            <a:r>
              <a:rPr lang="ru-RU" sz="3800" b="1" dirty="0">
                <a:solidFill>
                  <a:srgbClr val="003300"/>
                </a:solidFill>
              </a:rPr>
              <a:t>у </a:t>
            </a:r>
            <a:r>
              <a:rPr lang="ru-RU" sz="3800" b="1" dirty="0" smtClean="0">
                <a:solidFill>
                  <a:srgbClr val="003300"/>
                </a:solidFill>
              </a:rPr>
              <a:t>тюрков - </a:t>
            </a:r>
            <a:r>
              <a:rPr lang="ru-RU" sz="3800" b="1" dirty="0">
                <a:solidFill>
                  <a:srgbClr val="003300"/>
                </a:solidFill>
              </a:rPr>
              <a:t>символ долголетия. </a:t>
            </a:r>
            <a:r>
              <a:rPr lang="ru-RU" sz="3800" b="1" dirty="0">
                <a:solidFill>
                  <a:srgbClr val="993300"/>
                </a:solidFill>
              </a:rPr>
              <a:t>Символом змеи являются три точки, расположенные треугольником. Это три глаза змеи. Два из них обычные, а третий, расположенный в середине, магический.  Этот третий глаз позволяет змее видеть события, происходящие во всех трех мирах</a:t>
            </a:r>
            <a:r>
              <a:rPr lang="ru-RU" sz="3800" b="1" dirty="0" smtClean="0">
                <a:solidFill>
                  <a:srgbClr val="993300"/>
                </a:solidFill>
              </a:rPr>
              <a:t>.</a:t>
            </a:r>
            <a:r>
              <a:rPr lang="ru-RU" sz="3800" b="1" dirty="0">
                <a:solidFill>
                  <a:srgbClr val="993300"/>
                </a:solidFill>
              </a:rPr>
              <a:t> Другой символ змеи – камча</a:t>
            </a:r>
            <a:r>
              <a:rPr lang="ru-RU" sz="3800" b="1" dirty="0" smtClean="0">
                <a:solidFill>
                  <a:srgbClr val="993300"/>
                </a:solidFill>
              </a:rPr>
              <a:t>. </a:t>
            </a:r>
          </a:p>
          <a:p>
            <a:pPr>
              <a:buNone/>
            </a:pPr>
            <a:r>
              <a:rPr lang="ru-RU" sz="3800" b="1" dirty="0">
                <a:solidFill>
                  <a:srgbClr val="993300"/>
                </a:solidFill>
              </a:rPr>
              <a:t>	</a:t>
            </a:r>
            <a:r>
              <a:rPr lang="ru-RU" sz="3800" b="1" dirty="0" smtClean="0">
                <a:solidFill>
                  <a:srgbClr val="993300"/>
                </a:solidFill>
              </a:rPr>
              <a:t>	</a:t>
            </a:r>
            <a:r>
              <a:rPr lang="ru-RU" sz="3800" b="1" dirty="0" smtClean="0">
                <a:solidFill>
                  <a:srgbClr val="003300"/>
                </a:solidFill>
              </a:rPr>
              <a:t>Лебеди</a:t>
            </a:r>
            <a:r>
              <a:rPr lang="ru-RU" sz="3800" b="1" dirty="0">
                <a:solidFill>
                  <a:srgbClr val="003300"/>
                </a:solidFill>
              </a:rPr>
              <a:t>, гуси и утки </a:t>
            </a:r>
            <a:r>
              <a:rPr lang="ru-RU" sz="3800" b="1" dirty="0">
                <a:solidFill>
                  <a:srgbClr val="993300"/>
                </a:solidFill>
              </a:rPr>
              <a:t>– птицы богини Умай. Они могут жить сразу в трех мирах – летать в Верхнем, ходить в Среднем, нырять в Нижний, подводный мир. На этих птицах часто путешествуют шаманы.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562074"/>
          </a:xfrm>
        </p:spPr>
        <p:txBody>
          <a:bodyPr>
            <a:normAutofit/>
          </a:bodyPr>
          <a:lstStyle/>
          <a:p>
            <a:r>
              <a:rPr lang="ru-RU" sz="2800" b="1" dirty="0" smtClean="0">
                <a:solidFill>
                  <a:srgbClr val="003300"/>
                </a:solidFill>
              </a:rPr>
              <a:t>ГОРЛОВОЕ ПЕНИЕ</a:t>
            </a:r>
            <a:endParaRPr lang="ru-RU" sz="2800" b="1" dirty="0">
              <a:solidFill>
                <a:srgbClr val="003300"/>
              </a:solidFill>
            </a:endParaRPr>
          </a:p>
        </p:txBody>
      </p:sp>
      <p:sp>
        <p:nvSpPr>
          <p:cNvPr id="3" name="Содержимое 2"/>
          <p:cNvSpPr>
            <a:spLocks noGrp="1"/>
          </p:cNvSpPr>
          <p:nvPr>
            <p:ph idx="1"/>
          </p:nvPr>
        </p:nvSpPr>
        <p:spPr>
          <a:xfrm>
            <a:off x="539552" y="980729"/>
            <a:ext cx="8229600" cy="1080120"/>
          </a:xfrm>
        </p:spPr>
        <p:txBody>
          <a:bodyPr>
            <a:normAutofit lnSpcReduction="10000"/>
          </a:bodyPr>
          <a:lstStyle/>
          <a:p>
            <a:pPr>
              <a:buNone/>
            </a:pPr>
            <a:r>
              <a:rPr lang="ru-RU" dirty="0" smtClean="0"/>
              <a:t>		</a:t>
            </a:r>
            <a:r>
              <a:rPr lang="ru-RU" sz="1800" b="1" dirty="0" smtClean="0">
                <a:solidFill>
                  <a:srgbClr val="993300"/>
                </a:solidFill>
              </a:rPr>
              <a:t>Для </a:t>
            </a:r>
            <a:r>
              <a:rPr lang="ru-RU" sz="1800" b="1" dirty="0">
                <a:solidFill>
                  <a:srgbClr val="993300"/>
                </a:solidFill>
              </a:rPr>
              <a:t>беседы с богами нужно и говорить особым языком и особыми звуками. Со своими богами и духами предков тюрки научились разговаривать, используя </a:t>
            </a:r>
            <a:r>
              <a:rPr lang="ru-RU" sz="1800" b="1" dirty="0">
                <a:solidFill>
                  <a:srgbClr val="003300"/>
                </a:solidFill>
              </a:rPr>
              <a:t>горловое пение. </a:t>
            </a:r>
            <a:r>
              <a:rPr lang="ru-RU" sz="1800" b="1" dirty="0">
                <a:solidFill>
                  <a:srgbClr val="993300"/>
                </a:solidFill>
              </a:rPr>
              <a:t>Такое пение называется </a:t>
            </a:r>
            <a:r>
              <a:rPr lang="ru-RU" sz="1800" b="1" dirty="0" smtClean="0">
                <a:solidFill>
                  <a:srgbClr val="003300"/>
                </a:solidFill>
              </a:rPr>
              <a:t>хай.</a:t>
            </a:r>
            <a:endParaRPr lang="ru-RU" sz="1800" b="1" dirty="0">
              <a:solidFill>
                <a:srgbClr val="003300"/>
              </a:solidFill>
            </a:endParaRPr>
          </a:p>
        </p:txBody>
      </p:sp>
      <p:pic>
        <p:nvPicPr>
          <p:cNvPr id="31748" name="Picture 4" descr="http://fs152.www.ex.ua/show/8194087/8194087.jpg?800"/>
          <p:cNvPicPr>
            <a:picLocks noChangeAspect="1" noChangeArrowheads="1"/>
          </p:cNvPicPr>
          <p:nvPr/>
        </p:nvPicPr>
        <p:blipFill>
          <a:blip r:embed="rId2" cstate="print"/>
          <a:srcRect/>
          <a:stretch>
            <a:fillRect/>
          </a:stretch>
        </p:blipFill>
        <p:spPr bwMode="auto">
          <a:xfrm>
            <a:off x="1979712" y="2276872"/>
            <a:ext cx="5747792" cy="3843837"/>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562074"/>
          </a:xfrm>
        </p:spPr>
        <p:txBody>
          <a:bodyPr>
            <a:normAutofit/>
          </a:bodyPr>
          <a:lstStyle/>
          <a:p>
            <a:r>
              <a:rPr lang="ru-RU" sz="2800" b="1" dirty="0" smtClean="0">
                <a:solidFill>
                  <a:srgbClr val="003300"/>
                </a:solidFill>
              </a:rPr>
              <a:t>СИМВОЛИКА БЕЛОГО ЦВЕТА</a:t>
            </a:r>
            <a:endParaRPr lang="ru-RU" sz="2800" b="1" dirty="0">
              <a:solidFill>
                <a:srgbClr val="003300"/>
              </a:solidFill>
            </a:endParaRPr>
          </a:p>
        </p:txBody>
      </p:sp>
      <p:sp>
        <p:nvSpPr>
          <p:cNvPr id="3" name="Содержимое 2"/>
          <p:cNvSpPr>
            <a:spLocks noGrp="1"/>
          </p:cNvSpPr>
          <p:nvPr>
            <p:ph idx="1"/>
          </p:nvPr>
        </p:nvSpPr>
        <p:spPr>
          <a:xfrm>
            <a:off x="539552" y="980729"/>
            <a:ext cx="8229600" cy="1296144"/>
          </a:xfrm>
        </p:spPr>
        <p:txBody>
          <a:bodyPr/>
          <a:lstStyle/>
          <a:p>
            <a:pPr>
              <a:buNone/>
            </a:pPr>
            <a:r>
              <a:rPr lang="ru-RU" dirty="0" smtClean="0"/>
              <a:t>		</a:t>
            </a:r>
            <a:r>
              <a:rPr lang="ru-RU" sz="1800" b="1" dirty="0" smtClean="0">
                <a:solidFill>
                  <a:srgbClr val="993300"/>
                </a:solidFill>
              </a:rPr>
              <a:t>Тюрки </a:t>
            </a:r>
            <a:r>
              <a:rPr lang="ru-RU" sz="1800" b="1" dirty="0">
                <a:solidFill>
                  <a:srgbClr val="993300"/>
                </a:solidFill>
              </a:rPr>
              <a:t>считали, что </a:t>
            </a:r>
            <a:r>
              <a:rPr lang="ru-RU" sz="1800" b="1" dirty="0">
                <a:solidFill>
                  <a:srgbClr val="003300"/>
                </a:solidFill>
              </a:rPr>
              <a:t>белый цвет – мать цветов, </a:t>
            </a:r>
            <a:r>
              <a:rPr lang="ru-RU" sz="1800" b="1" dirty="0">
                <a:solidFill>
                  <a:srgbClr val="993300"/>
                </a:solidFill>
              </a:rPr>
              <a:t>от которой происходят все остальные. У древних тюрков высшие правители и великие шаманы ездили на конях священной белой масти.</a:t>
            </a:r>
          </a:p>
        </p:txBody>
      </p:sp>
      <p:pic>
        <p:nvPicPr>
          <p:cNvPr id="30722" name="Picture 2" descr="Картинки по запросу белый конь"/>
          <p:cNvPicPr>
            <a:picLocks noChangeAspect="1" noChangeArrowheads="1"/>
          </p:cNvPicPr>
          <p:nvPr/>
        </p:nvPicPr>
        <p:blipFill>
          <a:blip r:embed="rId2" cstate="print"/>
          <a:srcRect/>
          <a:stretch>
            <a:fillRect/>
          </a:stretch>
        </p:blipFill>
        <p:spPr bwMode="auto">
          <a:xfrm>
            <a:off x="2411760" y="2204864"/>
            <a:ext cx="4326046" cy="324036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706090"/>
          </a:xfrm>
        </p:spPr>
        <p:txBody>
          <a:bodyPr>
            <a:normAutofit fontScale="90000"/>
          </a:bodyPr>
          <a:lstStyle/>
          <a:p>
            <a:r>
              <a:rPr lang="ru-RU" smtClean="0"/>
              <a:t>	</a:t>
            </a:r>
            <a:r>
              <a:rPr lang="ru-RU" sz="3100" b="1" smtClean="0">
                <a:solidFill>
                  <a:srgbClr val="003300"/>
                </a:solidFill>
              </a:rPr>
              <a:t>КАЛЕНДАРЬ</a:t>
            </a:r>
            <a:endParaRPr lang="ru-RU" sz="3100" b="1" dirty="0">
              <a:solidFill>
                <a:srgbClr val="003300"/>
              </a:solidFill>
            </a:endParaRPr>
          </a:p>
        </p:txBody>
      </p:sp>
      <p:sp>
        <p:nvSpPr>
          <p:cNvPr id="3" name="Содержимое 2"/>
          <p:cNvSpPr>
            <a:spLocks noGrp="1"/>
          </p:cNvSpPr>
          <p:nvPr>
            <p:ph idx="1"/>
          </p:nvPr>
        </p:nvSpPr>
        <p:spPr>
          <a:xfrm>
            <a:off x="467544" y="980729"/>
            <a:ext cx="8229600" cy="1584175"/>
          </a:xfrm>
        </p:spPr>
        <p:txBody>
          <a:bodyPr>
            <a:normAutofit lnSpcReduction="10000"/>
          </a:bodyPr>
          <a:lstStyle/>
          <a:p>
            <a:pPr>
              <a:buNone/>
            </a:pPr>
            <a:r>
              <a:rPr lang="ru-RU" dirty="0" smtClean="0"/>
              <a:t>		</a:t>
            </a:r>
            <a:r>
              <a:rPr lang="ru-RU" sz="2000" b="1" dirty="0" smtClean="0">
                <a:solidFill>
                  <a:srgbClr val="993300"/>
                </a:solidFill>
              </a:rPr>
              <a:t>Календарь, который использовали номады был заимствован из Китая. Поэтому для него характерен был </a:t>
            </a:r>
            <a:r>
              <a:rPr lang="ru-RU" sz="2000" b="1" dirty="0" smtClean="0">
                <a:solidFill>
                  <a:srgbClr val="003300"/>
                </a:solidFill>
              </a:rPr>
              <a:t>12-летний цикл из животных - </a:t>
            </a:r>
            <a:r>
              <a:rPr lang="ru-RU" sz="2000" b="1" dirty="0" smtClean="0">
                <a:solidFill>
                  <a:srgbClr val="993300"/>
                </a:solidFill>
              </a:rPr>
              <a:t>крыса, бык, тигр, заяц, дракон, змея, лошадь, овца, обезьяна, петух, собака, свинья</a:t>
            </a:r>
            <a:r>
              <a:rPr lang="ru-RU" dirty="0" smtClean="0">
                <a:solidFill>
                  <a:srgbClr val="993300"/>
                </a:solidFill>
              </a:rPr>
              <a:t>. </a:t>
            </a:r>
            <a:endParaRPr lang="ru-RU" dirty="0">
              <a:solidFill>
                <a:srgbClr val="993300"/>
              </a:solidFill>
            </a:endParaRPr>
          </a:p>
        </p:txBody>
      </p:sp>
      <p:pic>
        <p:nvPicPr>
          <p:cNvPr id="5122" name="Picture 2" descr="http://content.foto.mail.ru/mail/murat_20/20/i-32.jpg"/>
          <p:cNvPicPr>
            <a:picLocks noChangeAspect="1" noChangeArrowheads="1"/>
          </p:cNvPicPr>
          <p:nvPr/>
        </p:nvPicPr>
        <p:blipFill>
          <a:blip r:embed="rId2" cstate="print"/>
          <a:srcRect/>
          <a:stretch>
            <a:fillRect/>
          </a:stretch>
        </p:blipFill>
        <p:spPr bwMode="auto">
          <a:xfrm>
            <a:off x="2555776" y="2492896"/>
            <a:ext cx="3975654" cy="4032448"/>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8614"/>
            <a:ext cx="8229600" cy="778098"/>
          </a:xfrm>
        </p:spPr>
        <p:txBody>
          <a:bodyPr>
            <a:normAutofit/>
          </a:bodyPr>
          <a:lstStyle/>
          <a:p>
            <a:r>
              <a:rPr lang="ru-RU" sz="2800" b="1" dirty="0" smtClean="0">
                <a:solidFill>
                  <a:srgbClr val="003300"/>
                </a:solidFill>
              </a:rPr>
              <a:t>ОБРЯД ЗАХОРОНЕНИЯ</a:t>
            </a:r>
            <a:endParaRPr lang="ru-RU" sz="2800" b="1" dirty="0">
              <a:solidFill>
                <a:srgbClr val="003300"/>
              </a:solidFill>
            </a:endParaRPr>
          </a:p>
        </p:txBody>
      </p:sp>
      <p:sp>
        <p:nvSpPr>
          <p:cNvPr id="3" name="Содержимое 2"/>
          <p:cNvSpPr>
            <a:spLocks noGrp="1"/>
          </p:cNvSpPr>
          <p:nvPr>
            <p:ph idx="1"/>
          </p:nvPr>
        </p:nvSpPr>
        <p:spPr>
          <a:xfrm>
            <a:off x="251520" y="908720"/>
            <a:ext cx="4618856" cy="4525963"/>
          </a:xfrm>
        </p:spPr>
        <p:txBody>
          <a:bodyPr>
            <a:normAutofit fontScale="62500" lnSpcReduction="20000"/>
          </a:bodyPr>
          <a:lstStyle/>
          <a:p>
            <a:pPr>
              <a:buNone/>
            </a:pPr>
            <a:r>
              <a:rPr lang="ru-RU" b="1" dirty="0" smtClean="0"/>
              <a:t>		</a:t>
            </a:r>
            <a:r>
              <a:rPr lang="ru-RU" b="1" dirty="0" err="1" smtClean="0">
                <a:solidFill>
                  <a:srgbClr val="993300"/>
                </a:solidFill>
              </a:rPr>
              <a:t>Тенгрианцы</a:t>
            </a:r>
            <a:r>
              <a:rPr lang="ru-RU" b="1" dirty="0" smtClean="0">
                <a:solidFill>
                  <a:srgbClr val="993300"/>
                </a:solidFill>
              </a:rPr>
              <a:t> </a:t>
            </a:r>
            <a:r>
              <a:rPr lang="ru-RU" b="1" dirty="0">
                <a:solidFill>
                  <a:srgbClr val="993300"/>
                </a:solidFill>
              </a:rPr>
              <a:t>сжигали умершего, вместе с его лошадью и вещами. Над могилой насыпали курган, сверху ставили каменный человекоподобный столб – </a:t>
            </a:r>
            <a:r>
              <a:rPr lang="ru-RU" b="1" dirty="0" err="1">
                <a:solidFill>
                  <a:srgbClr val="003300"/>
                </a:solidFill>
              </a:rPr>
              <a:t>балбал</a:t>
            </a:r>
            <a:r>
              <a:rPr lang="ru-RU" b="1" dirty="0">
                <a:solidFill>
                  <a:srgbClr val="993300"/>
                </a:solidFill>
              </a:rPr>
              <a:t> или «каменную бабу» </a:t>
            </a:r>
            <a:r>
              <a:rPr lang="ru-RU" b="1" dirty="0" smtClean="0">
                <a:solidFill>
                  <a:srgbClr val="993300"/>
                </a:solidFill>
              </a:rPr>
              <a:t>. </a:t>
            </a:r>
            <a:r>
              <a:rPr lang="ru-RU" b="1" dirty="0">
                <a:solidFill>
                  <a:srgbClr val="993300"/>
                </a:solidFill>
              </a:rPr>
              <a:t>Высотой каменный </a:t>
            </a:r>
            <a:r>
              <a:rPr lang="ru-RU" b="1" dirty="0" err="1" smtClean="0">
                <a:solidFill>
                  <a:srgbClr val="993300"/>
                </a:solidFill>
              </a:rPr>
              <a:t>балбал</a:t>
            </a:r>
            <a:r>
              <a:rPr lang="ru-RU" b="1" dirty="0" smtClean="0">
                <a:solidFill>
                  <a:srgbClr val="993300"/>
                </a:solidFill>
              </a:rPr>
              <a:t> </a:t>
            </a:r>
            <a:r>
              <a:rPr lang="ru-RU" b="1" dirty="0">
                <a:solidFill>
                  <a:srgbClr val="993300"/>
                </a:solidFill>
              </a:rPr>
              <a:t>был 1-4 метра. </a:t>
            </a:r>
            <a:r>
              <a:rPr lang="ru-RU" b="1" dirty="0" err="1">
                <a:solidFill>
                  <a:srgbClr val="993300"/>
                </a:solidFill>
              </a:rPr>
              <a:t>Балбалы</a:t>
            </a:r>
            <a:r>
              <a:rPr lang="ru-RU" b="1" dirty="0">
                <a:solidFill>
                  <a:srgbClr val="993300"/>
                </a:solidFill>
              </a:rPr>
              <a:t> </a:t>
            </a:r>
            <a:r>
              <a:rPr lang="ru-RU" b="1" dirty="0" err="1">
                <a:solidFill>
                  <a:srgbClr val="993300"/>
                </a:solidFill>
              </a:rPr>
              <a:t>выстречаются</a:t>
            </a:r>
            <a:r>
              <a:rPr lang="ru-RU" b="1" dirty="0">
                <a:solidFill>
                  <a:srgbClr val="993300"/>
                </a:solidFill>
              </a:rPr>
              <a:t> от Монголии до Чёрного моря. Полагают, что в степях Евразии насчитывалось несколько десятков тысяч </a:t>
            </a:r>
            <a:r>
              <a:rPr lang="ru-RU" b="1" dirty="0" err="1">
                <a:solidFill>
                  <a:srgbClr val="993300"/>
                </a:solidFill>
              </a:rPr>
              <a:t>балбалов</a:t>
            </a:r>
            <a:r>
              <a:rPr lang="ru-RU" b="1" dirty="0">
                <a:solidFill>
                  <a:srgbClr val="993300"/>
                </a:solidFill>
              </a:rPr>
              <a:t>. До нашего времени сохранилось около 1500 каменных человекоподобных </a:t>
            </a:r>
            <a:r>
              <a:rPr lang="ru-RU" b="1" dirty="0" err="1">
                <a:solidFill>
                  <a:srgbClr val="993300"/>
                </a:solidFill>
              </a:rPr>
              <a:t>изваний</a:t>
            </a:r>
            <a:r>
              <a:rPr lang="ru-RU" b="1" dirty="0">
                <a:solidFill>
                  <a:srgbClr val="993300"/>
                </a:solidFill>
              </a:rPr>
              <a:t>. Отголоски этой древней религии до сих пор сохраняются у тюрко-монгольских народов </a:t>
            </a:r>
            <a:r>
              <a:rPr lang="ru-RU" b="1" dirty="0" smtClean="0">
                <a:solidFill>
                  <a:srgbClr val="993300"/>
                </a:solidFill>
              </a:rPr>
              <a:t>Евразии.</a:t>
            </a:r>
            <a:endParaRPr lang="ru-RU" b="1" dirty="0">
              <a:solidFill>
                <a:srgbClr val="993300"/>
              </a:solidFill>
            </a:endParaRPr>
          </a:p>
        </p:txBody>
      </p:sp>
      <p:pic>
        <p:nvPicPr>
          <p:cNvPr id="4098" name="Picture 2" descr="http://chulyshman.ucoz.ru/_fr/6/s1681716.jpg"/>
          <p:cNvPicPr>
            <a:picLocks noChangeAspect="1" noChangeArrowheads="1"/>
          </p:cNvPicPr>
          <p:nvPr/>
        </p:nvPicPr>
        <p:blipFill>
          <a:blip r:embed="rId2" cstate="print"/>
          <a:srcRect/>
          <a:stretch>
            <a:fillRect/>
          </a:stretch>
        </p:blipFill>
        <p:spPr bwMode="auto">
          <a:xfrm>
            <a:off x="4932040" y="1484784"/>
            <a:ext cx="3924860" cy="2952328"/>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1080120"/>
          </a:xfrm>
        </p:spPr>
        <p:txBody>
          <a:bodyPr>
            <a:normAutofit/>
          </a:bodyPr>
          <a:lstStyle/>
          <a:p>
            <a:r>
              <a:rPr lang="ru-RU" sz="2800" b="1" cap="all" dirty="0" smtClean="0">
                <a:solidFill>
                  <a:srgbClr val="003300"/>
                </a:solidFill>
              </a:rPr>
              <a:t>Самое главное, </a:t>
            </a:r>
            <a:br>
              <a:rPr lang="ru-RU" sz="2800" b="1" cap="all" dirty="0" smtClean="0">
                <a:solidFill>
                  <a:srgbClr val="003300"/>
                </a:solidFill>
              </a:rPr>
            </a:br>
            <a:r>
              <a:rPr lang="ru-RU" sz="2800" b="1" cap="all" dirty="0" smtClean="0">
                <a:solidFill>
                  <a:srgbClr val="003300"/>
                </a:solidFill>
              </a:rPr>
              <a:t>что заключено в </a:t>
            </a:r>
            <a:r>
              <a:rPr lang="ru-RU" sz="2800" b="1" cap="all" dirty="0" err="1" smtClean="0">
                <a:solidFill>
                  <a:srgbClr val="003300"/>
                </a:solidFill>
              </a:rPr>
              <a:t>Тенгрианстве</a:t>
            </a:r>
            <a:r>
              <a:rPr lang="ru-RU" sz="2800" b="1" cap="all" dirty="0" smtClean="0">
                <a:solidFill>
                  <a:srgbClr val="003300"/>
                </a:solidFill>
              </a:rPr>
              <a:t> </a:t>
            </a:r>
            <a:endParaRPr lang="ru-RU" sz="2800" b="1" cap="all" dirty="0">
              <a:solidFill>
                <a:srgbClr val="003300"/>
              </a:solidFill>
            </a:endParaRPr>
          </a:p>
        </p:txBody>
      </p:sp>
      <p:sp>
        <p:nvSpPr>
          <p:cNvPr id="3" name="Содержимое 2"/>
          <p:cNvSpPr>
            <a:spLocks noGrp="1"/>
          </p:cNvSpPr>
          <p:nvPr>
            <p:ph idx="1"/>
          </p:nvPr>
        </p:nvSpPr>
        <p:spPr>
          <a:xfrm>
            <a:off x="457200" y="1600201"/>
            <a:ext cx="8229600" cy="1900808"/>
          </a:xfrm>
        </p:spPr>
        <p:txBody>
          <a:bodyPr>
            <a:normAutofit fontScale="92500" lnSpcReduction="10000"/>
          </a:bodyPr>
          <a:lstStyle/>
          <a:p>
            <a:pPr>
              <a:buNone/>
            </a:pPr>
            <a:r>
              <a:rPr lang="ru-RU" b="1" dirty="0" smtClean="0">
                <a:solidFill>
                  <a:srgbClr val="800000"/>
                </a:solidFill>
              </a:rPr>
              <a:t>		Любовь </a:t>
            </a:r>
            <a:r>
              <a:rPr lang="ru-RU" b="1" dirty="0">
                <a:solidFill>
                  <a:srgbClr val="800000"/>
                </a:solidFill>
              </a:rPr>
              <a:t>и уважительное отношение к природе, уважение к предкам, живым и </a:t>
            </a:r>
            <a:r>
              <a:rPr lang="ru-RU" b="1" dirty="0" smtClean="0">
                <a:solidFill>
                  <a:srgbClr val="800000"/>
                </a:solidFill>
              </a:rPr>
              <a:t>умершим, </a:t>
            </a:r>
            <a:r>
              <a:rPr lang="ru-RU" b="1" dirty="0">
                <a:solidFill>
                  <a:srgbClr val="800000"/>
                </a:solidFill>
              </a:rPr>
              <a:t>сохранение культурных ценностей, обычаев и традиций</a:t>
            </a:r>
            <a:r>
              <a:rPr lang="ru-RU" b="1" dirty="0" smtClean="0">
                <a:solidFill>
                  <a:srgbClr val="800000"/>
                </a:solidFill>
              </a:rPr>
              <a:t>.</a:t>
            </a:r>
            <a:endParaRPr lang="ru-RU" b="1" dirty="0">
              <a:solidFill>
                <a:srgbClr val="8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8229600" cy="504056"/>
          </a:xfrm>
        </p:spPr>
        <p:txBody>
          <a:bodyPr>
            <a:normAutofit/>
          </a:bodyPr>
          <a:lstStyle/>
          <a:p>
            <a:pPr algn="ctr">
              <a:buNone/>
            </a:pPr>
            <a:r>
              <a:rPr lang="ru-RU" sz="2000" b="1" dirty="0">
                <a:solidFill>
                  <a:srgbClr val="003300"/>
                </a:solidFill>
              </a:rPr>
              <a:t>Конь для тюрков был священным </a:t>
            </a:r>
            <a:r>
              <a:rPr lang="ru-RU" sz="2000" b="1" dirty="0" smtClean="0">
                <a:solidFill>
                  <a:srgbClr val="003300"/>
                </a:solidFill>
              </a:rPr>
              <a:t>животным, спутник кочевника.</a:t>
            </a:r>
          </a:p>
          <a:p>
            <a:endParaRPr lang="ru-RU" dirty="0"/>
          </a:p>
        </p:txBody>
      </p:sp>
      <p:sp>
        <p:nvSpPr>
          <p:cNvPr id="4" name="Прямоугольник 3"/>
          <p:cNvSpPr/>
          <p:nvPr/>
        </p:nvSpPr>
        <p:spPr>
          <a:xfrm>
            <a:off x="2267744" y="764704"/>
            <a:ext cx="4572000" cy="2308324"/>
          </a:xfrm>
          <a:prstGeom prst="rect">
            <a:avLst/>
          </a:prstGeom>
        </p:spPr>
        <p:txBody>
          <a:bodyPr>
            <a:spAutoFit/>
          </a:bodyPr>
          <a:lstStyle/>
          <a:p>
            <a:pPr algn="ctr"/>
            <a:r>
              <a:rPr lang="ru-RU" b="1" dirty="0" smtClean="0">
                <a:solidFill>
                  <a:srgbClr val="003300"/>
                </a:solidFill>
              </a:rPr>
              <a:t>В эпосе "</a:t>
            </a:r>
            <a:r>
              <a:rPr lang="ru-RU" b="1" dirty="0" err="1" smtClean="0">
                <a:solidFill>
                  <a:srgbClr val="003300"/>
                </a:solidFill>
              </a:rPr>
              <a:t>Кобланды</a:t>
            </a:r>
            <a:r>
              <a:rPr lang="ru-RU" b="1" dirty="0" smtClean="0">
                <a:solidFill>
                  <a:srgbClr val="003300"/>
                </a:solidFill>
              </a:rPr>
              <a:t>" так описывается бег коня </a:t>
            </a:r>
            <a:r>
              <a:rPr lang="ru-RU" b="1" dirty="0" err="1" smtClean="0">
                <a:solidFill>
                  <a:srgbClr val="003300"/>
                </a:solidFill>
              </a:rPr>
              <a:t>Тайбурыла</a:t>
            </a:r>
            <a:r>
              <a:rPr lang="ru-RU" b="1" dirty="0" smtClean="0">
                <a:solidFill>
                  <a:srgbClr val="003300"/>
                </a:solidFill>
              </a:rPr>
              <a:t>:</a:t>
            </a:r>
          </a:p>
          <a:p>
            <a:r>
              <a:rPr lang="ru-RU" b="1" dirty="0" smtClean="0">
                <a:solidFill>
                  <a:srgbClr val="993300"/>
                </a:solidFill>
              </a:rPr>
              <a:t>Он летит, и бугристой земли</a:t>
            </a:r>
          </a:p>
          <a:p>
            <a:r>
              <a:rPr lang="ru-RU" b="1" dirty="0" smtClean="0">
                <a:solidFill>
                  <a:srgbClr val="993300"/>
                </a:solidFill>
              </a:rPr>
              <a:t>Он копытами не достает.</a:t>
            </a:r>
          </a:p>
          <a:p>
            <a:r>
              <a:rPr lang="ru-RU" b="1" dirty="0" smtClean="0">
                <a:solidFill>
                  <a:srgbClr val="993300"/>
                </a:solidFill>
              </a:rPr>
              <a:t>По пути встречает скалу –</a:t>
            </a:r>
          </a:p>
          <a:p>
            <a:r>
              <a:rPr lang="ru-RU" b="1" dirty="0" smtClean="0">
                <a:solidFill>
                  <a:srgbClr val="993300"/>
                </a:solidFill>
              </a:rPr>
              <a:t>Он скалу превращает в золу.</a:t>
            </a:r>
          </a:p>
          <a:p>
            <a:r>
              <a:rPr lang="ru-RU" b="1" dirty="0" smtClean="0">
                <a:solidFill>
                  <a:srgbClr val="993300"/>
                </a:solidFill>
              </a:rPr>
              <a:t>То не бег, то орлиный полет,</a:t>
            </a:r>
          </a:p>
          <a:p>
            <a:r>
              <a:rPr lang="ru-RU" b="1" dirty="0" smtClean="0">
                <a:solidFill>
                  <a:srgbClr val="993300"/>
                </a:solidFill>
              </a:rPr>
              <a:t>Приближает он дальнюю даль…</a:t>
            </a:r>
            <a:endParaRPr lang="ru-RU" b="1" dirty="0">
              <a:solidFill>
                <a:srgbClr val="993300"/>
              </a:solidFill>
            </a:endParaRPr>
          </a:p>
        </p:txBody>
      </p:sp>
      <p:pic>
        <p:nvPicPr>
          <p:cNvPr id="24580" name="Picture 4" descr="http://www.altyn-orda.kz/uploads/%D1%82%D1%8E%D1%80%D0%BA%D0%B81.jpg"/>
          <p:cNvPicPr>
            <a:picLocks noChangeAspect="1" noChangeArrowheads="1"/>
          </p:cNvPicPr>
          <p:nvPr/>
        </p:nvPicPr>
        <p:blipFill>
          <a:blip r:embed="rId2" cstate="print"/>
          <a:srcRect/>
          <a:stretch>
            <a:fillRect/>
          </a:stretch>
        </p:blipFill>
        <p:spPr bwMode="auto">
          <a:xfrm>
            <a:off x="1763688" y="2996952"/>
            <a:ext cx="4960573" cy="338102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562074"/>
          </a:xfrm>
        </p:spPr>
        <p:txBody>
          <a:bodyPr>
            <a:normAutofit/>
          </a:bodyPr>
          <a:lstStyle/>
          <a:p>
            <a:r>
              <a:rPr lang="ru-RU" sz="2800" b="1" dirty="0" smtClean="0">
                <a:solidFill>
                  <a:srgbClr val="003300"/>
                </a:solidFill>
              </a:rPr>
              <a:t>ЧТО ТАКОЕ ТЕНГРИАНСТВО</a:t>
            </a:r>
            <a:endParaRPr lang="ru-RU" sz="2800" b="1" dirty="0">
              <a:solidFill>
                <a:srgbClr val="003300"/>
              </a:solidFill>
            </a:endParaRPr>
          </a:p>
        </p:txBody>
      </p:sp>
      <p:sp>
        <p:nvSpPr>
          <p:cNvPr id="3" name="Содержимое 2"/>
          <p:cNvSpPr>
            <a:spLocks noGrp="1"/>
          </p:cNvSpPr>
          <p:nvPr>
            <p:ph idx="1"/>
          </p:nvPr>
        </p:nvSpPr>
        <p:spPr>
          <a:xfrm>
            <a:off x="611560" y="692697"/>
            <a:ext cx="8229600" cy="3456384"/>
          </a:xfrm>
        </p:spPr>
        <p:txBody>
          <a:bodyPr/>
          <a:lstStyle/>
          <a:p>
            <a:pPr>
              <a:buNone/>
            </a:pPr>
            <a:r>
              <a:rPr lang="ru-RU" dirty="0" smtClean="0"/>
              <a:t>		</a:t>
            </a:r>
            <a:r>
              <a:rPr lang="ru-RU" sz="2000" b="1" dirty="0" err="1" smtClean="0">
                <a:solidFill>
                  <a:srgbClr val="003300"/>
                </a:solidFill>
              </a:rPr>
              <a:t>Тенгрианство</a:t>
            </a:r>
            <a:r>
              <a:rPr lang="ru-RU" sz="2000" b="1" dirty="0" smtClean="0">
                <a:solidFill>
                  <a:srgbClr val="003300"/>
                </a:solidFill>
              </a:rPr>
              <a:t> </a:t>
            </a:r>
            <a:r>
              <a:rPr lang="ru-RU" sz="2000" b="1" dirty="0">
                <a:solidFill>
                  <a:srgbClr val="003300"/>
                </a:solidFill>
              </a:rPr>
              <a:t>– </a:t>
            </a:r>
            <a:r>
              <a:rPr lang="ru-RU" sz="2000" b="1" dirty="0">
                <a:solidFill>
                  <a:srgbClr val="993300"/>
                </a:solidFill>
              </a:rPr>
              <a:t>это религия древних кочевников Евразии, тюрков и </a:t>
            </a:r>
            <a:r>
              <a:rPr lang="ru-RU" sz="2000" b="1" dirty="0" smtClean="0">
                <a:solidFill>
                  <a:srgbClr val="993300"/>
                </a:solidFill>
              </a:rPr>
              <a:t>монгол; это </a:t>
            </a:r>
            <a:r>
              <a:rPr lang="ru-RU" sz="2000" b="1" dirty="0">
                <a:solidFill>
                  <a:srgbClr val="993300"/>
                </a:solidFill>
              </a:rPr>
              <a:t>совокупность представлений о мире, о жизни, существовавшие у </a:t>
            </a:r>
            <a:r>
              <a:rPr lang="ru-RU" sz="2000" b="1" dirty="0" smtClean="0">
                <a:solidFill>
                  <a:srgbClr val="993300"/>
                </a:solidFill>
              </a:rPr>
              <a:t>тюркских </a:t>
            </a:r>
            <a:r>
              <a:rPr lang="ru-RU" sz="2000" b="1" dirty="0">
                <a:solidFill>
                  <a:srgbClr val="993300"/>
                </a:solidFill>
              </a:rPr>
              <a:t>народов задолго до принятия ими ислама и мусульманской веры.</a:t>
            </a:r>
          </a:p>
        </p:txBody>
      </p:sp>
      <p:pic>
        <p:nvPicPr>
          <p:cNvPr id="8194" name="Picture 2" descr="https://upload.wikimedia.org/wikipedia/commons/4/42/Orkhon.png"/>
          <p:cNvPicPr>
            <a:picLocks noChangeAspect="1" noChangeArrowheads="1"/>
          </p:cNvPicPr>
          <p:nvPr/>
        </p:nvPicPr>
        <p:blipFill>
          <a:blip r:embed="rId2" cstate="print"/>
          <a:srcRect/>
          <a:stretch>
            <a:fillRect/>
          </a:stretch>
        </p:blipFill>
        <p:spPr bwMode="auto">
          <a:xfrm>
            <a:off x="3059832" y="2276872"/>
            <a:ext cx="3007921" cy="1015174"/>
          </a:xfrm>
          <a:prstGeom prst="rect">
            <a:avLst/>
          </a:prstGeom>
          <a:noFill/>
        </p:spPr>
      </p:pic>
      <p:sp>
        <p:nvSpPr>
          <p:cNvPr id="6" name="Прямоугольник 5"/>
          <p:cNvSpPr/>
          <p:nvPr/>
        </p:nvSpPr>
        <p:spPr>
          <a:xfrm>
            <a:off x="1115616" y="3429000"/>
            <a:ext cx="4572000" cy="646331"/>
          </a:xfrm>
          <a:prstGeom prst="rect">
            <a:avLst/>
          </a:prstGeom>
        </p:spPr>
        <p:txBody>
          <a:bodyPr>
            <a:spAutoFit/>
          </a:bodyPr>
          <a:lstStyle/>
          <a:p>
            <a:r>
              <a:rPr lang="ru-RU" b="1" dirty="0">
                <a:solidFill>
                  <a:srgbClr val="993300"/>
                </a:solidFill>
              </a:rPr>
              <a:t>Культ </a:t>
            </a:r>
            <a:r>
              <a:rPr lang="ru-RU" b="1" dirty="0" err="1">
                <a:solidFill>
                  <a:srgbClr val="993300"/>
                </a:solidFill>
              </a:rPr>
              <a:t>Тенгри</a:t>
            </a:r>
            <a:r>
              <a:rPr lang="ru-RU" b="1" dirty="0">
                <a:solidFill>
                  <a:srgbClr val="993300"/>
                </a:solidFill>
              </a:rPr>
              <a:t> как культ Неба зародился в Центральной Азии от </a:t>
            </a:r>
            <a:r>
              <a:rPr lang="ru-RU" b="1" dirty="0" smtClean="0">
                <a:solidFill>
                  <a:srgbClr val="993300"/>
                </a:solidFill>
              </a:rPr>
              <a:t>V</a:t>
            </a:r>
            <a:r>
              <a:rPr lang="ru-RU" b="1" dirty="0">
                <a:solidFill>
                  <a:srgbClr val="993300"/>
                </a:solidFill>
              </a:rPr>
              <a:t> до I тыс. до н. э. </a:t>
            </a:r>
          </a:p>
        </p:txBody>
      </p:sp>
      <p:sp>
        <p:nvSpPr>
          <p:cNvPr id="7" name="Прямоугольник 6"/>
          <p:cNvSpPr/>
          <p:nvPr/>
        </p:nvSpPr>
        <p:spPr>
          <a:xfrm>
            <a:off x="1115616" y="5373216"/>
            <a:ext cx="4572000" cy="1200329"/>
          </a:xfrm>
          <a:prstGeom prst="rect">
            <a:avLst/>
          </a:prstGeom>
        </p:spPr>
        <p:txBody>
          <a:bodyPr>
            <a:spAutoFit/>
          </a:bodyPr>
          <a:lstStyle/>
          <a:p>
            <a:r>
              <a:rPr lang="ru-RU" b="1" dirty="0">
                <a:solidFill>
                  <a:srgbClr val="993300"/>
                </a:solidFill>
              </a:rPr>
              <a:t>Культовая практика </a:t>
            </a:r>
            <a:r>
              <a:rPr lang="ru-RU" b="1" dirty="0" err="1">
                <a:solidFill>
                  <a:srgbClr val="993300"/>
                </a:solidFill>
              </a:rPr>
              <a:t>тенгрианства</a:t>
            </a:r>
            <a:r>
              <a:rPr lang="ru-RU" b="1" dirty="0">
                <a:solidFill>
                  <a:srgbClr val="993300"/>
                </a:solidFill>
              </a:rPr>
              <a:t> сближалась </a:t>
            </a:r>
            <a:r>
              <a:rPr lang="ru-RU" b="1" dirty="0" smtClean="0">
                <a:solidFill>
                  <a:srgbClr val="993300"/>
                </a:solidFill>
              </a:rPr>
              <a:t>с традиционным</a:t>
            </a:r>
            <a:r>
              <a:rPr lang="ru-RU" b="1" dirty="0">
                <a:solidFill>
                  <a:srgbClr val="993300"/>
                </a:solidFill>
              </a:rPr>
              <a:t> шаманизмом, </a:t>
            </a:r>
            <a:r>
              <a:rPr lang="ru-RU" b="1" dirty="0" smtClean="0">
                <a:solidFill>
                  <a:srgbClr val="993300"/>
                </a:solidFill>
              </a:rPr>
              <a:t>но </a:t>
            </a:r>
            <a:r>
              <a:rPr lang="ru-RU" b="1" dirty="0">
                <a:solidFill>
                  <a:srgbClr val="993300"/>
                </a:solidFill>
              </a:rPr>
              <a:t>не сливалась с ним.</a:t>
            </a:r>
          </a:p>
        </p:txBody>
      </p:sp>
      <p:sp>
        <p:nvSpPr>
          <p:cNvPr id="8" name="Прямоугольник 7"/>
          <p:cNvSpPr/>
          <p:nvPr/>
        </p:nvSpPr>
        <p:spPr>
          <a:xfrm>
            <a:off x="4283968" y="4293096"/>
            <a:ext cx="4572000" cy="923330"/>
          </a:xfrm>
          <a:prstGeom prst="rect">
            <a:avLst/>
          </a:prstGeom>
        </p:spPr>
        <p:txBody>
          <a:bodyPr>
            <a:spAutoFit/>
          </a:bodyPr>
          <a:lstStyle/>
          <a:p>
            <a:r>
              <a:rPr lang="ru-RU" b="1" dirty="0" smtClean="0">
                <a:solidFill>
                  <a:srgbClr val="993300"/>
                </a:solidFill>
              </a:rPr>
              <a:t>Л.Н</a:t>
            </a:r>
            <a:r>
              <a:rPr lang="ru-RU" b="1" dirty="0">
                <a:solidFill>
                  <a:srgbClr val="993300"/>
                </a:solidFill>
              </a:rPr>
              <a:t>. Гумилев указывает, что «Культ неба - </a:t>
            </a:r>
            <a:r>
              <a:rPr lang="ru-RU" b="1" dirty="0" err="1">
                <a:solidFill>
                  <a:srgbClr val="993300"/>
                </a:solidFill>
              </a:rPr>
              <a:t>Тенгри</a:t>
            </a:r>
            <a:r>
              <a:rPr lang="ru-RU" b="1" dirty="0">
                <a:solidFill>
                  <a:srgbClr val="993300"/>
                </a:solidFill>
              </a:rPr>
              <a:t> </a:t>
            </a:r>
            <a:r>
              <a:rPr lang="ru-RU" b="1" dirty="0" smtClean="0">
                <a:solidFill>
                  <a:srgbClr val="993300"/>
                </a:solidFill>
              </a:rPr>
              <a:t>- </a:t>
            </a:r>
            <a:r>
              <a:rPr lang="ru-RU" b="1" dirty="0">
                <a:solidFill>
                  <a:srgbClr val="993300"/>
                </a:solidFill>
              </a:rPr>
              <a:t>зафиксирован </a:t>
            </a:r>
            <a:r>
              <a:rPr lang="ru-RU" b="1" dirty="0" smtClean="0">
                <a:solidFill>
                  <a:srgbClr val="993300"/>
                </a:solidFill>
              </a:rPr>
              <a:t>орхонскими </a:t>
            </a:r>
            <a:r>
              <a:rPr lang="ru-RU" b="1" dirty="0">
                <a:solidFill>
                  <a:srgbClr val="993300"/>
                </a:solidFill>
              </a:rPr>
              <a:t>надписями</a:t>
            </a:r>
            <a:r>
              <a:rPr lang="ru-RU" b="1" dirty="0" smtClean="0">
                <a:solidFill>
                  <a:srgbClr val="993300"/>
                </a:solidFill>
              </a:rPr>
              <a:t>»</a:t>
            </a:r>
            <a:endParaRPr lang="ru-RU" b="1" dirty="0">
              <a:solidFill>
                <a:srgbClr val="9933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Autofit/>
          </a:bodyPr>
          <a:lstStyle/>
          <a:p>
            <a:r>
              <a:rPr lang="ru-RU" sz="2800" b="1" dirty="0" smtClean="0">
                <a:solidFill>
                  <a:srgbClr val="800000"/>
                </a:solidFill>
              </a:rPr>
              <a:t>РЕКОМЕНДУЮ ПРОЧИТАТЬ</a:t>
            </a:r>
            <a:endParaRPr lang="ru-RU" sz="2800" b="1" dirty="0">
              <a:solidFill>
                <a:srgbClr val="800000"/>
              </a:solidFill>
            </a:endParaRPr>
          </a:p>
        </p:txBody>
      </p:sp>
      <p:sp>
        <p:nvSpPr>
          <p:cNvPr id="3" name="Содержимое 2"/>
          <p:cNvSpPr>
            <a:spLocks noGrp="1"/>
          </p:cNvSpPr>
          <p:nvPr>
            <p:ph idx="1"/>
          </p:nvPr>
        </p:nvSpPr>
        <p:spPr>
          <a:xfrm>
            <a:off x="467544" y="836712"/>
            <a:ext cx="8229600" cy="460648"/>
          </a:xfrm>
        </p:spPr>
        <p:txBody>
          <a:bodyPr>
            <a:normAutofit/>
          </a:bodyPr>
          <a:lstStyle/>
          <a:p>
            <a:pPr>
              <a:buNone/>
            </a:pPr>
            <a:r>
              <a:rPr lang="ru-RU" sz="2200" b="1" dirty="0">
                <a:solidFill>
                  <a:srgbClr val="003300"/>
                </a:solidFill>
              </a:rPr>
              <a:t>А.К. </a:t>
            </a:r>
            <a:r>
              <a:rPr lang="ru-RU" sz="2200" b="1" dirty="0" err="1" smtClean="0">
                <a:solidFill>
                  <a:srgbClr val="003300"/>
                </a:solidFill>
              </a:rPr>
              <a:t>Бисенбаев</a:t>
            </a:r>
            <a:r>
              <a:rPr lang="ru-RU" sz="2200" b="1" dirty="0" smtClean="0">
                <a:solidFill>
                  <a:srgbClr val="003300"/>
                </a:solidFill>
              </a:rPr>
              <a:t>. Мифы </a:t>
            </a:r>
            <a:r>
              <a:rPr lang="ru-RU" sz="2200" b="1" dirty="0">
                <a:solidFill>
                  <a:srgbClr val="003300"/>
                </a:solidFill>
              </a:rPr>
              <a:t>древних тюрков</a:t>
            </a:r>
          </a:p>
          <a:p>
            <a:endParaRPr lang="ru-RU" dirty="0"/>
          </a:p>
        </p:txBody>
      </p:sp>
      <p:pic>
        <p:nvPicPr>
          <p:cNvPr id="4" name="Picture 2" descr="http://dalaruh.kz/images/articles/preview/94edb8787356c8865cedd3cc717ff2d9.jpg"/>
          <p:cNvPicPr>
            <a:picLocks noChangeAspect="1" noChangeArrowheads="1"/>
          </p:cNvPicPr>
          <p:nvPr/>
        </p:nvPicPr>
        <p:blipFill>
          <a:blip r:embed="rId2" cstate="print"/>
          <a:srcRect/>
          <a:stretch>
            <a:fillRect/>
          </a:stretch>
        </p:blipFill>
        <p:spPr bwMode="auto">
          <a:xfrm>
            <a:off x="3059832" y="1268760"/>
            <a:ext cx="3207568" cy="3207568"/>
          </a:xfrm>
          <a:prstGeom prst="rect">
            <a:avLst/>
          </a:prstGeom>
          <a:noFill/>
        </p:spPr>
      </p:pic>
      <p:sp>
        <p:nvSpPr>
          <p:cNvPr id="5" name="Прямоугольник 4"/>
          <p:cNvSpPr/>
          <p:nvPr/>
        </p:nvSpPr>
        <p:spPr>
          <a:xfrm>
            <a:off x="755576" y="5085184"/>
            <a:ext cx="4572000" cy="923330"/>
          </a:xfrm>
          <a:prstGeom prst="rect">
            <a:avLst/>
          </a:prstGeom>
        </p:spPr>
        <p:txBody>
          <a:bodyPr>
            <a:spAutoFit/>
          </a:bodyPr>
          <a:lstStyle/>
          <a:p>
            <a:r>
              <a:rPr lang="ru-RU" dirty="0" smtClean="0">
                <a:solidFill>
                  <a:srgbClr val="003300"/>
                </a:solidFill>
              </a:rPr>
              <a:t>При написании использованы материалы </a:t>
            </a:r>
            <a:r>
              <a:rPr lang="ru-RU" dirty="0" smtClean="0">
                <a:solidFill>
                  <a:srgbClr val="003300"/>
                </a:solidFill>
                <a:hlinkClick r:id="rId3"/>
              </a:rPr>
              <a:t>http://tengrifund.ru/</a:t>
            </a:r>
            <a:endParaRPr lang="ru-RU" dirty="0" smtClean="0">
              <a:solidFill>
                <a:srgbClr val="003300"/>
              </a:solidFill>
            </a:endParaRPr>
          </a:p>
          <a:p>
            <a:r>
              <a:rPr lang="en-US" dirty="0" smtClean="0">
                <a:solidFill>
                  <a:srgbClr val="003300"/>
                </a:solidFill>
              </a:rPr>
              <a:t>http://www.bilu.kz/tengri.php</a:t>
            </a:r>
            <a:endParaRPr lang="ru-RU" dirty="0">
              <a:solidFill>
                <a:srgbClr val="0033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562074"/>
          </a:xfrm>
        </p:spPr>
        <p:txBody>
          <a:bodyPr>
            <a:normAutofit/>
          </a:bodyPr>
          <a:lstStyle/>
          <a:p>
            <a:r>
              <a:rPr lang="ru-RU" sz="2800" b="1" dirty="0" smtClean="0">
                <a:solidFill>
                  <a:srgbClr val="003300"/>
                </a:solidFill>
              </a:rPr>
              <a:t>ПАНТЕОН БОГОВ</a:t>
            </a:r>
            <a:endParaRPr lang="ru-RU" sz="2800" b="1" dirty="0">
              <a:solidFill>
                <a:srgbClr val="003300"/>
              </a:solidFill>
            </a:endParaRPr>
          </a:p>
        </p:txBody>
      </p:sp>
      <p:sp>
        <p:nvSpPr>
          <p:cNvPr id="3" name="Содержимое 2"/>
          <p:cNvSpPr>
            <a:spLocks noGrp="1"/>
          </p:cNvSpPr>
          <p:nvPr>
            <p:ph idx="1"/>
          </p:nvPr>
        </p:nvSpPr>
        <p:spPr>
          <a:xfrm>
            <a:off x="467544" y="980728"/>
            <a:ext cx="8229600" cy="1108719"/>
          </a:xfrm>
        </p:spPr>
        <p:txBody>
          <a:bodyPr>
            <a:normAutofit lnSpcReduction="10000"/>
          </a:bodyPr>
          <a:lstStyle/>
          <a:p>
            <a:pPr>
              <a:buNone/>
            </a:pPr>
            <a:r>
              <a:rPr lang="ru-RU" dirty="0" smtClean="0"/>
              <a:t>		</a:t>
            </a:r>
            <a:r>
              <a:rPr lang="ru-RU" sz="2000" b="1" dirty="0" smtClean="0">
                <a:solidFill>
                  <a:srgbClr val="993300"/>
                </a:solidFill>
              </a:rPr>
              <a:t>Как </a:t>
            </a:r>
            <a:r>
              <a:rPr lang="ru-RU" sz="2000" b="1" dirty="0">
                <a:solidFill>
                  <a:srgbClr val="993300"/>
                </a:solidFill>
              </a:rPr>
              <a:t>указывает С. Г. Кляшторный, в орхонских рунических </a:t>
            </a:r>
            <a:r>
              <a:rPr lang="ru-RU" sz="2000" b="1" dirty="0" smtClean="0">
                <a:solidFill>
                  <a:srgbClr val="993300"/>
                </a:solidFill>
              </a:rPr>
              <a:t>памятниках </a:t>
            </a:r>
            <a:r>
              <a:rPr lang="ru-RU" sz="2000" b="1" dirty="0">
                <a:solidFill>
                  <a:srgbClr val="993300"/>
                </a:solidFill>
              </a:rPr>
              <a:t>упоминаются чётко </a:t>
            </a:r>
            <a:r>
              <a:rPr lang="ru-RU" sz="2000" b="1" dirty="0" smtClean="0">
                <a:solidFill>
                  <a:srgbClr val="993300"/>
                </a:solidFill>
              </a:rPr>
              <a:t>три </a:t>
            </a:r>
            <a:r>
              <a:rPr lang="ru-RU" sz="2000" b="1" dirty="0">
                <a:solidFill>
                  <a:srgbClr val="993300"/>
                </a:solidFill>
              </a:rPr>
              <a:t>божества — </a:t>
            </a:r>
            <a:r>
              <a:rPr lang="ru-RU" sz="2000" b="1" dirty="0" err="1">
                <a:solidFill>
                  <a:srgbClr val="993300"/>
                </a:solidFill>
              </a:rPr>
              <a:t>Тенгри</a:t>
            </a:r>
            <a:r>
              <a:rPr lang="ru-RU" sz="2000" b="1" dirty="0">
                <a:solidFill>
                  <a:srgbClr val="993300"/>
                </a:solidFill>
              </a:rPr>
              <a:t>, Умай и </a:t>
            </a:r>
            <a:r>
              <a:rPr lang="ru-RU" sz="2000" b="1" dirty="0" smtClean="0">
                <a:solidFill>
                  <a:srgbClr val="993300"/>
                </a:solidFill>
              </a:rPr>
              <a:t> </a:t>
            </a:r>
            <a:r>
              <a:rPr lang="ru-RU" sz="2000" b="1" dirty="0" err="1">
                <a:solidFill>
                  <a:srgbClr val="993300"/>
                </a:solidFill>
              </a:rPr>
              <a:t>Йер-Суб</a:t>
            </a:r>
            <a:r>
              <a:rPr lang="ru-RU" sz="2000" b="1" dirty="0">
                <a:solidFill>
                  <a:srgbClr val="993300"/>
                </a:solidFill>
              </a:rPr>
              <a:t>.</a:t>
            </a:r>
          </a:p>
        </p:txBody>
      </p:sp>
      <p:pic>
        <p:nvPicPr>
          <p:cNvPr id="25602" name="Picture 2" descr="https://pp.vk.me/c622024/v622024811/10f56/Mm34ny3bvhg.jpg"/>
          <p:cNvPicPr>
            <a:picLocks noChangeAspect="1" noChangeArrowheads="1"/>
          </p:cNvPicPr>
          <p:nvPr/>
        </p:nvPicPr>
        <p:blipFill>
          <a:blip r:embed="rId2" cstate="print"/>
          <a:srcRect/>
          <a:stretch>
            <a:fillRect/>
          </a:stretch>
        </p:blipFill>
        <p:spPr bwMode="auto">
          <a:xfrm>
            <a:off x="2051720" y="2132856"/>
            <a:ext cx="4629150" cy="311467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562074"/>
          </a:xfrm>
        </p:spPr>
        <p:txBody>
          <a:bodyPr>
            <a:normAutofit/>
          </a:bodyPr>
          <a:lstStyle/>
          <a:p>
            <a:r>
              <a:rPr lang="ru-RU" sz="2800" b="1" dirty="0" smtClean="0">
                <a:solidFill>
                  <a:srgbClr val="003300"/>
                </a:solidFill>
              </a:rPr>
              <a:t>«СИЛА ВЕЧНОГО НЕБА»</a:t>
            </a:r>
            <a:endParaRPr lang="ru-RU" sz="2800" b="1" dirty="0">
              <a:solidFill>
                <a:srgbClr val="003300"/>
              </a:solidFill>
            </a:endParaRPr>
          </a:p>
        </p:txBody>
      </p:sp>
      <p:sp>
        <p:nvSpPr>
          <p:cNvPr id="3" name="Содержимое 2"/>
          <p:cNvSpPr>
            <a:spLocks noGrp="1"/>
          </p:cNvSpPr>
          <p:nvPr>
            <p:ph idx="1"/>
          </p:nvPr>
        </p:nvSpPr>
        <p:spPr>
          <a:xfrm>
            <a:off x="251520" y="908721"/>
            <a:ext cx="4546848" cy="2304256"/>
          </a:xfrm>
        </p:spPr>
        <p:txBody>
          <a:bodyPr>
            <a:normAutofit lnSpcReduction="10000"/>
          </a:bodyPr>
          <a:lstStyle/>
          <a:p>
            <a:pPr>
              <a:buNone/>
            </a:pPr>
            <a:r>
              <a:rPr lang="ru-RU" dirty="0" smtClean="0"/>
              <a:t>		</a:t>
            </a:r>
            <a:r>
              <a:rPr lang="ru-RU" sz="1900" b="1" dirty="0" smtClean="0">
                <a:solidFill>
                  <a:srgbClr val="993300"/>
                </a:solidFill>
              </a:rPr>
              <a:t>Верховным </a:t>
            </a:r>
            <a:r>
              <a:rPr lang="ru-RU" sz="1900" b="1" dirty="0">
                <a:solidFill>
                  <a:srgbClr val="993300"/>
                </a:solidFill>
              </a:rPr>
              <a:t>божеством </a:t>
            </a:r>
            <a:r>
              <a:rPr lang="ru-RU" sz="1900" b="1" dirty="0" err="1">
                <a:solidFill>
                  <a:srgbClr val="993300"/>
                </a:solidFill>
              </a:rPr>
              <a:t>тенгрианства</a:t>
            </a:r>
            <a:r>
              <a:rPr lang="ru-RU" sz="1900" b="1" dirty="0">
                <a:solidFill>
                  <a:srgbClr val="993300"/>
                </a:solidFill>
              </a:rPr>
              <a:t> считался </a:t>
            </a:r>
            <a:r>
              <a:rPr lang="ru-RU" sz="1900" b="1" dirty="0">
                <a:solidFill>
                  <a:srgbClr val="003300"/>
                </a:solidFill>
              </a:rPr>
              <a:t>бог </a:t>
            </a:r>
            <a:r>
              <a:rPr lang="ru-RU" sz="1900" b="1" dirty="0" err="1">
                <a:solidFill>
                  <a:srgbClr val="003300"/>
                </a:solidFill>
              </a:rPr>
              <a:t>голубого</a:t>
            </a:r>
            <a:r>
              <a:rPr lang="ru-RU" sz="1900" b="1" dirty="0">
                <a:solidFill>
                  <a:srgbClr val="003300"/>
                </a:solidFill>
              </a:rPr>
              <a:t> Неба – </a:t>
            </a:r>
            <a:r>
              <a:rPr lang="ru-RU" sz="1900" b="1" dirty="0" err="1" smtClean="0">
                <a:solidFill>
                  <a:srgbClr val="003300"/>
                </a:solidFill>
              </a:rPr>
              <a:t>Тенгри</a:t>
            </a:r>
            <a:r>
              <a:rPr lang="ru-RU" sz="1900" b="1" dirty="0" smtClean="0">
                <a:solidFill>
                  <a:srgbClr val="003300"/>
                </a:solidFill>
              </a:rPr>
              <a:t>. </a:t>
            </a:r>
            <a:r>
              <a:rPr lang="ru-RU" sz="1900" b="1" dirty="0" smtClean="0">
                <a:solidFill>
                  <a:srgbClr val="993300"/>
                </a:solidFill>
              </a:rPr>
              <a:t>В </a:t>
            </a:r>
            <a:r>
              <a:rPr lang="ru-RU" sz="1900" b="1" dirty="0">
                <a:solidFill>
                  <a:srgbClr val="993300"/>
                </a:solidFill>
              </a:rPr>
              <a:t>более широком </a:t>
            </a:r>
            <a:r>
              <a:rPr lang="ru-RU" sz="1900" b="1" dirty="0" smtClean="0">
                <a:solidFill>
                  <a:srgbClr val="993300"/>
                </a:solidFill>
              </a:rPr>
              <a:t>смысле, </a:t>
            </a:r>
            <a:r>
              <a:rPr lang="ru-RU" sz="1900" b="1" dirty="0">
                <a:solidFill>
                  <a:srgbClr val="993300"/>
                </a:solidFill>
              </a:rPr>
              <a:t>воплощающего в себе все </a:t>
            </a:r>
            <a:r>
              <a:rPr lang="ru-RU" sz="1900" b="1" dirty="0" smtClean="0">
                <a:solidFill>
                  <a:srgbClr val="993300"/>
                </a:solidFill>
              </a:rPr>
              <a:t>сущее, </a:t>
            </a:r>
            <a:r>
              <a:rPr lang="ru-RU" sz="1900" b="1" dirty="0">
                <a:solidFill>
                  <a:srgbClr val="993300"/>
                </a:solidFill>
              </a:rPr>
              <a:t>являющегося всем и причиной всего</a:t>
            </a:r>
            <a:r>
              <a:rPr lang="ru-RU" sz="1900" b="1" dirty="0" smtClean="0">
                <a:solidFill>
                  <a:srgbClr val="993300"/>
                </a:solidFill>
              </a:rPr>
              <a:t>. </a:t>
            </a:r>
            <a:r>
              <a:rPr lang="ru-RU" sz="1900" b="1" dirty="0" err="1">
                <a:solidFill>
                  <a:srgbClr val="993300"/>
                </a:solidFill>
              </a:rPr>
              <a:t>Т</a:t>
            </a:r>
            <a:r>
              <a:rPr lang="ru-RU" sz="1900" b="1" dirty="0" err="1" smtClean="0">
                <a:solidFill>
                  <a:srgbClr val="993300"/>
                </a:solidFill>
              </a:rPr>
              <a:t>енгри</a:t>
            </a:r>
            <a:r>
              <a:rPr lang="ru-RU" sz="1900" b="1" dirty="0" smtClean="0">
                <a:solidFill>
                  <a:srgbClr val="993300"/>
                </a:solidFill>
              </a:rPr>
              <a:t> </a:t>
            </a:r>
            <a:r>
              <a:rPr lang="ru-RU" sz="1900" b="1" dirty="0">
                <a:solidFill>
                  <a:srgbClr val="993300"/>
                </a:solidFill>
              </a:rPr>
              <a:t>заключает в себе свет , добро. </a:t>
            </a:r>
            <a:endParaRPr lang="ru-RU" sz="1900" b="1" dirty="0" smtClean="0">
              <a:solidFill>
                <a:srgbClr val="993300"/>
              </a:solidFill>
            </a:endParaRPr>
          </a:p>
          <a:p>
            <a:endParaRPr lang="ru-RU" dirty="0"/>
          </a:p>
        </p:txBody>
      </p:sp>
      <p:sp>
        <p:nvSpPr>
          <p:cNvPr id="4" name="Прямоугольник 3"/>
          <p:cNvSpPr/>
          <p:nvPr/>
        </p:nvSpPr>
        <p:spPr>
          <a:xfrm>
            <a:off x="539552" y="3212976"/>
            <a:ext cx="4572000" cy="2585323"/>
          </a:xfrm>
          <a:prstGeom prst="rect">
            <a:avLst/>
          </a:prstGeom>
        </p:spPr>
        <p:txBody>
          <a:bodyPr>
            <a:spAutoFit/>
          </a:bodyPr>
          <a:lstStyle/>
          <a:p>
            <a:r>
              <a:rPr lang="ru-RU" b="1" dirty="0" smtClean="0">
                <a:solidFill>
                  <a:srgbClr val="993300"/>
                </a:solidFill>
              </a:rPr>
              <a:t>	По </a:t>
            </a:r>
            <a:r>
              <a:rPr lang="ru-RU" b="1" dirty="0" err="1">
                <a:solidFill>
                  <a:srgbClr val="993300"/>
                </a:solidFill>
              </a:rPr>
              <a:t>мнениюМахмуда</a:t>
            </a:r>
            <a:r>
              <a:rPr lang="ru-RU" b="1" dirty="0">
                <a:solidFill>
                  <a:srgbClr val="993300"/>
                </a:solidFill>
              </a:rPr>
              <a:t> </a:t>
            </a:r>
            <a:r>
              <a:rPr lang="ru-RU" b="1" dirty="0" err="1">
                <a:solidFill>
                  <a:srgbClr val="993300"/>
                </a:solidFill>
              </a:rPr>
              <a:t>ал-Кашгари</a:t>
            </a:r>
            <a:r>
              <a:rPr lang="ru-RU" b="1" dirty="0">
                <a:solidFill>
                  <a:srgbClr val="993300"/>
                </a:solidFill>
              </a:rPr>
              <a:t>, </a:t>
            </a:r>
            <a:r>
              <a:rPr lang="ru-RU" b="1" dirty="0" err="1">
                <a:solidFill>
                  <a:srgbClr val="993300"/>
                </a:solidFill>
              </a:rPr>
              <a:t>Тенгри</a:t>
            </a:r>
            <a:r>
              <a:rPr lang="ru-RU" b="1" dirty="0">
                <a:solidFill>
                  <a:srgbClr val="993300"/>
                </a:solidFill>
              </a:rPr>
              <a:t> был известен как создатель растений и громовержец. </a:t>
            </a:r>
            <a:endParaRPr lang="ru-RU" b="1" dirty="0" smtClean="0">
              <a:solidFill>
                <a:srgbClr val="993300"/>
              </a:solidFill>
            </a:endParaRPr>
          </a:p>
          <a:p>
            <a:r>
              <a:rPr lang="ru-RU" b="1" dirty="0">
                <a:solidFill>
                  <a:srgbClr val="993300"/>
                </a:solidFill>
              </a:rPr>
              <a:t>	</a:t>
            </a:r>
            <a:r>
              <a:rPr lang="ru-RU" b="1" dirty="0" err="1" smtClean="0">
                <a:solidFill>
                  <a:srgbClr val="993300"/>
                </a:solidFill>
              </a:rPr>
              <a:t>Тюркоязычные</a:t>
            </a:r>
            <a:r>
              <a:rPr lang="ru-RU" b="1" dirty="0" smtClean="0">
                <a:solidFill>
                  <a:srgbClr val="993300"/>
                </a:solidFill>
              </a:rPr>
              <a:t> </a:t>
            </a:r>
            <a:r>
              <a:rPr lang="ru-RU" b="1" dirty="0">
                <a:solidFill>
                  <a:srgbClr val="993300"/>
                </a:solidFill>
              </a:rPr>
              <a:t>народы использовали прилагательное «</a:t>
            </a:r>
            <a:r>
              <a:rPr lang="ru-RU" b="1" dirty="0" err="1">
                <a:solidFill>
                  <a:srgbClr val="993300"/>
                </a:solidFill>
              </a:rPr>
              <a:t>Тенгри</a:t>
            </a:r>
            <a:r>
              <a:rPr lang="ru-RU" b="1" dirty="0">
                <a:solidFill>
                  <a:srgbClr val="993300"/>
                </a:solidFill>
              </a:rPr>
              <a:t>», что означает </a:t>
            </a:r>
            <a:r>
              <a:rPr lang="ru-RU" b="1" dirty="0">
                <a:solidFill>
                  <a:srgbClr val="003300"/>
                </a:solidFill>
              </a:rPr>
              <a:t>«небесный, божественный», </a:t>
            </a:r>
            <a:r>
              <a:rPr lang="ru-RU" b="1" dirty="0">
                <a:solidFill>
                  <a:srgbClr val="993300"/>
                </a:solidFill>
              </a:rPr>
              <a:t>для обозначения всего грандиозного или особо значимого, как, например, пик </a:t>
            </a:r>
            <a:r>
              <a:rPr lang="ru-RU" b="1" dirty="0" err="1" smtClean="0">
                <a:solidFill>
                  <a:srgbClr val="993300"/>
                </a:solidFill>
              </a:rPr>
              <a:t>Хан-Тенгри</a:t>
            </a:r>
            <a:r>
              <a:rPr lang="ru-RU" b="1" dirty="0" smtClean="0">
                <a:solidFill>
                  <a:srgbClr val="993300"/>
                </a:solidFill>
              </a:rPr>
              <a:t>.</a:t>
            </a:r>
            <a:endParaRPr lang="ru-RU" b="1" dirty="0">
              <a:solidFill>
                <a:srgbClr val="993300"/>
              </a:solidFill>
            </a:endParaRPr>
          </a:p>
        </p:txBody>
      </p:sp>
      <p:pic>
        <p:nvPicPr>
          <p:cNvPr id="7170" name="Picture 2" descr="Пик Хан-Тенгри на закате."/>
          <p:cNvPicPr>
            <a:picLocks noChangeAspect="1" noChangeArrowheads="1"/>
          </p:cNvPicPr>
          <p:nvPr/>
        </p:nvPicPr>
        <p:blipFill>
          <a:blip r:embed="rId2" cstate="print"/>
          <a:srcRect/>
          <a:stretch>
            <a:fillRect/>
          </a:stretch>
        </p:blipFill>
        <p:spPr bwMode="auto">
          <a:xfrm>
            <a:off x="5940152" y="836712"/>
            <a:ext cx="2667000" cy="4019550"/>
          </a:xfrm>
          <a:prstGeom prst="rect">
            <a:avLst/>
          </a:prstGeom>
          <a:noFill/>
        </p:spPr>
      </p:pic>
      <p:sp>
        <p:nvSpPr>
          <p:cNvPr id="8" name="TextBox 7"/>
          <p:cNvSpPr txBox="1"/>
          <p:nvPr/>
        </p:nvSpPr>
        <p:spPr>
          <a:xfrm>
            <a:off x="6012160" y="4941168"/>
            <a:ext cx="2717475" cy="369332"/>
          </a:xfrm>
          <a:prstGeom prst="rect">
            <a:avLst/>
          </a:prstGeom>
          <a:noFill/>
        </p:spPr>
        <p:txBody>
          <a:bodyPr wrap="none" rtlCol="0">
            <a:spAutoFit/>
          </a:bodyPr>
          <a:lstStyle/>
          <a:p>
            <a:r>
              <a:rPr lang="ru-RU" b="1" dirty="0" smtClean="0">
                <a:solidFill>
                  <a:srgbClr val="003300"/>
                </a:solidFill>
              </a:rPr>
              <a:t>Пик </a:t>
            </a:r>
            <a:r>
              <a:rPr lang="ru-RU" b="1" dirty="0" err="1" smtClean="0">
                <a:solidFill>
                  <a:srgbClr val="003300"/>
                </a:solidFill>
              </a:rPr>
              <a:t>Хан-Тенгри</a:t>
            </a:r>
            <a:r>
              <a:rPr lang="ru-RU" b="1" dirty="0" smtClean="0">
                <a:solidFill>
                  <a:srgbClr val="003300"/>
                </a:solidFill>
              </a:rPr>
              <a:t> на закате</a:t>
            </a:r>
            <a:endParaRPr lang="ru-RU" b="1" dirty="0">
              <a:solidFill>
                <a:srgbClr val="0033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634082"/>
          </a:xfrm>
        </p:spPr>
        <p:txBody>
          <a:bodyPr>
            <a:normAutofit/>
          </a:bodyPr>
          <a:lstStyle/>
          <a:p>
            <a:r>
              <a:rPr lang="ru-RU" sz="2800" b="1" cap="all" dirty="0">
                <a:solidFill>
                  <a:srgbClr val="003300"/>
                </a:solidFill>
              </a:rPr>
              <a:t>"Кутты </a:t>
            </a:r>
            <a:r>
              <a:rPr lang="ru-RU" sz="2800" b="1" cap="all" dirty="0" err="1">
                <a:solidFill>
                  <a:srgbClr val="003300"/>
                </a:solidFill>
              </a:rPr>
              <a:t>болсын</a:t>
            </a:r>
            <a:r>
              <a:rPr lang="ru-RU" sz="2800" b="1" cap="all" dirty="0">
                <a:solidFill>
                  <a:srgbClr val="003300"/>
                </a:solidFill>
              </a:rPr>
              <a:t>" для тюркских народов</a:t>
            </a:r>
          </a:p>
        </p:txBody>
      </p:sp>
      <p:sp>
        <p:nvSpPr>
          <p:cNvPr id="3" name="Содержимое 2"/>
          <p:cNvSpPr>
            <a:spLocks noGrp="1"/>
          </p:cNvSpPr>
          <p:nvPr>
            <p:ph idx="1"/>
          </p:nvPr>
        </p:nvSpPr>
        <p:spPr>
          <a:xfrm>
            <a:off x="467544" y="980729"/>
            <a:ext cx="8229600" cy="2016224"/>
          </a:xfrm>
        </p:spPr>
        <p:txBody>
          <a:bodyPr>
            <a:normAutofit/>
          </a:bodyPr>
          <a:lstStyle/>
          <a:p>
            <a:pPr>
              <a:buNone/>
            </a:pPr>
            <a:r>
              <a:rPr lang="ru-RU" dirty="0" smtClean="0"/>
              <a:t>		</a:t>
            </a:r>
            <a:r>
              <a:rPr lang="ru-RU" sz="1800" b="1" dirty="0" smtClean="0">
                <a:solidFill>
                  <a:srgbClr val="993300"/>
                </a:solidFill>
              </a:rPr>
              <a:t>«Разум </a:t>
            </a:r>
            <a:r>
              <a:rPr lang="ru-RU" sz="1800" b="1" dirty="0">
                <a:solidFill>
                  <a:srgbClr val="993300"/>
                </a:solidFill>
              </a:rPr>
              <a:t>и воля, предопределение и свобода, удача и несчастье, вместе назывались </a:t>
            </a:r>
            <a:r>
              <a:rPr lang="ru-RU" sz="1800" b="1" dirty="0">
                <a:solidFill>
                  <a:srgbClr val="003300"/>
                </a:solidFill>
              </a:rPr>
              <a:t>кут</a:t>
            </a:r>
            <a:r>
              <a:rPr lang="ru-RU" sz="1800" b="1" dirty="0">
                <a:solidFill>
                  <a:srgbClr val="993300"/>
                </a:solidFill>
              </a:rPr>
              <a:t>, обладание которым отличает человека от других живущих на земле. </a:t>
            </a:r>
            <a:r>
              <a:rPr lang="ru-RU" sz="1800" b="1" dirty="0">
                <a:solidFill>
                  <a:srgbClr val="003300"/>
                </a:solidFill>
              </a:rPr>
              <a:t>Кут </a:t>
            </a:r>
            <a:r>
              <a:rPr lang="ru-RU" sz="1800" b="1" dirty="0" err="1">
                <a:solidFill>
                  <a:srgbClr val="993300"/>
                </a:solidFill>
              </a:rPr>
              <a:t>Тенгри</a:t>
            </a:r>
            <a:r>
              <a:rPr lang="ru-RU" sz="1800" b="1" dirty="0">
                <a:solidFill>
                  <a:srgbClr val="993300"/>
                </a:solidFill>
              </a:rPr>
              <a:t> дает каждому человеку при рождении, а после смерти забирает его. Словом кут тюркские народы называют жизнь, счастье; они говорят кому-либо: конь твой или одежда твоя  да послужит к счастью твоему, к жизни твоей – </a:t>
            </a:r>
            <a:r>
              <a:rPr lang="ru-RU" sz="1800" b="1" dirty="0" smtClean="0">
                <a:solidFill>
                  <a:srgbClr val="003300"/>
                </a:solidFill>
              </a:rPr>
              <a:t>«</a:t>
            </a:r>
            <a:r>
              <a:rPr lang="ru-RU" sz="1800" b="1" dirty="0" err="1" smtClean="0">
                <a:solidFill>
                  <a:srgbClr val="003300"/>
                </a:solidFill>
              </a:rPr>
              <a:t>кутты</a:t>
            </a:r>
            <a:r>
              <a:rPr lang="ru-RU" sz="1800" b="1" dirty="0" smtClean="0">
                <a:solidFill>
                  <a:srgbClr val="003300"/>
                </a:solidFill>
              </a:rPr>
              <a:t> </a:t>
            </a:r>
            <a:r>
              <a:rPr lang="ru-RU" sz="1800" b="1" dirty="0" err="1" smtClean="0">
                <a:solidFill>
                  <a:srgbClr val="003300"/>
                </a:solidFill>
              </a:rPr>
              <a:t>болсын</a:t>
            </a:r>
            <a:r>
              <a:rPr lang="ru-RU" sz="1800" b="1" dirty="0" smtClean="0">
                <a:solidFill>
                  <a:srgbClr val="003300"/>
                </a:solidFill>
              </a:rPr>
              <a:t>».</a:t>
            </a:r>
            <a:endParaRPr lang="ru-RU" sz="1800" b="1" dirty="0">
              <a:solidFill>
                <a:srgbClr val="003300"/>
              </a:solidFill>
            </a:endParaRPr>
          </a:p>
        </p:txBody>
      </p:sp>
      <p:sp>
        <p:nvSpPr>
          <p:cNvPr id="4" name="Прямоугольник 3"/>
          <p:cNvSpPr/>
          <p:nvPr/>
        </p:nvSpPr>
        <p:spPr>
          <a:xfrm>
            <a:off x="2339752" y="3212976"/>
            <a:ext cx="4572000" cy="1200329"/>
          </a:xfrm>
          <a:prstGeom prst="rect">
            <a:avLst/>
          </a:prstGeom>
        </p:spPr>
        <p:txBody>
          <a:bodyPr>
            <a:spAutoFit/>
          </a:bodyPr>
          <a:lstStyle/>
          <a:p>
            <a:r>
              <a:rPr lang="ru-RU" b="1" dirty="0" smtClean="0">
                <a:solidFill>
                  <a:srgbClr val="003300"/>
                </a:solidFill>
              </a:rPr>
              <a:t>Символом </a:t>
            </a:r>
            <a:r>
              <a:rPr lang="ru-RU" b="1" dirty="0" err="1" smtClean="0">
                <a:solidFill>
                  <a:srgbClr val="003300"/>
                </a:solidFill>
              </a:rPr>
              <a:t>Тенгри</a:t>
            </a:r>
            <a:r>
              <a:rPr lang="ru-RU" b="1" dirty="0" smtClean="0">
                <a:solidFill>
                  <a:srgbClr val="003300"/>
                </a:solidFill>
              </a:rPr>
              <a:t> был круг </a:t>
            </a:r>
            <a:r>
              <a:rPr lang="ru-RU" b="1" dirty="0" smtClean="0">
                <a:solidFill>
                  <a:srgbClr val="993300"/>
                </a:solidFill>
              </a:rPr>
              <a:t>– Солнце. </a:t>
            </a:r>
          </a:p>
          <a:p>
            <a:r>
              <a:rPr lang="ru-RU" b="1" dirty="0" smtClean="0">
                <a:solidFill>
                  <a:srgbClr val="003300"/>
                </a:solidFill>
              </a:rPr>
              <a:t>Орел </a:t>
            </a:r>
            <a:r>
              <a:rPr lang="ru-RU" b="1" dirty="0" smtClean="0">
                <a:solidFill>
                  <a:srgbClr val="993300"/>
                </a:solidFill>
              </a:rPr>
              <a:t>означал мощь великого бога и его всеведение и всезнание. </a:t>
            </a:r>
          </a:p>
          <a:p>
            <a:r>
              <a:rPr lang="ru-RU" b="1" dirty="0" smtClean="0">
                <a:solidFill>
                  <a:srgbClr val="003300"/>
                </a:solidFill>
              </a:rPr>
              <a:t>Цвет </a:t>
            </a:r>
            <a:r>
              <a:rPr lang="ru-RU" b="1" dirty="0" err="1" smtClean="0">
                <a:solidFill>
                  <a:srgbClr val="003300"/>
                </a:solidFill>
              </a:rPr>
              <a:t>Тенгри</a:t>
            </a:r>
            <a:r>
              <a:rPr lang="ru-RU" b="1" dirty="0" smtClean="0">
                <a:solidFill>
                  <a:srgbClr val="003300"/>
                </a:solidFill>
              </a:rPr>
              <a:t> </a:t>
            </a:r>
            <a:r>
              <a:rPr lang="ru-RU" b="1" dirty="0" smtClean="0">
                <a:solidFill>
                  <a:srgbClr val="993300"/>
                </a:solidFill>
              </a:rPr>
              <a:t>– </a:t>
            </a:r>
            <a:r>
              <a:rPr lang="ru-RU" b="1" dirty="0" err="1" smtClean="0">
                <a:solidFill>
                  <a:srgbClr val="993300"/>
                </a:solidFill>
              </a:rPr>
              <a:t>голубой</a:t>
            </a:r>
            <a:endParaRPr lang="ru-RU" b="1" dirty="0">
              <a:solidFill>
                <a:srgbClr val="9933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260649"/>
            <a:ext cx="8352928" cy="3096344"/>
          </a:xfrm>
        </p:spPr>
        <p:txBody>
          <a:bodyPr>
            <a:normAutofit fontScale="77500" lnSpcReduction="20000"/>
          </a:bodyPr>
          <a:lstStyle/>
          <a:p>
            <a:pPr>
              <a:buNone/>
            </a:pPr>
            <a:r>
              <a:rPr lang="ru-RU" dirty="0" smtClean="0"/>
              <a:t>		</a:t>
            </a:r>
            <a:r>
              <a:rPr lang="ru-RU" b="1" dirty="0" smtClean="0">
                <a:solidFill>
                  <a:srgbClr val="993300"/>
                </a:solidFill>
              </a:rPr>
              <a:t>Примечательно</a:t>
            </a:r>
            <a:r>
              <a:rPr lang="ru-RU" b="1" dirty="0">
                <a:solidFill>
                  <a:srgbClr val="993300"/>
                </a:solidFill>
              </a:rPr>
              <a:t>, что у тюркских народов было принято называть высокую гору или дерево </a:t>
            </a:r>
            <a:r>
              <a:rPr lang="ru-RU" b="1" dirty="0" err="1">
                <a:solidFill>
                  <a:srgbClr val="993300"/>
                </a:solidFill>
              </a:rPr>
              <a:t>Тенгри</a:t>
            </a:r>
            <a:r>
              <a:rPr lang="ru-RU" b="1" dirty="0">
                <a:solidFill>
                  <a:srgbClr val="993300"/>
                </a:solidFill>
              </a:rPr>
              <a:t>. Местом коллективных молений или жертвоприношений могло стать высокое одинокое дерево. </a:t>
            </a:r>
            <a:endParaRPr lang="ru-RU" b="1" dirty="0" smtClean="0">
              <a:solidFill>
                <a:srgbClr val="993300"/>
              </a:solidFill>
            </a:endParaRPr>
          </a:p>
          <a:p>
            <a:pPr>
              <a:buNone/>
            </a:pPr>
            <a:r>
              <a:rPr lang="ru-RU" b="1" dirty="0">
                <a:solidFill>
                  <a:srgbClr val="993300"/>
                </a:solidFill>
              </a:rPr>
              <a:t>	</a:t>
            </a:r>
            <a:r>
              <a:rPr lang="ru-RU" b="1" dirty="0" smtClean="0">
                <a:solidFill>
                  <a:srgbClr val="993300"/>
                </a:solidFill>
              </a:rPr>
              <a:t>	</a:t>
            </a:r>
            <a:r>
              <a:rPr lang="ru-RU" b="1" dirty="0" smtClean="0">
                <a:solidFill>
                  <a:srgbClr val="003300"/>
                </a:solidFill>
              </a:rPr>
              <a:t>В </a:t>
            </a:r>
            <a:r>
              <a:rPr lang="ru-RU" b="1" dirty="0">
                <a:solidFill>
                  <a:srgbClr val="003300"/>
                </a:solidFill>
              </a:rPr>
              <a:t>наши дни сохранилась традиция </a:t>
            </a:r>
            <a:r>
              <a:rPr lang="ru-RU" b="1" dirty="0" err="1">
                <a:solidFill>
                  <a:srgbClr val="003300"/>
                </a:solidFill>
              </a:rPr>
              <a:t>повязывания</a:t>
            </a:r>
            <a:r>
              <a:rPr lang="ru-RU" b="1" dirty="0">
                <a:solidFill>
                  <a:srgbClr val="003300"/>
                </a:solidFill>
              </a:rPr>
              <a:t> ленточек на ветвях деревьев</a:t>
            </a:r>
            <a:r>
              <a:rPr lang="ru-RU" b="1" dirty="0">
                <a:solidFill>
                  <a:srgbClr val="993300"/>
                </a:solidFill>
              </a:rPr>
              <a:t>, стоящих одиноко или растущих около источника, у входа в пещеру. </a:t>
            </a:r>
            <a:r>
              <a:rPr lang="ru-RU" b="1" dirty="0">
                <a:solidFill>
                  <a:srgbClr val="003300"/>
                </a:solidFill>
              </a:rPr>
              <a:t>Это своеобразная дань почитания, знак святости места.</a:t>
            </a:r>
          </a:p>
        </p:txBody>
      </p:sp>
      <p:pic>
        <p:nvPicPr>
          <p:cNvPr id="2050" name="Picture 2" descr="http://chulyshman.ucoz.ru/_fr/6/s0508976.jpg"/>
          <p:cNvPicPr>
            <a:picLocks noChangeAspect="1" noChangeArrowheads="1"/>
          </p:cNvPicPr>
          <p:nvPr/>
        </p:nvPicPr>
        <p:blipFill>
          <a:blip r:embed="rId2" cstate="print"/>
          <a:srcRect/>
          <a:stretch>
            <a:fillRect/>
          </a:stretch>
        </p:blipFill>
        <p:spPr bwMode="auto">
          <a:xfrm>
            <a:off x="2123728" y="3140968"/>
            <a:ext cx="5033952" cy="34618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778098"/>
          </a:xfrm>
        </p:spPr>
        <p:txBody>
          <a:bodyPr>
            <a:normAutofit/>
          </a:bodyPr>
          <a:lstStyle/>
          <a:p>
            <a:r>
              <a:rPr lang="ru-RU" sz="2000" b="1" i="1" dirty="0" smtClean="0">
                <a:solidFill>
                  <a:srgbClr val="003300"/>
                </a:solidFill>
              </a:rPr>
              <a:t>«Для (то есть на радость) её Величества моей </a:t>
            </a:r>
            <a:r>
              <a:rPr lang="ru-RU" sz="2000" b="1" i="1" dirty="0" err="1" smtClean="0">
                <a:solidFill>
                  <a:srgbClr val="003300"/>
                </a:solidFill>
              </a:rPr>
              <a:t>матери-катун</a:t>
            </a:r>
            <a:r>
              <a:rPr lang="ru-RU" sz="2000" b="1" i="1" dirty="0" smtClean="0">
                <a:solidFill>
                  <a:srgbClr val="003300"/>
                </a:solidFill>
              </a:rPr>
              <a:t>, подобной Умай, мой младший брат, </a:t>
            </a:r>
            <a:r>
              <a:rPr lang="ru-RU" sz="2000" b="1" i="1" dirty="0" err="1" smtClean="0">
                <a:solidFill>
                  <a:srgbClr val="003300"/>
                </a:solidFill>
              </a:rPr>
              <a:t>Кюль-Тегин</a:t>
            </a:r>
            <a:r>
              <a:rPr lang="ru-RU" sz="2000" b="1" i="1" dirty="0" smtClean="0">
                <a:solidFill>
                  <a:srgbClr val="003300"/>
                </a:solidFill>
              </a:rPr>
              <a:t>, стал зваться мужем».</a:t>
            </a:r>
            <a:endParaRPr lang="ru-RU" sz="2000" b="1" i="1" dirty="0">
              <a:solidFill>
                <a:srgbClr val="003300"/>
              </a:solidFill>
            </a:endParaRPr>
          </a:p>
        </p:txBody>
      </p:sp>
      <p:sp>
        <p:nvSpPr>
          <p:cNvPr id="3" name="Содержимое 2"/>
          <p:cNvSpPr>
            <a:spLocks noGrp="1"/>
          </p:cNvSpPr>
          <p:nvPr>
            <p:ph idx="1"/>
          </p:nvPr>
        </p:nvSpPr>
        <p:spPr>
          <a:xfrm>
            <a:off x="467544" y="980728"/>
            <a:ext cx="3960440" cy="4968551"/>
          </a:xfrm>
        </p:spPr>
        <p:txBody>
          <a:bodyPr>
            <a:normAutofit fontScale="77500" lnSpcReduction="20000"/>
          </a:bodyPr>
          <a:lstStyle/>
          <a:p>
            <a:pPr>
              <a:buNone/>
            </a:pPr>
            <a:r>
              <a:rPr lang="ru-RU" dirty="0" smtClean="0"/>
              <a:t>		</a:t>
            </a:r>
            <a:r>
              <a:rPr lang="ru-RU" sz="2400" b="1" dirty="0" smtClean="0">
                <a:solidFill>
                  <a:srgbClr val="003300"/>
                </a:solidFill>
              </a:rPr>
              <a:t>Женой </a:t>
            </a:r>
            <a:r>
              <a:rPr lang="ru-RU" sz="2400" b="1" dirty="0" err="1" smtClean="0">
                <a:solidFill>
                  <a:srgbClr val="003300"/>
                </a:solidFill>
              </a:rPr>
              <a:t>Тенгри</a:t>
            </a:r>
            <a:r>
              <a:rPr lang="ru-RU" sz="2400" b="1" dirty="0" smtClean="0">
                <a:solidFill>
                  <a:srgbClr val="003300"/>
                </a:solidFill>
              </a:rPr>
              <a:t> номады считали Умай </a:t>
            </a:r>
            <a:r>
              <a:rPr lang="ru-RU" sz="2400" b="1" dirty="0" smtClean="0">
                <a:solidFill>
                  <a:srgbClr val="993300"/>
                </a:solidFill>
              </a:rPr>
              <a:t>– богиню плодородия, покровительницу домашнего очага и добрую защитницу детей. </a:t>
            </a:r>
          </a:p>
          <a:p>
            <a:pPr>
              <a:buNone/>
            </a:pPr>
            <a:r>
              <a:rPr lang="ru-RU" sz="2400" b="1" dirty="0">
                <a:solidFill>
                  <a:srgbClr val="993300"/>
                </a:solidFill>
              </a:rPr>
              <a:t>	</a:t>
            </a:r>
            <a:r>
              <a:rPr lang="ru-RU" sz="2400" b="1" dirty="0" smtClean="0">
                <a:solidFill>
                  <a:srgbClr val="993300"/>
                </a:solidFill>
              </a:rPr>
              <a:t>	О ней вспоминали в семейных и родильных обрядах. </a:t>
            </a:r>
            <a:r>
              <a:rPr lang="ru-RU" sz="2400" b="1" dirty="0">
                <a:solidFill>
                  <a:srgbClr val="993300"/>
                </a:solidFill>
              </a:rPr>
              <a:t>В честь Умай в переднем углу юрты подвешивали вместе с другими изображениями куколку, сшитую из синей материи, которую кормили кашицей, если ребёнок заболевал. </a:t>
            </a:r>
            <a:r>
              <a:rPr lang="ru-RU" sz="2400" b="1" dirty="0" smtClean="0">
                <a:solidFill>
                  <a:srgbClr val="993300"/>
                </a:solidFill>
              </a:rPr>
              <a:t>От Умай зависела </a:t>
            </a:r>
            <a:r>
              <a:rPr lang="ru-RU" sz="2400" b="1" dirty="0">
                <a:solidFill>
                  <a:srgbClr val="993300"/>
                </a:solidFill>
              </a:rPr>
              <a:t>жизнь и здоровье ребёнка, так как она охраняла его от злых сил и духов</a:t>
            </a:r>
            <a:r>
              <a:rPr lang="ru-RU" sz="2400" b="1" dirty="0" smtClean="0">
                <a:solidFill>
                  <a:srgbClr val="993300"/>
                </a:solidFill>
              </a:rPr>
              <a:t>. </a:t>
            </a:r>
          </a:p>
          <a:p>
            <a:pPr>
              <a:buNone/>
            </a:pPr>
            <a:r>
              <a:rPr lang="ru-RU" sz="2400" b="1" dirty="0">
                <a:solidFill>
                  <a:srgbClr val="993300"/>
                </a:solidFill>
              </a:rPr>
              <a:t>	</a:t>
            </a:r>
            <a:r>
              <a:rPr lang="ru-RU" sz="2400" b="1" dirty="0" smtClean="0">
                <a:solidFill>
                  <a:srgbClr val="993300"/>
                </a:solidFill>
              </a:rPr>
              <a:t>	</a:t>
            </a:r>
          </a:p>
        </p:txBody>
      </p:sp>
      <p:pic>
        <p:nvPicPr>
          <p:cNvPr id="3076" name="Picture 4" descr="http://www.nowimir.ru/DATA/PHOTOS/060016_53.jpg"/>
          <p:cNvPicPr>
            <a:picLocks noChangeAspect="1" noChangeArrowheads="1"/>
          </p:cNvPicPr>
          <p:nvPr/>
        </p:nvPicPr>
        <p:blipFill>
          <a:blip r:embed="rId2" cstate="print"/>
          <a:srcRect/>
          <a:stretch>
            <a:fillRect/>
          </a:stretch>
        </p:blipFill>
        <p:spPr bwMode="auto">
          <a:xfrm>
            <a:off x="4932040" y="1052736"/>
            <a:ext cx="3612176" cy="475252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562074"/>
          </a:xfrm>
        </p:spPr>
        <p:txBody>
          <a:bodyPr>
            <a:normAutofit/>
          </a:bodyPr>
          <a:lstStyle/>
          <a:p>
            <a:r>
              <a:rPr lang="ru-RU" sz="2800" b="1" dirty="0" smtClean="0">
                <a:solidFill>
                  <a:srgbClr val="003300"/>
                </a:solidFill>
              </a:rPr>
              <a:t>СИМВОЛЫ УМАЙ</a:t>
            </a:r>
            <a:endParaRPr lang="ru-RU" sz="2800" b="1" dirty="0">
              <a:solidFill>
                <a:srgbClr val="003300"/>
              </a:solidFill>
            </a:endParaRPr>
          </a:p>
        </p:txBody>
      </p:sp>
      <p:sp>
        <p:nvSpPr>
          <p:cNvPr id="3" name="Содержимое 2"/>
          <p:cNvSpPr>
            <a:spLocks noGrp="1"/>
          </p:cNvSpPr>
          <p:nvPr>
            <p:ph idx="1"/>
          </p:nvPr>
        </p:nvSpPr>
        <p:spPr>
          <a:xfrm>
            <a:off x="467544" y="836712"/>
            <a:ext cx="5616624" cy="4525963"/>
          </a:xfrm>
        </p:spPr>
        <p:txBody>
          <a:bodyPr>
            <a:normAutofit fontScale="55000" lnSpcReduction="20000"/>
          </a:bodyPr>
          <a:lstStyle/>
          <a:p>
            <a:r>
              <a:rPr lang="ru-RU" b="1" dirty="0" smtClean="0">
                <a:solidFill>
                  <a:srgbClr val="993300"/>
                </a:solidFill>
              </a:rPr>
              <a:t>Символом Умай был </a:t>
            </a:r>
            <a:r>
              <a:rPr lang="ru-RU" b="1" dirty="0" smtClean="0">
                <a:solidFill>
                  <a:srgbClr val="003300"/>
                </a:solidFill>
              </a:rPr>
              <a:t>треугольник, </a:t>
            </a:r>
            <a:r>
              <a:rPr lang="ru-RU" b="1" dirty="0" smtClean="0">
                <a:solidFill>
                  <a:srgbClr val="993300"/>
                </a:solidFill>
              </a:rPr>
              <a:t>а также </a:t>
            </a:r>
            <a:r>
              <a:rPr lang="ru-RU" b="1" dirty="0" smtClean="0">
                <a:solidFill>
                  <a:srgbClr val="003300"/>
                </a:solidFill>
              </a:rPr>
              <a:t>Луна, гребень, ножницы и стрела.</a:t>
            </a:r>
            <a:r>
              <a:rPr lang="ru-RU" b="1" dirty="0" smtClean="0">
                <a:solidFill>
                  <a:srgbClr val="993300"/>
                </a:solidFill>
              </a:rPr>
              <a:t> Её цветами были </a:t>
            </a:r>
            <a:r>
              <a:rPr lang="ru-RU" b="1" dirty="0" smtClean="0">
                <a:solidFill>
                  <a:srgbClr val="003300"/>
                </a:solidFill>
              </a:rPr>
              <a:t>белый и серебряный. </a:t>
            </a:r>
          </a:p>
          <a:p>
            <a:pPr>
              <a:buNone/>
            </a:pPr>
            <a:endParaRPr lang="ru-RU" b="1" dirty="0" smtClean="0">
              <a:solidFill>
                <a:srgbClr val="003300"/>
              </a:solidFill>
            </a:endParaRPr>
          </a:p>
          <a:p>
            <a:r>
              <a:rPr lang="ru-RU" b="1" dirty="0" smtClean="0">
                <a:solidFill>
                  <a:srgbClr val="993300"/>
                </a:solidFill>
              </a:rPr>
              <a:t>В руках </a:t>
            </a:r>
            <a:r>
              <a:rPr lang="ru-RU" b="1" dirty="0">
                <a:solidFill>
                  <a:srgbClr val="993300"/>
                </a:solidFill>
              </a:rPr>
              <a:t>Умай была всегда </a:t>
            </a:r>
            <a:r>
              <a:rPr lang="ru-RU" b="1" dirty="0">
                <a:solidFill>
                  <a:srgbClr val="003300"/>
                </a:solidFill>
              </a:rPr>
              <a:t>золотая </a:t>
            </a:r>
            <a:r>
              <a:rPr lang="ru-RU" b="1" dirty="0" smtClean="0">
                <a:solidFill>
                  <a:srgbClr val="003300"/>
                </a:solidFill>
              </a:rPr>
              <a:t>чаша с</a:t>
            </a:r>
            <a:r>
              <a:rPr lang="ru-RU" b="1" dirty="0" smtClean="0">
                <a:solidFill>
                  <a:srgbClr val="993300"/>
                </a:solidFill>
              </a:rPr>
              <a:t> </a:t>
            </a:r>
            <a:r>
              <a:rPr lang="ru-RU" b="1" dirty="0">
                <a:solidFill>
                  <a:srgbClr val="003300"/>
                </a:solidFill>
              </a:rPr>
              <a:t>освященном </a:t>
            </a:r>
            <a:r>
              <a:rPr lang="ru-RU" b="1" dirty="0" smtClean="0">
                <a:solidFill>
                  <a:srgbClr val="003300"/>
                </a:solidFill>
              </a:rPr>
              <a:t>молоком. </a:t>
            </a:r>
            <a:r>
              <a:rPr lang="ru-RU" b="1" dirty="0" smtClean="0">
                <a:solidFill>
                  <a:srgbClr val="993300"/>
                </a:solidFill>
              </a:rPr>
              <a:t>Если </a:t>
            </a:r>
            <a:r>
              <a:rPr lang="ru-RU" b="1" dirty="0">
                <a:solidFill>
                  <a:srgbClr val="993300"/>
                </a:solidFill>
              </a:rPr>
              <a:t>ребенок заболевал, то Умай кормила его молоком из своей чаши и приносила выздоровление</a:t>
            </a:r>
            <a:r>
              <a:rPr lang="ru-RU" b="1" dirty="0" smtClean="0">
                <a:solidFill>
                  <a:srgbClr val="993300"/>
                </a:solidFill>
              </a:rPr>
              <a:t>. Чаша в руках каменных </a:t>
            </a:r>
            <a:r>
              <a:rPr lang="ru-RU" b="1" dirty="0" err="1" smtClean="0">
                <a:solidFill>
                  <a:srgbClr val="993300"/>
                </a:solidFill>
              </a:rPr>
              <a:t>балбалов</a:t>
            </a:r>
            <a:r>
              <a:rPr lang="ru-RU" b="1" dirty="0" smtClean="0">
                <a:solidFill>
                  <a:srgbClr val="993300"/>
                </a:solidFill>
              </a:rPr>
              <a:t>, которые стояли в степях от Монголии до Карпат, тоже была символом плодородия и богини покровительницы – Умай. </a:t>
            </a:r>
          </a:p>
          <a:p>
            <a:endParaRPr lang="ru-RU" b="1" dirty="0">
              <a:solidFill>
                <a:srgbClr val="993300"/>
              </a:solidFill>
            </a:endParaRPr>
          </a:p>
          <a:p>
            <a:r>
              <a:rPr lang="ru-RU" b="1" dirty="0" smtClean="0">
                <a:solidFill>
                  <a:srgbClr val="993300"/>
                </a:solidFill>
              </a:rPr>
              <a:t>Еще </a:t>
            </a:r>
            <a:r>
              <a:rPr lang="ru-RU" b="1" dirty="0">
                <a:solidFill>
                  <a:srgbClr val="993300"/>
                </a:solidFill>
              </a:rPr>
              <a:t>одним символом Умай был </a:t>
            </a:r>
            <a:r>
              <a:rPr lang="ru-RU" b="1" dirty="0">
                <a:solidFill>
                  <a:srgbClr val="003300"/>
                </a:solidFill>
              </a:rPr>
              <a:t>трилистник. </a:t>
            </a:r>
            <a:r>
              <a:rPr lang="ru-RU" b="1" dirty="0">
                <a:solidFill>
                  <a:srgbClr val="993300"/>
                </a:solidFill>
              </a:rPr>
              <a:t>Поэтому тюркские женщины носили с</a:t>
            </a:r>
            <a:r>
              <a:rPr lang="ru-RU" b="1" dirty="0">
                <a:solidFill>
                  <a:srgbClr val="003300"/>
                </a:solidFill>
              </a:rPr>
              <a:t>ерьги и ожерелья в виде трилистника, </a:t>
            </a:r>
            <a:r>
              <a:rPr lang="ru-RU" b="1" dirty="0">
                <a:solidFill>
                  <a:srgbClr val="993300"/>
                </a:solidFill>
              </a:rPr>
              <a:t>которые олицетворяли плодородие, многодетность, благополучие и отгоняли злых духов.</a:t>
            </a:r>
          </a:p>
          <a:p>
            <a:endParaRPr lang="ru-RU" b="1" dirty="0">
              <a:solidFill>
                <a:srgbClr val="993300"/>
              </a:solidFill>
            </a:endParaRPr>
          </a:p>
          <a:p>
            <a:endParaRPr lang="ru-RU" dirty="0"/>
          </a:p>
        </p:txBody>
      </p:sp>
      <p:pic>
        <p:nvPicPr>
          <p:cNvPr id="34818" name="Picture 2" descr="https://encrypted-tbn2.gstatic.com/images?q=tbn:ANd9GcQ_JVQfAvM1ZFn1XlPQbXgNpiGB91q0ZwHp-zvXxMx5PIwVOYyY"/>
          <p:cNvPicPr>
            <a:picLocks noChangeAspect="1" noChangeArrowheads="1"/>
          </p:cNvPicPr>
          <p:nvPr/>
        </p:nvPicPr>
        <p:blipFill>
          <a:blip r:embed="rId2" cstate="print"/>
          <a:srcRect/>
          <a:stretch>
            <a:fillRect/>
          </a:stretch>
        </p:blipFill>
        <p:spPr bwMode="auto">
          <a:xfrm>
            <a:off x="6084168" y="1124744"/>
            <a:ext cx="2851512" cy="2135883"/>
          </a:xfrm>
          <a:prstGeom prst="rect">
            <a:avLst/>
          </a:prstGeom>
          <a:noFill/>
        </p:spPr>
      </p:pic>
      <p:pic>
        <p:nvPicPr>
          <p:cNvPr id="34820" name="Picture 4" descr="http://www.open.kg/uploads/posts/2014-12/1418666706_burana-2.jpg"/>
          <p:cNvPicPr>
            <a:picLocks noChangeAspect="1" noChangeArrowheads="1"/>
          </p:cNvPicPr>
          <p:nvPr/>
        </p:nvPicPr>
        <p:blipFill>
          <a:blip r:embed="rId3" cstate="print"/>
          <a:srcRect b="14609"/>
          <a:stretch>
            <a:fillRect/>
          </a:stretch>
        </p:blipFill>
        <p:spPr bwMode="auto">
          <a:xfrm>
            <a:off x="5580112" y="3717032"/>
            <a:ext cx="2605286" cy="266429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562074"/>
          </a:xfrm>
        </p:spPr>
        <p:txBody>
          <a:bodyPr>
            <a:normAutofit/>
          </a:bodyPr>
          <a:lstStyle/>
          <a:p>
            <a:r>
              <a:rPr lang="ru-RU" sz="2800" b="1" dirty="0" smtClean="0">
                <a:solidFill>
                  <a:srgbClr val="003300"/>
                </a:solidFill>
              </a:rPr>
              <a:t>ДРУГИЕ БОГИ</a:t>
            </a:r>
            <a:endParaRPr lang="ru-RU" sz="2800" b="1" dirty="0">
              <a:solidFill>
                <a:srgbClr val="003300"/>
              </a:solidFill>
            </a:endParaRPr>
          </a:p>
        </p:txBody>
      </p:sp>
      <p:sp>
        <p:nvSpPr>
          <p:cNvPr id="3" name="Содержимое 2"/>
          <p:cNvSpPr>
            <a:spLocks noGrp="1"/>
          </p:cNvSpPr>
          <p:nvPr>
            <p:ph idx="1"/>
          </p:nvPr>
        </p:nvSpPr>
        <p:spPr>
          <a:xfrm>
            <a:off x="611560" y="908721"/>
            <a:ext cx="8229600" cy="2736304"/>
          </a:xfrm>
        </p:spPr>
        <p:txBody>
          <a:bodyPr>
            <a:normAutofit fontScale="92500"/>
          </a:bodyPr>
          <a:lstStyle/>
          <a:p>
            <a:r>
              <a:rPr lang="ru-RU" sz="2800" b="1" dirty="0" err="1" smtClean="0">
                <a:solidFill>
                  <a:srgbClr val="003300"/>
                </a:solidFill>
              </a:rPr>
              <a:t>Йер-Суб</a:t>
            </a:r>
            <a:r>
              <a:rPr lang="ru-RU" sz="2800" b="1" dirty="0" smtClean="0">
                <a:solidFill>
                  <a:srgbClr val="993300"/>
                </a:solidFill>
              </a:rPr>
              <a:t> был богом Земли-Воды, считался жестоким божеством и ему в жертву приносили коней. </a:t>
            </a:r>
          </a:p>
          <a:p>
            <a:r>
              <a:rPr lang="ru-RU" sz="2800" b="1" dirty="0" err="1" smtClean="0">
                <a:solidFill>
                  <a:srgbClr val="003300"/>
                </a:solidFill>
              </a:rPr>
              <a:t>Эрлик</a:t>
            </a:r>
            <a:r>
              <a:rPr lang="ru-RU" sz="2800" b="1" dirty="0" smtClean="0">
                <a:solidFill>
                  <a:srgbClr val="993300"/>
                </a:solidFill>
              </a:rPr>
              <a:t> был богом смерти и подземного мира, куда переселялись души умерших. </a:t>
            </a:r>
            <a:r>
              <a:rPr lang="ru-RU" sz="2800" b="1" dirty="0">
                <a:solidFill>
                  <a:srgbClr val="993300"/>
                </a:solidFill>
              </a:rPr>
              <a:t>Символом </a:t>
            </a:r>
            <a:r>
              <a:rPr lang="ru-RU" sz="2800" b="1" dirty="0" err="1">
                <a:solidFill>
                  <a:srgbClr val="993300"/>
                </a:solidFill>
              </a:rPr>
              <a:t>Эрлика</a:t>
            </a:r>
            <a:r>
              <a:rPr lang="ru-RU" sz="2800" b="1" dirty="0">
                <a:solidFill>
                  <a:srgbClr val="993300"/>
                </a:solidFill>
              </a:rPr>
              <a:t> была звезда – ночь. Цвет </a:t>
            </a:r>
            <a:r>
              <a:rPr lang="ru-RU" sz="2800" b="1" dirty="0" err="1">
                <a:solidFill>
                  <a:srgbClr val="993300"/>
                </a:solidFill>
              </a:rPr>
              <a:t>Эрлика</a:t>
            </a:r>
            <a:r>
              <a:rPr lang="ru-RU" sz="2800" b="1" dirty="0">
                <a:solidFill>
                  <a:srgbClr val="993300"/>
                </a:solidFill>
              </a:rPr>
              <a:t> – черный.</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342</Words>
  <Application>Microsoft Office PowerPoint</Application>
  <PresentationFormat>Экран (4:3)</PresentationFormat>
  <Paragraphs>69</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 Религии древних тюрок  (до ислама) ТЕНГРИАНСТВО </vt:lpstr>
      <vt:lpstr>ЧТО ТАКОЕ ТЕНГРИАНСТВО</vt:lpstr>
      <vt:lpstr>ПАНТЕОН БОГОВ</vt:lpstr>
      <vt:lpstr>«СИЛА ВЕЧНОГО НЕБА»</vt:lpstr>
      <vt:lpstr>"Кутты болсын" для тюркских народов</vt:lpstr>
      <vt:lpstr>Презентация PowerPoint</vt:lpstr>
      <vt:lpstr>«Для (то есть на радость) её Величества моей матери-катун, подобной Умай, мой младший брат, Кюль-Тегин, стал зваться мужем».</vt:lpstr>
      <vt:lpstr>СИМВОЛЫ УМАЙ</vt:lpstr>
      <vt:lpstr>ДРУГИЕ БОГИ</vt:lpstr>
      <vt:lpstr>АРУАХИ</vt:lpstr>
      <vt:lpstr>КУЛЬТ</vt:lpstr>
      <vt:lpstr>ТОТЕМЫ</vt:lpstr>
      <vt:lpstr>Презентация PowerPoint</vt:lpstr>
      <vt:lpstr>ГОРЛОВОЕ ПЕНИЕ</vt:lpstr>
      <vt:lpstr>СИМВОЛИКА БЕЛОГО ЦВЕТА</vt:lpstr>
      <vt:lpstr> КАЛЕНДАРЬ</vt:lpstr>
      <vt:lpstr>ОБРЯД ЗАХОРОНЕНИЯ</vt:lpstr>
      <vt:lpstr>Самое главное,  что заключено в Тенгрианстве </vt:lpstr>
      <vt:lpstr>Презентация PowerPoint</vt:lpstr>
      <vt:lpstr>РЕКОМЕНДУЮ ПРОЧИТАТЬ</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Религии древних тюрок  (до ислама)</dc:title>
  <dc:creator>User</dc:creator>
  <cp:lastModifiedBy>User</cp:lastModifiedBy>
  <cp:revision>28</cp:revision>
  <dcterms:created xsi:type="dcterms:W3CDTF">2015-06-15T11:41:24Z</dcterms:created>
  <dcterms:modified xsi:type="dcterms:W3CDTF">2015-10-07T07:18:28Z</dcterms:modified>
</cp:coreProperties>
</file>