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64" r:id="rId5"/>
    <p:sldId id="261" r:id="rId6"/>
    <p:sldId id="272" r:id="rId7"/>
    <p:sldId id="262" r:id="rId8"/>
    <p:sldId id="273" r:id="rId9"/>
    <p:sldId id="258" r:id="rId10"/>
    <p:sldId id="257" r:id="rId11"/>
    <p:sldId id="280" r:id="rId12"/>
    <p:sldId id="259" r:id="rId13"/>
    <p:sldId id="281" r:id="rId14"/>
    <p:sldId id="274" r:id="rId15"/>
    <p:sldId id="276" r:id="rId16"/>
    <p:sldId id="275" r:id="rId17"/>
    <p:sldId id="278" r:id="rId18"/>
    <p:sldId id="277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89F7-59FF-4D65-885B-24508143630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BC6A-580B-451A-8832-650B8FCD1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89F7-59FF-4D65-885B-24508143630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BC6A-580B-451A-8832-650B8FCD1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89F7-59FF-4D65-885B-24508143630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BC6A-580B-451A-8832-650B8FCD1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89F7-59FF-4D65-885B-24508143630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BC6A-580B-451A-8832-650B8FCD1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89F7-59FF-4D65-885B-24508143630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BC6A-580B-451A-8832-650B8FCD1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89F7-59FF-4D65-885B-24508143630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BC6A-580B-451A-8832-650B8FCD1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89F7-59FF-4D65-885B-24508143630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BC6A-580B-451A-8832-650B8FCD1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89F7-59FF-4D65-885B-24508143630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BC6A-580B-451A-8832-650B8FCD1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89F7-59FF-4D65-885B-24508143630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BC6A-580B-451A-8832-650B8FCD1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89F7-59FF-4D65-885B-24508143630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BC6A-580B-451A-8832-650B8FCD1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89F7-59FF-4D65-885B-24508143630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BC6A-580B-451A-8832-650B8FCD1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789F7-59FF-4D65-885B-24508143630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DBC6A-580B-451A-8832-650B8FCD1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e-history.kz/ru/publications/view/627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772400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  <a:cs typeface="Tunga" pitchFamily="2"/>
              </a:rPr>
              <a:t>ТЮРКСКАЯ ПИСЬМЕННОСТЬ</a:t>
            </a:r>
            <a:endParaRPr lang="ru-RU" b="1" dirty="0">
              <a:solidFill>
                <a:srgbClr val="800000"/>
              </a:solidFill>
              <a:cs typeface="Tunga" pitchFamily="2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83568" y="188640"/>
            <a:ext cx="8229600" cy="14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«...Культурный вес, цена этих каменных памятников дороже любого</a:t>
            </a:r>
            <a:b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золота, любой драгоценности, они бесценны... Наш долг сохранить эти каменные</a:t>
            </a:r>
            <a:b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книги, они принадлежат всему человечеству, не только тюркам. Это наша родная</a:t>
            </a:r>
            <a:b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история и в то же время - общечеловеческое достояние» </a:t>
            </a:r>
            <a:b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5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Олжас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Сулейменов</a:t>
            </a:r>
            <a:b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Монголия, 1975 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62074"/>
          </a:xfrm>
        </p:spPr>
        <p:txBody>
          <a:bodyPr>
            <a:normAutofit/>
          </a:bodyPr>
          <a:lstStyle/>
          <a:p>
            <a:r>
              <a:rPr lang="ru-RU" sz="2800" b="1" cap="all" dirty="0" smtClean="0">
                <a:solidFill>
                  <a:srgbClr val="800000"/>
                </a:solidFill>
                <a:latin typeface="+mn-lt"/>
              </a:rPr>
              <a:t>ЗНАКИ РУНИЧЕСКОГО ПИСЬМА</a:t>
            </a:r>
            <a:endParaRPr lang="ru-RU" sz="2800" b="1" cap="all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5" name="Рисунок 4" descr="C:\Documents and Settings\User\Рабочий стол\в Летнюю школу\письмо\картинки\Тюрк.руны-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511256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796136" y="764705"/>
            <a:ext cx="3178696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1800" b="1" dirty="0" smtClean="0">
                <a:solidFill>
                  <a:srgbClr val="002060"/>
                </a:solidFill>
              </a:rPr>
              <a:t>Древнетюркское письмо мастер «</a:t>
            </a:r>
            <a:r>
              <a:rPr lang="ru-RU" sz="1800" b="1" dirty="0" err="1" smtClean="0">
                <a:solidFill>
                  <a:srgbClr val="002060"/>
                </a:solidFill>
              </a:rPr>
              <a:t>битигчи</a:t>
            </a:r>
            <a:r>
              <a:rPr lang="ru-RU" sz="1800" b="1" dirty="0" smtClean="0">
                <a:solidFill>
                  <a:srgbClr val="002060"/>
                </a:solidFill>
              </a:rPr>
              <a:t>» наносил на специальные полированные камни или вещи, монеты, скалы. На некоторых скалах были найдены надписи нанесенные краской. 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СИСТЕМА ПИСЬМА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1"/>
            <a:ext cx="8229600" cy="3096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1800" b="1" dirty="0" smtClean="0">
                <a:solidFill>
                  <a:srgbClr val="002060"/>
                </a:solidFill>
              </a:rPr>
              <a:t>Алфавит классического периода (VIII в. н. э.) в орхонской разновидности состоял из </a:t>
            </a:r>
            <a:r>
              <a:rPr lang="ru-RU" sz="1800" b="1" dirty="0" smtClean="0">
                <a:solidFill>
                  <a:srgbClr val="800000"/>
                </a:solidFill>
              </a:rPr>
              <a:t>35 (38)</a:t>
            </a:r>
            <a:r>
              <a:rPr lang="ru-RU" sz="1800" b="1" dirty="0" smtClean="0">
                <a:solidFill>
                  <a:srgbClr val="002060"/>
                </a:solidFill>
              </a:rPr>
              <a:t> букв и </a:t>
            </a:r>
            <a:r>
              <a:rPr lang="ru-RU" sz="1800" b="1" dirty="0" err="1" smtClean="0">
                <a:solidFill>
                  <a:srgbClr val="002060"/>
                </a:solidFill>
              </a:rPr>
              <a:t>словоразделительного</a:t>
            </a:r>
            <a:r>
              <a:rPr lang="ru-RU" sz="1800" b="1" dirty="0" smtClean="0">
                <a:solidFill>
                  <a:srgbClr val="002060"/>
                </a:solidFill>
              </a:rPr>
              <a:t> знака. Направление письма </a:t>
            </a:r>
            <a:r>
              <a:rPr lang="ru-RU" sz="1800" b="1" dirty="0" smtClean="0">
                <a:solidFill>
                  <a:srgbClr val="800000"/>
                </a:solidFill>
              </a:rPr>
              <a:t>горизонтальное, справа налево</a:t>
            </a:r>
            <a:r>
              <a:rPr lang="ru-RU" sz="1800" b="1" dirty="0" smtClean="0">
                <a:solidFill>
                  <a:srgbClr val="002060"/>
                </a:solidFill>
              </a:rPr>
              <a:t>. 	</a:t>
            </a:r>
            <a:r>
              <a:rPr lang="ru-RU" sz="1800" b="1" dirty="0" err="1" smtClean="0">
                <a:solidFill>
                  <a:srgbClr val="800000"/>
                </a:solidFill>
              </a:rPr>
              <a:t>Словоразделительный</a:t>
            </a:r>
            <a:r>
              <a:rPr lang="ru-RU" sz="1800" b="1" dirty="0" smtClean="0">
                <a:solidFill>
                  <a:srgbClr val="800000"/>
                </a:solidFill>
              </a:rPr>
              <a:t> знак </a:t>
            </a:r>
            <a:r>
              <a:rPr lang="ru-RU" sz="1800" b="1" dirty="0" smtClean="0">
                <a:solidFill>
                  <a:srgbClr val="002060"/>
                </a:solidFill>
              </a:rPr>
              <a:t>ставится между словами, конец предложения не отбивается. </a:t>
            </a:r>
            <a:r>
              <a:rPr lang="ru-RU" sz="1800" b="1" dirty="0" smtClean="0">
                <a:solidFill>
                  <a:srgbClr val="800000"/>
                </a:solidFill>
              </a:rPr>
              <a:t>Алфавитный порядок неизвестен.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		Древнетюркское руническое письмо — буквенная (не слоговая) система.</a:t>
            </a:r>
            <a:r>
              <a:rPr lang="ru-RU" sz="1800" b="1" dirty="0" smtClean="0"/>
              <a:t> </a:t>
            </a:r>
            <a:endParaRPr lang="ru-RU" sz="1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ТАЛАССКАЯ ПИСЬМЕННОСТЬ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User\Рабочий стол\в Летнюю школу\письмо\картинки\Таласские надпис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5616624" cy="5456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СЕЛЕНГИНСКИЙ КАМЕНЬ, 759г.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i="1" dirty="0" smtClean="0">
                <a:solidFill>
                  <a:srgbClr val="800000"/>
                </a:solidFill>
              </a:rPr>
              <a:t>	</a:t>
            </a:r>
            <a:r>
              <a:rPr lang="ru-RU" sz="1800" b="1" i="1" dirty="0" smtClean="0">
                <a:solidFill>
                  <a:srgbClr val="800000"/>
                </a:solidFill>
              </a:rPr>
              <a:t>«</a:t>
            </a:r>
            <a:r>
              <a:rPr lang="ru-RU" sz="1800" b="1" i="1" dirty="0" err="1" smtClean="0">
                <a:solidFill>
                  <a:srgbClr val="800000"/>
                </a:solidFill>
              </a:rPr>
              <a:t>Селенгинский</a:t>
            </a:r>
            <a:r>
              <a:rPr lang="ru-RU" sz="1800" b="1" i="1" dirty="0" smtClean="0">
                <a:solidFill>
                  <a:srgbClr val="800000"/>
                </a:solidFill>
              </a:rPr>
              <a:t> камень»  -  </a:t>
            </a:r>
            <a:r>
              <a:rPr lang="ru-RU" sz="1800" b="1" dirty="0" smtClean="0">
                <a:solidFill>
                  <a:srgbClr val="002060"/>
                </a:solidFill>
              </a:rPr>
              <a:t>эпитафия одному из создателей Уйгурского каганата </a:t>
            </a:r>
            <a:r>
              <a:rPr lang="ru-RU" sz="1800" b="1" dirty="0" err="1" smtClean="0">
                <a:solidFill>
                  <a:srgbClr val="002060"/>
                </a:solidFill>
              </a:rPr>
              <a:t>Элетмиш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Бильге-Кагану</a:t>
            </a:r>
            <a:r>
              <a:rPr lang="ru-RU" sz="1800" b="1" dirty="0" smtClean="0">
                <a:solidFill>
                  <a:srgbClr val="002060"/>
                </a:solidFill>
              </a:rPr>
              <a:t> (747-759) найдена в 1909 г. финном </a:t>
            </a:r>
            <a:r>
              <a:rPr lang="ru-RU" sz="1800" b="1" dirty="0" err="1" smtClean="0">
                <a:solidFill>
                  <a:srgbClr val="002060"/>
                </a:solidFill>
              </a:rPr>
              <a:t>Г.Рамстедтом</a:t>
            </a:r>
            <a:r>
              <a:rPr lang="ru-RU" sz="1800" b="1" dirty="0" smtClean="0">
                <a:solidFill>
                  <a:srgbClr val="002060"/>
                </a:solidFill>
              </a:rPr>
              <a:t> южнее Селенги. К памятнику </a:t>
            </a:r>
            <a:r>
              <a:rPr lang="ru-RU" sz="1800" b="1" dirty="0" err="1" smtClean="0">
                <a:solidFill>
                  <a:srgbClr val="002060"/>
                </a:solidFill>
              </a:rPr>
              <a:t>Бильге-кагана</a:t>
            </a:r>
            <a:r>
              <a:rPr lang="ru-RU" sz="1800" b="1" dirty="0" smtClean="0">
                <a:solidFill>
                  <a:srgbClr val="002060"/>
                </a:solidFill>
              </a:rPr>
              <a:t> от </a:t>
            </a:r>
            <a:r>
              <a:rPr lang="ru-RU" sz="1800" b="1" dirty="0" err="1" smtClean="0">
                <a:solidFill>
                  <a:srgbClr val="002060"/>
                </a:solidFill>
              </a:rPr>
              <a:t>цайдамских</a:t>
            </a:r>
            <a:r>
              <a:rPr lang="ru-RU" sz="1800" b="1" dirty="0" smtClean="0">
                <a:solidFill>
                  <a:srgbClr val="002060"/>
                </a:solidFill>
              </a:rPr>
              <a:t> соленых озер тянется трехкилометровая цепь </a:t>
            </a:r>
            <a:r>
              <a:rPr lang="ru-RU" sz="1800" b="1" dirty="0" err="1" smtClean="0">
                <a:solidFill>
                  <a:srgbClr val="002060"/>
                </a:solidFill>
              </a:rPr>
              <a:t>балбалов</a:t>
            </a:r>
            <a:r>
              <a:rPr lang="ru-RU" sz="1800" b="1" dirty="0" smtClean="0">
                <a:solidFill>
                  <a:srgbClr val="002060"/>
                </a:solidFill>
              </a:rPr>
              <a:t>. До нашего времени уцелело 169 </a:t>
            </a:r>
            <a:r>
              <a:rPr lang="ru-RU" sz="1800" b="1" dirty="0" err="1" smtClean="0">
                <a:solidFill>
                  <a:srgbClr val="002060"/>
                </a:solidFill>
              </a:rPr>
              <a:t>балбалов</a:t>
            </a:r>
            <a:r>
              <a:rPr lang="ru-RU" sz="1800" b="1" dirty="0" smtClean="0">
                <a:solidFill>
                  <a:srgbClr val="002060"/>
                </a:solidFill>
              </a:rPr>
              <a:t>, но, видимо, их было больше. Некоторым изваяниям придано грубое подобие человека, обозначены руки, намечен пояс.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37890" name="Picture 2" descr="Yenisey Scri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24944"/>
            <a:ext cx="5693966" cy="2306056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5517232"/>
            <a:ext cx="82296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рунической надписи на «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Селенгинском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камне» уйгурский хан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Моюн-Чур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«Свои тысячелетние и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бесчисленнодневные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(вечные) письмена и знаки я там велел врезать на плоском камне».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НАДПИСИ В ЧЕСТЬ ГЕРОЕВ</a:t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>«КУЛЬТЕГИН»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4046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«Когда-нибудь мир прочитает мир каменных книг и мир удивится миру казахов...» (</a:t>
            </a:r>
            <a:r>
              <a:rPr lang="ru-RU" b="1" i="1" dirty="0" err="1" smtClean="0">
                <a:solidFill>
                  <a:srgbClr val="002060"/>
                </a:solidFill>
              </a:rPr>
              <a:t>Алькей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Маргулан</a:t>
            </a:r>
            <a:r>
              <a:rPr lang="ru-RU" b="1" i="1" dirty="0" smtClean="0">
                <a:solidFill>
                  <a:srgbClr val="002060"/>
                </a:solidFill>
              </a:rPr>
              <a:t>)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0726" name="Picture 6" descr="http://e-history.kz/media/upload/1486/2014/06/05/07b9d8877a4cb16cfeea9e7817457c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67" y="2492896"/>
            <a:ext cx="5520613" cy="4140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КУЛЬТЕГИН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548681"/>
            <a:ext cx="4248472" cy="2304256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i="1" dirty="0" smtClean="0"/>
              <a:t>		</a:t>
            </a:r>
            <a:r>
              <a:rPr lang="ru-RU" sz="1600" b="1" i="1" dirty="0" smtClean="0">
                <a:solidFill>
                  <a:srgbClr val="002060"/>
                </a:solidFill>
              </a:rPr>
              <a:t>Но сверху небеса, а снизу Мать-Земля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Сказали тюркам: «Вы не смейте погибать!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Да не исчезнет род – да будет жив народ!» –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Так Небо и земля их обязали быть.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Каганом став, собрал несчастный свой народ,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Устроил и сплотил разрозненных, – и так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Кто прежде бедным был, богатым, вскоре стал,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А малый мой народ великим вскоре стал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Ведь не солгал же я, все это говоря?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Так слушайте меня, о беки и народ! 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err="1" smtClean="0">
                <a:solidFill>
                  <a:srgbClr val="002060"/>
                </a:solidFill>
              </a:rPr>
              <a:t>Кюль-тегин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34072" y="2852936"/>
            <a:ext cx="5454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Calibri" pitchFamily="34" charset="0"/>
              </a:rPr>
              <a:t>	</a:t>
            </a:r>
            <a:r>
              <a:rPr lang="ru-RU" b="1" dirty="0" err="1" smtClean="0">
                <a:solidFill>
                  <a:srgbClr val="800000"/>
                </a:solidFill>
                <a:latin typeface="Calibri" pitchFamily="34" charset="0"/>
              </a:rPr>
              <a:t>Культегин</a:t>
            </a:r>
            <a:r>
              <a:rPr lang="ru-RU" b="1" dirty="0" smtClean="0">
                <a:solidFill>
                  <a:srgbClr val="800000"/>
                </a:solidFill>
                <a:latin typeface="Calibri" pitchFamily="34" charset="0"/>
              </a:rPr>
              <a:t> (</a:t>
            </a:r>
            <a:r>
              <a:rPr lang="en-US" altLang="ja-JP" b="1" dirty="0" smtClean="0">
                <a:solidFill>
                  <a:srgbClr val="800000"/>
                </a:solidFill>
                <a:latin typeface="Calibri" pitchFamily="34" charset="0"/>
              </a:rPr>
              <a:t>685—</a:t>
            </a:r>
            <a:r>
              <a:rPr lang="ru-RU" b="1" dirty="0" smtClean="0">
                <a:solidFill>
                  <a:srgbClr val="800000"/>
                </a:solidFill>
                <a:latin typeface="Calibri" pitchFamily="34" charset="0"/>
              </a:rPr>
              <a:t>731)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— политический и военный деятель Второго тюркского каганата, соправитель 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Бильге-кагана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, сын 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Кутлуг-Эльтериш-кагана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. Прославился как героический воин и участник множества военных походов, обеспечивающих тюркам гегемонию в Центральной Азии.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В его честь был создан обширный погребальный комплекс, важную часть которого составил ряд 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балбалов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 — изображений поверженных противников, главным из которых был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</a:rPr>
              <a:t>кыргызский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 Барс-каган.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		</a:t>
            </a:r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1746" name="Picture 2" descr="http://www.np.kz/images/2010/18/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3690"/>
            <a:ext cx="2592288" cy="3577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ЭПИТАФИЯ «КУЛЬТЕГИН»: БОЛЬШАЯ И МАЛАЯ НАДПИСИ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836712"/>
            <a:ext cx="4032448" cy="60212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rgbClr val="800000"/>
                </a:solidFill>
              </a:rPr>
              <a:t>	</a:t>
            </a:r>
            <a:r>
              <a:rPr lang="ru-RU" sz="2500" b="1" dirty="0" smtClean="0">
                <a:solidFill>
                  <a:srgbClr val="002060"/>
                </a:solidFill>
                <a:latin typeface="Calibri" pitchFamily="34" charset="0"/>
              </a:rPr>
              <a:t>Эпитафия </a:t>
            </a:r>
            <a:r>
              <a:rPr lang="ru-RU" sz="2500" b="1" dirty="0" err="1" smtClean="0">
                <a:solidFill>
                  <a:srgbClr val="002060"/>
                </a:solidFill>
                <a:latin typeface="Calibri" pitchFamily="34" charset="0"/>
              </a:rPr>
              <a:t>Кюль-тегину</a:t>
            </a:r>
            <a:r>
              <a:rPr lang="ru-RU" sz="2500" b="1" dirty="0" smtClean="0">
                <a:solidFill>
                  <a:srgbClr val="002060"/>
                </a:solidFill>
                <a:latin typeface="Calibri" pitchFamily="34" charset="0"/>
              </a:rPr>
              <a:t> — памятник тюркской рунической письменности VIII в. — найдена в 1889 Н. М. </a:t>
            </a:r>
            <a:r>
              <a:rPr lang="ru-RU" sz="2500" b="1" dirty="0" err="1" smtClean="0">
                <a:solidFill>
                  <a:srgbClr val="002060"/>
                </a:solidFill>
                <a:latin typeface="Calibri" pitchFamily="34" charset="0"/>
              </a:rPr>
              <a:t>Ядринцевымна</a:t>
            </a:r>
            <a:r>
              <a:rPr lang="ru-RU" sz="2500" b="1" dirty="0" smtClean="0">
                <a:solidFill>
                  <a:srgbClr val="002060"/>
                </a:solidFill>
                <a:latin typeface="Calibri" pitchFamily="34" charset="0"/>
              </a:rPr>
              <a:t> берегу р. Орхон(Монголия). Надписи дешифрованы в 1893 году датским учёным профессором Вильгельмом </a:t>
            </a:r>
            <a:r>
              <a:rPr lang="ru-RU" sz="2500" b="1" dirty="0" err="1" smtClean="0">
                <a:solidFill>
                  <a:srgbClr val="002060"/>
                </a:solidFill>
                <a:latin typeface="Calibri" pitchFamily="34" charset="0"/>
              </a:rPr>
              <a:t>Томсеном</a:t>
            </a:r>
            <a:r>
              <a:rPr lang="ru-RU" sz="2500" b="1" dirty="0" smtClean="0">
                <a:solidFill>
                  <a:srgbClr val="002060"/>
                </a:solidFill>
                <a:latin typeface="Calibri" pitchFamily="34" charset="0"/>
              </a:rPr>
              <a:t>. Памятник содержит ценные исторические сведения и даёт богатый лингвистический материал.</a:t>
            </a:r>
          </a:p>
          <a:p>
            <a:pPr>
              <a:buNone/>
            </a:pPr>
            <a:endParaRPr lang="ru-RU" sz="2500" b="1" dirty="0" smtClean="0">
              <a:solidFill>
                <a:srgbClr val="800000"/>
              </a:solidFill>
              <a:latin typeface="Calibri" pitchFamily="34" charset="0"/>
            </a:endParaRPr>
          </a:p>
          <a:p>
            <a:pPr>
              <a:buNone/>
            </a:pPr>
            <a:endParaRPr lang="ru-RU" sz="2500" b="1" dirty="0" smtClean="0">
              <a:solidFill>
                <a:srgbClr val="80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sz="2500" b="1" dirty="0" smtClean="0">
                <a:solidFill>
                  <a:srgbClr val="800000"/>
                </a:solidFill>
                <a:latin typeface="Calibri" pitchFamily="34" charset="0"/>
              </a:rPr>
              <a:t>		</a:t>
            </a:r>
            <a:endParaRPr lang="ru-RU" sz="25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9700" name="Picture 4" descr="http://artyx.ru/books/item/f00/s00/z0000037/pic/00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2382915" cy="5760640"/>
          </a:xfrm>
          <a:prstGeom prst="rect">
            <a:avLst/>
          </a:prstGeom>
          <a:noFill/>
        </p:spPr>
      </p:pic>
      <p:pic>
        <p:nvPicPr>
          <p:cNvPr id="29702" name="Picture 6" descr="http://kronk.spb.ru/img/novgorodova-ea-1981-06.jpg"/>
          <p:cNvPicPr>
            <a:picLocks noChangeAspect="1" noChangeArrowheads="1"/>
          </p:cNvPicPr>
          <p:nvPr/>
        </p:nvPicPr>
        <p:blipFill>
          <a:blip r:embed="rId3" cstate="print"/>
          <a:srcRect l="41393"/>
          <a:stretch>
            <a:fillRect/>
          </a:stretch>
        </p:blipFill>
        <p:spPr bwMode="auto">
          <a:xfrm>
            <a:off x="6372200" y="3717032"/>
            <a:ext cx="2592288" cy="2870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КОПИЯ В МУЗЕЕ ИСТОРИИ ТЮРКСКОЙ ПИСЬМЕННОСТИ В ЕВРАЗИЙСКОМ НАЦИОНАЛЬНОМ УНИВЕРСИТЕТЕ 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ИМ. Л.Н. ГУМИЛЕВА</a:t>
            </a:r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33794" name="Picture 2" descr="be2173d913d4c2309d7a02f8f5bf2d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362161" cy="5040560"/>
          </a:xfrm>
          <a:prstGeom prst="rect">
            <a:avLst/>
          </a:prstGeom>
          <a:noFill/>
        </p:spPr>
      </p:pic>
      <p:pic>
        <p:nvPicPr>
          <p:cNvPr id="33796" name="Picture 4" descr="199e38a449a7e9a3ae9b85ac8bb196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204864"/>
            <a:ext cx="2497758" cy="37446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7984" y="594928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Надпись для правителей Китайской империи 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Источник: </a:t>
            </a:r>
            <a:r>
              <a:rPr lang="ru-RU" sz="1400" b="1" dirty="0" smtClean="0">
                <a:solidFill>
                  <a:srgbClr val="002060"/>
                </a:solidFill>
                <a:hlinkClick r:id="rId4"/>
              </a:rPr>
              <a:t>http://e-history.kz/ru/publications/view/627</a:t>
            </a: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© </a:t>
            </a:r>
            <a:r>
              <a:rPr lang="ru-RU" sz="1400" b="1" dirty="0" err="1" smtClean="0">
                <a:solidFill>
                  <a:srgbClr val="002060"/>
                </a:solidFill>
              </a:rPr>
              <a:t>e-history.kz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33798" name="Picture 6" descr="f8be91079b2e43a6c689c29fc1c28056.jpg"/>
          <p:cNvPicPr>
            <a:picLocks noChangeAspect="1" noChangeArrowheads="1"/>
          </p:cNvPicPr>
          <p:nvPr/>
        </p:nvPicPr>
        <p:blipFill>
          <a:blip r:embed="rId5" cstate="print"/>
          <a:srcRect r="34761"/>
          <a:stretch>
            <a:fillRect/>
          </a:stretch>
        </p:blipFill>
        <p:spPr bwMode="auto">
          <a:xfrm>
            <a:off x="3347865" y="3212976"/>
            <a:ext cx="2464992" cy="25202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1340768"/>
            <a:ext cx="4572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Все, что хотел сказать народу своему, На вечном камне – здесь! – я высечь повелел. Глядите на него, читайте письмена!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ПОЧЕМУ ЭТО ПАМЯТНИК ПИСЬМЕННОЙ ЛИТЕРАТУРЫ?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1900" b="1" dirty="0" smtClean="0">
                <a:solidFill>
                  <a:srgbClr val="002060"/>
                </a:solidFill>
              </a:rPr>
              <a:t>«Малая надпись» посвящена описанию событий со времени возникновения Тюркского каганата (сер. VI в.), которое представлено в надписи как идеализированное прошлое тюркского народа. Текст этот является принадлежностью уже письменной литературы, поскольку нам известен автор. Малую надпись создал родственник правящего дома </a:t>
            </a:r>
            <a:r>
              <a:rPr lang="ru-RU" sz="1900" b="1" dirty="0" err="1" smtClean="0">
                <a:solidFill>
                  <a:srgbClr val="800000"/>
                </a:solidFill>
              </a:rPr>
              <a:t>Йолыг-Тегин</a:t>
            </a:r>
            <a:r>
              <a:rPr lang="ru-RU" sz="1900" b="1" dirty="0" smtClean="0">
                <a:solidFill>
                  <a:srgbClr val="800000"/>
                </a:solidFill>
              </a:rPr>
              <a:t> (</a:t>
            </a:r>
            <a:r>
              <a:rPr lang="ru-RU" sz="1900" b="1" dirty="0" err="1" smtClean="0">
                <a:solidFill>
                  <a:srgbClr val="800000"/>
                </a:solidFill>
              </a:rPr>
              <a:t>Йоллыг-тегин</a:t>
            </a:r>
            <a:r>
              <a:rPr lang="ru-RU" sz="1900" b="1" dirty="0" smtClean="0">
                <a:solidFill>
                  <a:srgbClr val="800000"/>
                </a:solidFill>
              </a:rPr>
              <a:t> </a:t>
            </a:r>
            <a:r>
              <a:rPr lang="ru-RU" sz="1900" b="1" dirty="0" err="1" smtClean="0">
                <a:solidFill>
                  <a:srgbClr val="800000"/>
                </a:solidFill>
              </a:rPr>
              <a:t>Ижань-хан</a:t>
            </a:r>
            <a:r>
              <a:rPr lang="ru-RU" sz="1900" b="1" dirty="0" smtClean="0">
                <a:solidFill>
                  <a:srgbClr val="800000"/>
                </a:solidFill>
              </a:rPr>
              <a:t>). </a:t>
            </a:r>
            <a:r>
              <a:rPr lang="ru-RU" sz="1900" b="1" dirty="0" smtClean="0">
                <a:solidFill>
                  <a:srgbClr val="002060"/>
                </a:solidFill>
              </a:rPr>
              <a:t>Он стремился внушить своим современникам и потомкам мысль о необходимости прочного единства тюркского государства, осуждал мятежи и междоусобицу. Верность идеалам предков, верность и повиновение беков и народа кагану является основной идеей орхонских сочинений.</a:t>
            </a:r>
            <a:endParaRPr lang="ru-RU" sz="19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НАДПИСИ В ЧЕСТЬ  ТОНЬЮКОКА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28083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		</a:t>
            </a:r>
            <a:r>
              <a:rPr lang="ru-RU" sz="1800" b="1" dirty="0" err="1" smtClean="0">
                <a:solidFill>
                  <a:srgbClr val="800000"/>
                </a:solidFill>
              </a:rPr>
              <a:t>Тоньюкук</a:t>
            </a:r>
            <a:r>
              <a:rPr lang="ru-RU" sz="1800" b="1" dirty="0" smtClean="0">
                <a:solidFill>
                  <a:srgbClr val="800000"/>
                </a:solidFill>
              </a:rPr>
              <a:t> (646-724) - </a:t>
            </a:r>
            <a:r>
              <a:rPr lang="ru-RU" sz="1400" b="1" dirty="0" smtClean="0">
                <a:solidFill>
                  <a:srgbClr val="002060"/>
                </a:solidFill>
              </a:rPr>
              <a:t>политический и военный деятель Второго тюркского каганата. Получил воспитание, по его словам, «под влиянием китайской культуры». В период восстановления независимости древних тюрков — ближайший советник и соратник </a:t>
            </a:r>
            <a:r>
              <a:rPr lang="ru-RU" sz="1400" b="1" dirty="0" err="1" smtClean="0">
                <a:solidFill>
                  <a:srgbClr val="002060"/>
                </a:solidFill>
              </a:rPr>
              <a:t>Кутлуга</a:t>
            </a:r>
            <a:r>
              <a:rPr lang="ru-RU" sz="1400" b="1" dirty="0" smtClean="0">
                <a:solidFill>
                  <a:srgbClr val="002060"/>
                </a:solidFill>
              </a:rPr>
              <a:t>, принявшего титул </a:t>
            </a:r>
            <a:r>
              <a:rPr lang="ru-RU" sz="1400" b="1" dirty="0" err="1" smtClean="0">
                <a:solidFill>
                  <a:srgbClr val="002060"/>
                </a:solidFill>
              </a:rPr>
              <a:t>Эльтериш</a:t>
            </a:r>
            <a:r>
              <a:rPr lang="ru-RU" sz="1400" b="1" dirty="0" smtClean="0">
                <a:solidFill>
                  <a:srgbClr val="002060"/>
                </a:solidFill>
              </a:rPr>
              <a:t> кагана. Инициатор активной и завоевательной внешней политики. В последующем стал соправителем </a:t>
            </a:r>
            <a:r>
              <a:rPr lang="ru-RU" sz="1400" b="1" dirty="0" err="1" smtClean="0">
                <a:solidFill>
                  <a:srgbClr val="002060"/>
                </a:solidFill>
              </a:rPr>
              <a:t>Бильге-кагана</a:t>
            </a:r>
            <a:r>
              <a:rPr lang="ru-RU" sz="1400" b="1" dirty="0" smtClean="0">
                <a:solidFill>
                  <a:srgbClr val="002060"/>
                </a:solidFill>
              </a:rPr>
              <a:t>, сына </a:t>
            </a:r>
            <a:r>
              <a:rPr lang="ru-RU" sz="1400" b="1" dirty="0" err="1" smtClean="0">
                <a:solidFill>
                  <a:srgbClr val="002060"/>
                </a:solidFill>
              </a:rPr>
              <a:t>Кутлуг</a:t>
            </a:r>
            <a:r>
              <a:rPr lang="ru-RU" sz="1400" b="1" dirty="0" smtClean="0">
                <a:solidFill>
                  <a:srgbClr val="002060"/>
                </a:solidFill>
              </a:rPr>
              <a:t> </a:t>
            </a:r>
            <a:r>
              <a:rPr lang="ru-RU" sz="1400" b="1" dirty="0" err="1" smtClean="0">
                <a:solidFill>
                  <a:srgbClr val="002060"/>
                </a:solidFill>
              </a:rPr>
              <a:t>Эльтериш</a:t>
            </a:r>
            <a:r>
              <a:rPr lang="ru-RU" sz="1400" b="1" dirty="0" smtClean="0">
                <a:solidFill>
                  <a:srgbClr val="002060"/>
                </a:solidFill>
              </a:rPr>
              <a:t> кагана.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Известно то, что он получил образование в столице империи Тан </a:t>
            </a:r>
            <a:r>
              <a:rPr lang="ru-RU" sz="1400" b="1" dirty="0" err="1" smtClean="0">
                <a:solidFill>
                  <a:srgbClr val="002060"/>
                </a:solidFill>
              </a:rPr>
              <a:t>Чаньани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800000"/>
                </a:solidFill>
              </a:rPr>
              <a:t>	В орхоно-енисейском тексте имеется надпись в честь </a:t>
            </a:r>
            <a:r>
              <a:rPr lang="ru-RU" sz="1400" b="1" dirty="0" err="1" smtClean="0">
                <a:solidFill>
                  <a:srgbClr val="800000"/>
                </a:solidFill>
              </a:rPr>
              <a:t>Тоньюкука</a:t>
            </a:r>
            <a:r>
              <a:rPr lang="ru-RU" sz="1400" b="1" dirty="0" smtClean="0">
                <a:solidFill>
                  <a:srgbClr val="800000"/>
                </a:solidFill>
              </a:rPr>
              <a:t>:</a:t>
            </a:r>
          </a:p>
          <a:p>
            <a:pPr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	</a:t>
            </a:r>
            <a:r>
              <a:rPr lang="ru-RU" sz="1400" b="1" i="1" dirty="0" smtClean="0">
                <a:solidFill>
                  <a:srgbClr val="002060"/>
                </a:solidFill>
              </a:rPr>
              <a:t>Так как я, мудрый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Тоньюкук</a:t>
            </a:r>
            <a:r>
              <a:rPr lang="ru-RU" sz="1400" b="1" i="1" dirty="0" smtClean="0">
                <a:solidFill>
                  <a:srgbClr val="002060"/>
                </a:solidFill>
              </a:rPr>
              <a:t>, той земли достиг, желтого золота, светлого серебра, женщин (и) девиц, попон (ковров) (и) драгоценностей без числа было принесено: Мой каган мои, мудрого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Тоньюкука</a:t>
            </a:r>
            <a:r>
              <a:rPr lang="ru-RU" sz="1400" b="1" i="1" dirty="0" smtClean="0">
                <a:solidFill>
                  <a:srgbClr val="002060"/>
                </a:solidFill>
              </a:rPr>
              <a:t>, рассуждения выслушал (и) сказал: Я подчинялся (ему как) сородичу по мудрости и сородичу </a:t>
            </a:r>
            <a:r>
              <a:rPr lang="ru-RU" sz="1600" b="1" i="1" dirty="0" smtClean="0">
                <a:solidFill>
                  <a:srgbClr val="002060"/>
                </a:solidFill>
              </a:rPr>
              <a:t>по славе</a:t>
            </a:r>
            <a:r>
              <a:rPr lang="ru-RU" sz="1600" i="1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34818" name="Picture 2" descr="http://najafovs.net/image/7415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56992"/>
            <a:ext cx="6016724" cy="3008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760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ИСТОЧНИКИ, </a:t>
            </a:r>
            <a:br>
              <a:rPr lang="ru-RU" sz="2800" b="1" dirty="0" smtClean="0">
                <a:solidFill>
                  <a:srgbClr val="800000"/>
                </a:solidFill>
              </a:rPr>
            </a:br>
            <a:r>
              <a:rPr lang="ru-RU" sz="2800" b="1" dirty="0" smtClean="0">
                <a:solidFill>
                  <a:srgbClr val="800000"/>
                </a:solidFill>
              </a:rPr>
              <a:t>СВИДЕТЕЛЬСВУЮЩИЕ О НАЛИЧИИ ПИСЬМЕННОСТИ У ТЮРКОВ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5"/>
            <a:ext cx="8820472" cy="2808312"/>
          </a:xfrm>
        </p:spPr>
        <p:txBody>
          <a:bodyPr>
            <a:normAutofit/>
          </a:bodyPr>
          <a:lstStyle/>
          <a:p>
            <a:r>
              <a:rPr lang="ru-RU" sz="2100" b="1" dirty="0" smtClean="0">
                <a:solidFill>
                  <a:srgbClr val="002060"/>
                </a:solidFill>
              </a:rPr>
              <a:t>Первое сообщение о письменности тюрков принадлежит </a:t>
            </a:r>
            <a:r>
              <a:rPr lang="ru-RU" sz="2100" b="1" dirty="0" smtClean="0">
                <a:solidFill>
                  <a:srgbClr val="800000"/>
                </a:solidFill>
              </a:rPr>
              <a:t>греку- </a:t>
            </a:r>
            <a:r>
              <a:rPr lang="ru-RU" sz="2100" b="1" dirty="0" err="1" smtClean="0">
                <a:solidFill>
                  <a:srgbClr val="800000"/>
                </a:solidFill>
              </a:rPr>
              <a:t>Менандру</a:t>
            </a:r>
            <a:r>
              <a:rPr lang="ru-RU" sz="2100" b="1" dirty="0" smtClean="0">
                <a:solidFill>
                  <a:srgbClr val="800000"/>
                </a:solidFill>
              </a:rPr>
              <a:t> Протектору </a:t>
            </a:r>
            <a:r>
              <a:rPr lang="ru-RU" sz="2100" b="1" dirty="0" smtClean="0">
                <a:solidFill>
                  <a:srgbClr val="002060"/>
                </a:solidFill>
              </a:rPr>
              <a:t>- (</a:t>
            </a:r>
            <a:r>
              <a:rPr lang="ru-RU" sz="2100" b="1" dirty="0" err="1" smtClean="0">
                <a:solidFill>
                  <a:srgbClr val="002060"/>
                </a:solidFill>
              </a:rPr>
              <a:t>др.-греч</a:t>
            </a:r>
            <a:r>
              <a:rPr lang="ru-RU" sz="2100" b="1" dirty="0" smtClean="0">
                <a:solidFill>
                  <a:srgbClr val="002060"/>
                </a:solidFill>
              </a:rPr>
              <a:t>. </a:t>
            </a:r>
            <a:r>
              <a:rPr lang="el-GR" sz="2100" b="1" dirty="0" smtClean="0">
                <a:solidFill>
                  <a:srgbClr val="002060"/>
                </a:solidFill>
              </a:rPr>
              <a:t>Μένανδρος ὁ προτίκτωρ) — </a:t>
            </a:r>
            <a:r>
              <a:rPr lang="ru-RU" sz="2100" b="1" dirty="0" smtClean="0">
                <a:solidFill>
                  <a:srgbClr val="002060"/>
                </a:solidFill>
              </a:rPr>
              <a:t>византийскому дипломату и историку </a:t>
            </a:r>
            <a:r>
              <a:rPr lang="en-US" sz="2100" b="1" dirty="0" smtClean="0">
                <a:solidFill>
                  <a:srgbClr val="002060"/>
                </a:solidFill>
              </a:rPr>
              <a:t>VI </a:t>
            </a:r>
            <a:r>
              <a:rPr lang="ru-RU" sz="2100" b="1" dirty="0" smtClean="0">
                <a:solidFill>
                  <a:srgbClr val="002060"/>
                </a:solidFill>
              </a:rPr>
              <a:t>века. Описывая приём тюркского посла </a:t>
            </a:r>
            <a:r>
              <a:rPr lang="ru-RU" sz="2100" b="1" dirty="0" err="1" smtClean="0">
                <a:solidFill>
                  <a:srgbClr val="002060"/>
                </a:solidFill>
              </a:rPr>
              <a:t>Маниаха</a:t>
            </a:r>
            <a:r>
              <a:rPr lang="ru-RU" sz="2100" b="1" dirty="0" smtClean="0">
                <a:solidFill>
                  <a:srgbClr val="002060"/>
                </a:solidFill>
              </a:rPr>
              <a:t> византийским императором Юстинианом I, </a:t>
            </a:r>
            <a:r>
              <a:rPr lang="ru-RU" sz="2100" b="1" dirty="0" err="1" smtClean="0">
                <a:solidFill>
                  <a:srgbClr val="002060"/>
                </a:solidFill>
              </a:rPr>
              <a:t>Менандр</a:t>
            </a:r>
            <a:r>
              <a:rPr lang="ru-RU" sz="2100" b="1" dirty="0" smtClean="0">
                <a:solidFill>
                  <a:srgbClr val="002060"/>
                </a:solidFill>
              </a:rPr>
              <a:t> упоминает послание кагана.</a:t>
            </a:r>
          </a:p>
          <a:p>
            <a:r>
              <a:rPr lang="ru-RU" sz="2100" b="1" dirty="0" smtClean="0">
                <a:solidFill>
                  <a:srgbClr val="800000"/>
                </a:solidFill>
              </a:rPr>
              <a:t>Китайские источники </a:t>
            </a:r>
            <a:r>
              <a:rPr lang="ru-MO" sz="2100" b="1" dirty="0" smtClean="0">
                <a:solidFill>
                  <a:srgbClr val="002060"/>
                </a:solidFill>
              </a:rPr>
              <a:t>тоже </a:t>
            </a:r>
            <a:r>
              <a:rPr lang="ru-RU" sz="2100" b="1" dirty="0" smtClean="0">
                <a:solidFill>
                  <a:srgbClr val="002060"/>
                </a:solidFill>
              </a:rPr>
              <a:t>свидетельствуют о наличии </a:t>
            </a:r>
            <a:r>
              <a:rPr lang="ru-RU" sz="2100" b="1" dirty="0" smtClean="0">
                <a:solidFill>
                  <a:srgbClr val="800000"/>
                </a:solidFill>
              </a:rPr>
              <a:t>в VI веке </a:t>
            </a:r>
            <a:r>
              <a:rPr lang="ru-RU" sz="2100" b="1" dirty="0" smtClean="0">
                <a:solidFill>
                  <a:srgbClr val="002060"/>
                </a:solidFill>
              </a:rPr>
              <a:t>письменности у тюрков.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	Одна из древних письменностей, возникшая в Согдиане. Произошло из восходящей к арамейскому письму сирийской письменности. Первоначально использовалось для записи согдийского языка, принадлежащего к иранской языковой группе, впоследствии была адаптирована для древнеуйгурского и других </a:t>
            </a:r>
            <a:r>
              <a:rPr lang="ru-RU" b="1" dirty="0" err="1" smtClean="0">
                <a:solidFill>
                  <a:srgbClr val="002060"/>
                </a:solidFill>
              </a:rPr>
              <a:t>восточнотюркских</a:t>
            </a:r>
            <a:r>
              <a:rPr lang="ru-RU" b="1" dirty="0" smtClean="0">
                <a:solidFill>
                  <a:srgbClr val="002060"/>
                </a:solidFill>
              </a:rPr>
              <a:t> языков. В целом была вытеснена различными вариантами арабского алфавита после обращения использовавших ее народов в ислам.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	</a:t>
            </a:r>
            <a:r>
              <a:rPr lang="ru-RU" b="1" dirty="0" smtClean="0">
                <a:solidFill>
                  <a:srgbClr val="800000"/>
                </a:solidFill>
              </a:rPr>
              <a:t>Согдийская письменность </a:t>
            </a:r>
            <a:r>
              <a:rPr lang="ru-RU" b="1" dirty="0" smtClean="0">
                <a:solidFill>
                  <a:srgbClr val="002060"/>
                </a:solidFill>
              </a:rPr>
              <a:t>использовалась для записи религиозных (буддистских, манихейских, несторианских и </a:t>
            </a:r>
            <a:r>
              <a:rPr lang="ru-RU" b="1" dirty="0" err="1" smtClean="0">
                <a:solidFill>
                  <a:srgbClr val="002060"/>
                </a:solidFill>
              </a:rPr>
              <a:t>зороастрийских</a:t>
            </a:r>
            <a:r>
              <a:rPr lang="ru-RU" b="1" dirty="0" smtClean="0">
                <a:solidFill>
                  <a:srgbClr val="002060"/>
                </a:solidFill>
              </a:rPr>
              <a:t>), а также светских текстов — писем, законодательных актов, надписей на монетах . На согдийском языке тексты писались справа налево.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	Модификацией согдийского является </a:t>
            </a:r>
            <a:r>
              <a:rPr lang="ru-RU" b="1" dirty="0" err="1" smtClean="0">
                <a:solidFill>
                  <a:srgbClr val="002060"/>
                </a:solidFill>
              </a:rPr>
              <a:t>староуйгурское</a:t>
            </a:r>
            <a:r>
              <a:rPr lang="ru-RU" b="1" dirty="0" smtClean="0">
                <a:solidFill>
                  <a:srgbClr val="002060"/>
                </a:solidFill>
              </a:rPr>
              <a:t> письмо, заимствованное монголами и породившее ряд вариантов, включая </a:t>
            </a:r>
            <a:r>
              <a:rPr lang="ru-RU" b="1" dirty="0" err="1" smtClean="0">
                <a:solidFill>
                  <a:srgbClr val="002060"/>
                </a:solidFill>
              </a:rPr>
              <a:t>старомонгольскую</a:t>
            </a:r>
            <a:r>
              <a:rPr lang="ru-RU" b="1" dirty="0" smtClean="0">
                <a:solidFill>
                  <a:srgbClr val="002060"/>
                </a:solidFill>
              </a:rPr>
              <a:t> и </a:t>
            </a:r>
            <a:r>
              <a:rPr lang="ru-RU" b="1" dirty="0" err="1" smtClean="0">
                <a:solidFill>
                  <a:srgbClr val="002060"/>
                </a:solidFill>
              </a:rPr>
              <a:t>маньчжурскуюписьменности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760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СОГДИЙСКОЕ ПИСЬМО</a:t>
            </a:r>
            <a:endParaRPr lang="ru-RU" sz="28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200" b="1" cap="all" dirty="0" smtClean="0">
                <a:solidFill>
                  <a:srgbClr val="8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Гипотезы происхождения тюркской письменности от:</a:t>
            </a:r>
            <a:r>
              <a:rPr lang="ru-RU" sz="2200" b="1" cap="all" dirty="0" smtClean="0">
                <a:solidFill>
                  <a:srgbClr val="800000"/>
                </a:solidFill>
                <a:latin typeface="+mn-lt"/>
              </a:rPr>
              <a:t/>
            </a:r>
            <a:br>
              <a:rPr lang="ru-RU" sz="2200" b="1" cap="all" dirty="0" smtClean="0">
                <a:solidFill>
                  <a:srgbClr val="800000"/>
                </a:solidFill>
                <a:latin typeface="+mn-lt"/>
              </a:rPr>
            </a:br>
            <a:r>
              <a:rPr lang="ru-RU" sz="2200" b="1" cap="all" dirty="0" smtClean="0">
                <a:solidFill>
                  <a:srgbClr val="800000"/>
                </a:solidFill>
                <a:latin typeface="+mn-lt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200" b="1" cap="all" dirty="0" err="1" smtClean="0">
                <a:solidFill>
                  <a:srgbClr val="800000"/>
                </a:solidFill>
                <a:latin typeface="+mn-lt"/>
                <a:ea typeface="Calibri" pitchFamily="34" charset="0"/>
                <a:cs typeface="Times New Roman" pitchFamily="18" charset="0"/>
              </a:rPr>
              <a:t>a</a:t>
            </a:r>
            <a:r>
              <a:rPr lang="ru-RU" sz="2200" b="1" cap="all" dirty="0" smtClean="0">
                <a:solidFill>
                  <a:srgbClr val="800000"/>
                </a:solidFill>
                <a:latin typeface="+mn-lt"/>
                <a:ea typeface="Calibri" pitchFamily="34" charset="0"/>
                <a:cs typeface="Times New Roman" pitchFamily="18" charset="0"/>
              </a:rPr>
              <a:t>) идеографии</a:t>
            </a:r>
            <a:br>
              <a:rPr lang="ru-RU" sz="2200" b="1" cap="all" dirty="0" smtClean="0">
                <a:solidFill>
                  <a:srgbClr val="800000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2200" b="1" cap="all" dirty="0" smtClean="0">
                <a:solidFill>
                  <a:srgbClr val="800000"/>
                </a:solidFill>
                <a:latin typeface="+mn-lt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2200" b="1" cap="all" dirty="0" err="1" smtClean="0">
                <a:solidFill>
                  <a:srgbClr val="800000"/>
                </a:solidFill>
                <a:latin typeface="+mn-lt"/>
                <a:ea typeface="Calibri" pitchFamily="34" charset="0"/>
                <a:cs typeface="Times New Roman" pitchFamily="18" charset="0"/>
              </a:rPr>
              <a:t>b</a:t>
            </a:r>
            <a:r>
              <a:rPr lang="ru-RU" sz="2200" b="1" cap="all" dirty="0" smtClean="0">
                <a:solidFill>
                  <a:srgbClr val="800000"/>
                </a:solidFill>
                <a:latin typeface="+mn-lt"/>
                <a:ea typeface="Calibri" pitchFamily="34" charset="0"/>
                <a:cs typeface="Times New Roman" pitchFamily="18" charset="0"/>
              </a:rPr>
              <a:t>) арамейского письма</a:t>
            </a:r>
            <a:r>
              <a:rPr lang="ru-RU" sz="2200" b="1" cap="all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6600" dirty="0" smtClean="0">
                <a:latin typeface="Arial" pitchFamily="34" charset="0"/>
              </a:rPr>
              <a:t/>
            </a:r>
            <a:br>
              <a:rPr lang="ru-RU" sz="6600" dirty="0" smtClean="0">
                <a:latin typeface="Arial" pitchFamily="34" charset="0"/>
              </a:rPr>
            </a:br>
            <a:endParaRPr lang="ru-RU" dirty="0"/>
          </a:p>
        </p:txBody>
      </p:sp>
      <p:pic>
        <p:nvPicPr>
          <p:cNvPr id="3074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556792"/>
            <a:ext cx="2519581" cy="3672408"/>
          </a:xfrm>
          <a:prstGeom prst="rect">
            <a:avLst/>
          </a:prstGeom>
          <a:noFill/>
        </p:spPr>
      </p:pic>
      <p:pic>
        <p:nvPicPr>
          <p:cNvPr id="3073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340768"/>
            <a:ext cx="4212716" cy="5111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ПЕРВЫЕ СВЕДЕНИЯ О ТЮРКСКОМ ПИСЬМЕ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144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		</a:t>
            </a:r>
            <a:r>
              <a:rPr lang="ru-RU" sz="1400" b="1" dirty="0" smtClean="0">
                <a:solidFill>
                  <a:srgbClr val="002060"/>
                </a:solidFill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</a:rPr>
              <a:t>ревнетюркская </a:t>
            </a:r>
            <a:r>
              <a:rPr lang="ru-RU" sz="1600" b="1" dirty="0" err="1" smtClean="0">
                <a:solidFill>
                  <a:srgbClr val="002060"/>
                </a:solidFill>
              </a:rPr>
              <a:t>руника</a:t>
            </a:r>
            <a:r>
              <a:rPr lang="ru-RU" sz="1600" b="1" dirty="0" smtClean="0">
                <a:solidFill>
                  <a:srgbClr val="002060"/>
                </a:solidFill>
              </a:rPr>
              <a:t> стала известна миру в начале </a:t>
            </a:r>
            <a:r>
              <a:rPr lang="en-US" sz="1600" b="1" dirty="0" smtClean="0">
                <a:solidFill>
                  <a:srgbClr val="002060"/>
                </a:solidFill>
              </a:rPr>
              <a:t>XVIII</a:t>
            </a:r>
            <a:r>
              <a:rPr lang="ru-RU" sz="1600" b="1" dirty="0" smtClean="0">
                <a:solidFill>
                  <a:srgbClr val="002060"/>
                </a:solidFill>
              </a:rPr>
              <a:t> века при Петре </a:t>
            </a:r>
            <a:r>
              <a:rPr lang="en-US" sz="1600" b="1" dirty="0" smtClean="0">
                <a:solidFill>
                  <a:srgbClr val="002060"/>
                </a:solidFill>
              </a:rPr>
              <a:t>I</a:t>
            </a:r>
            <a:r>
              <a:rPr lang="ru-RU" sz="1600" b="1" dirty="0" smtClean="0">
                <a:solidFill>
                  <a:srgbClr val="002060"/>
                </a:solidFill>
              </a:rPr>
              <a:t>, когда немецкий ученый на русской службе </a:t>
            </a:r>
            <a:r>
              <a:rPr lang="ru-RU" sz="1600" b="1" dirty="0" err="1" smtClean="0">
                <a:solidFill>
                  <a:srgbClr val="002060"/>
                </a:solidFill>
              </a:rPr>
              <a:t>Д.Мессершмидт</a:t>
            </a:r>
            <a:r>
              <a:rPr lang="ru-RU" sz="1600" b="1" dirty="0" smtClean="0">
                <a:solidFill>
                  <a:srgbClr val="002060"/>
                </a:solidFill>
              </a:rPr>
              <a:t> и его спутник шведский офицер И. </a:t>
            </a:r>
            <a:r>
              <a:rPr lang="ru-RU" sz="1600" b="1" dirty="0" err="1" smtClean="0">
                <a:solidFill>
                  <a:srgbClr val="002060"/>
                </a:solidFill>
              </a:rPr>
              <a:t>Страленберг</a:t>
            </a:r>
            <a:r>
              <a:rPr lang="ru-RU" sz="1600" b="1" dirty="0" smtClean="0">
                <a:solidFill>
                  <a:srgbClr val="002060"/>
                </a:solidFill>
              </a:rPr>
              <a:t> (попавший в плен при Полтаве) нашли в 1696-1722 гг. в долине верховьях Енисея стелы с клинописью. С легкой руки шведа их назвали руническими, ибо они похожи были на скандинавские руны (в переводе со </a:t>
            </a:r>
            <a:r>
              <a:rPr lang="ru-RU" sz="1600" b="1" dirty="0" err="1" smtClean="0">
                <a:solidFill>
                  <a:srgbClr val="002060"/>
                </a:solidFill>
              </a:rPr>
              <a:t>староскандинавского</a:t>
            </a:r>
            <a:r>
              <a:rPr lang="ru-RU" sz="1600" b="1" dirty="0" smtClean="0">
                <a:solidFill>
                  <a:srgbClr val="002060"/>
                </a:solidFill>
              </a:rPr>
              <a:t> «загадка»).  </a:t>
            </a:r>
          </a:p>
          <a:p>
            <a:endParaRPr lang="ru-RU" dirty="0"/>
          </a:p>
        </p:txBody>
      </p:sp>
      <p:pic>
        <p:nvPicPr>
          <p:cNvPr id="6152" name="Picture 8" descr="Слияние Большого Енисея (слева) и Малого Енисея у города Кызы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564904"/>
            <a:ext cx="4608511" cy="3456384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2332037"/>
            <a:ext cx="3816424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  <a:r>
              <a:rPr lang="ru-RU" sz="1400" b="1" noProof="0" dirty="0" smtClean="0">
                <a:solidFill>
                  <a:srgbClr val="800000"/>
                </a:solidFill>
                <a:latin typeface="Calibri" pitchFamily="34" charset="0"/>
              </a:rPr>
              <a:t>ФИЛИПП ИОГАН ТАББЕРТ ФОН СТРАЛЕНБЕРГ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1400" b="1" cap="all" dirty="0" smtClean="0">
                <a:solidFill>
                  <a:srgbClr val="800000"/>
                </a:solidFill>
                <a:latin typeface="Calibri" pitchFamily="34" charset="0"/>
              </a:rPr>
              <a:t>		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Офицер шведской армии короля Карла XII в Северную войну, в 1703 г. получил чин капитана. После сражения под Полтавой взят в плен, отправлен в Сибирь в Тобольск, где пробыл пленником 13 лет. Здесь он собрал богатый этнографический и картографический материал и сведения об открытиях в Северо-восточной части Азии первой четверти XVIII века, которые использовал при создании карты России и книги «Историко-географическое описание северной и восточной частей Европы и Азии», выпущенных в свет в Стокгольме в 1730 г.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614"/>
            <a:ext cx="91440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ДАНИЭЛЬ ГОТЛИБ МЕССЕРШМИДТ (1685 - 1735)</a:t>
            </a:r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4" name="Picture 4" descr="http://irkipedia.ru/sites/default/files/styles/thumb_lenta/public/messerschmidt.jpg?itok=61puJTz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2571750" cy="38576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20480" y="83671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Даниэль </a:t>
            </a:r>
            <a:r>
              <a:rPr lang="ru-RU" b="1" dirty="0" err="1" smtClean="0">
                <a:solidFill>
                  <a:srgbClr val="800000"/>
                </a:solidFill>
              </a:rPr>
              <a:t>Готлиб</a:t>
            </a:r>
            <a:r>
              <a:rPr lang="ru-RU" b="1" dirty="0" smtClean="0">
                <a:solidFill>
                  <a:srgbClr val="800000"/>
                </a:solidFill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</a:rPr>
              <a:t>Мессершмидт</a:t>
            </a:r>
            <a:r>
              <a:rPr lang="ru-RU" b="1" dirty="0" smtClean="0">
                <a:solidFill>
                  <a:srgbClr val="002060"/>
                </a:solidFill>
              </a:rPr>
              <a:t> -  немецкий медик, доктор медицины, ботаник на русской службе, «один из сподвижников Петра I по исследованию России». Руководитель первой научной экспедиции в Сибирь, родоначальник русской археологии. В 1718 был отправлен в Сибирь «для изыскания всяких раритетов и аптекарских вещей», с целью изучения географии, натуральной истории, медицины, лекарственных растений, эпидемических болезней, описания сибирских народов, филологии, памятников древности и других достопримечательностей. Путешествие растянулось на 7 лет. Значение работ для изучения Сибири не было по достоинству оценено современниками.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79512" y="4869160"/>
            <a:ext cx="4114800" cy="18448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800000"/>
                </a:solidFill>
              </a:rPr>
              <a:t>Научные труды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</a:rPr>
              <a:t>		Многотомный отчет «Обозрение Сибири, или три таблицы простых царств природы». 9 томов - «Сибирская орнитология» и 5 томов – дневник путешествия. Часть коллекций была передана в Академию наук, часть – погибла при возвращении </a:t>
            </a:r>
            <a:r>
              <a:rPr lang="ru-RU" sz="1200" b="1" dirty="0" err="1" smtClean="0">
                <a:solidFill>
                  <a:srgbClr val="002060"/>
                </a:solidFill>
              </a:rPr>
              <a:t>Мессершмидта</a:t>
            </a:r>
            <a:r>
              <a:rPr lang="ru-RU" sz="1200" b="1" dirty="0" smtClean="0">
                <a:solidFill>
                  <a:srgbClr val="002060"/>
                </a:solidFill>
              </a:rPr>
              <a:t> из России на родину в 1729, еще часть – во время пожара в Академии наук в 1874.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614"/>
            <a:ext cx="91440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ПОЯВЛЕНИЕ ТЮРКОЛОГИИ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764705"/>
            <a:ext cx="6408712" cy="35283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300" b="1" dirty="0" smtClean="0">
                <a:solidFill>
                  <a:srgbClr val="800000"/>
                </a:solidFill>
              </a:rPr>
              <a:t>В 1889-1893 гг. </a:t>
            </a:r>
            <a:r>
              <a:rPr lang="ru-RU" sz="2300" b="1" dirty="0" smtClean="0">
                <a:solidFill>
                  <a:srgbClr val="002060"/>
                </a:solidFill>
              </a:rPr>
              <a:t>русские экспедиции открыли и дешифровали на Орхоне письмена </a:t>
            </a:r>
            <a:r>
              <a:rPr lang="ru-RU" sz="2300" b="1" dirty="0" err="1" smtClean="0">
                <a:solidFill>
                  <a:srgbClr val="002060"/>
                </a:solidFill>
              </a:rPr>
              <a:t>Бильге</a:t>
            </a:r>
            <a:r>
              <a:rPr lang="ru-RU" sz="2300" b="1" dirty="0" smtClean="0">
                <a:solidFill>
                  <a:srgbClr val="002060"/>
                </a:solidFill>
              </a:rPr>
              <a:t> и </a:t>
            </a:r>
            <a:r>
              <a:rPr lang="ru-RU" sz="2300" b="1" dirty="0" err="1" smtClean="0">
                <a:solidFill>
                  <a:srgbClr val="002060"/>
                </a:solidFill>
              </a:rPr>
              <a:t>Кюль-Тегина</a:t>
            </a:r>
            <a:r>
              <a:rPr lang="ru-RU" sz="2300" b="1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</a:rPr>
              <a:t>		</a:t>
            </a:r>
            <a:r>
              <a:rPr lang="ru-RU" sz="2300" b="1" dirty="0" smtClean="0">
                <a:solidFill>
                  <a:srgbClr val="800000"/>
                </a:solidFill>
              </a:rPr>
              <a:t>В 1889 г. </a:t>
            </a:r>
            <a:r>
              <a:rPr lang="ru-RU" sz="2300" b="1" dirty="0" smtClean="0">
                <a:solidFill>
                  <a:srgbClr val="002060"/>
                </a:solidFill>
              </a:rPr>
              <a:t>сибирский краевед </a:t>
            </a:r>
            <a:r>
              <a:rPr lang="ru-RU" sz="2300" b="1" dirty="0" smtClean="0">
                <a:solidFill>
                  <a:srgbClr val="800000"/>
                </a:solidFill>
              </a:rPr>
              <a:t>Н.М. </a:t>
            </a:r>
            <a:r>
              <a:rPr lang="ru-RU" sz="2300" b="1" dirty="0" err="1" smtClean="0">
                <a:solidFill>
                  <a:srgbClr val="800000"/>
                </a:solidFill>
              </a:rPr>
              <a:t>Ядринцев</a:t>
            </a:r>
            <a:r>
              <a:rPr lang="ru-RU" sz="2300" b="1" dirty="0" smtClean="0">
                <a:solidFill>
                  <a:srgbClr val="800000"/>
                </a:solidFill>
              </a:rPr>
              <a:t>,</a:t>
            </a:r>
            <a:r>
              <a:rPr lang="ru-RU" sz="2300" b="1" dirty="0" smtClean="0">
                <a:solidFill>
                  <a:srgbClr val="002060"/>
                </a:solidFill>
              </a:rPr>
              <a:t> друг Ч. Валиханова, с помощью местных жителей в северной Монголии в верховьях Орхона (в 400 км западнее Улан-Батора) нашел две каменные рунические стелы (эпитафии) увенчанные драконами в честь </a:t>
            </a:r>
            <a:r>
              <a:rPr lang="ru-RU" sz="2300" b="1" dirty="0" err="1" smtClean="0">
                <a:solidFill>
                  <a:srgbClr val="002060"/>
                </a:solidFill>
              </a:rPr>
              <a:t>Кюль-Тегина</a:t>
            </a:r>
            <a:r>
              <a:rPr lang="ru-RU" sz="2300" b="1" dirty="0" smtClean="0">
                <a:solidFill>
                  <a:srgbClr val="002060"/>
                </a:solidFill>
              </a:rPr>
              <a:t> и его старшего брата и зятя </a:t>
            </a:r>
            <a:r>
              <a:rPr lang="ru-RU" sz="2300" b="1" dirty="0" err="1" smtClean="0">
                <a:solidFill>
                  <a:srgbClr val="002060"/>
                </a:solidFill>
              </a:rPr>
              <a:t>Тонъюкока</a:t>
            </a:r>
            <a:r>
              <a:rPr lang="ru-RU" sz="2300" b="1" dirty="0" smtClean="0">
                <a:solidFill>
                  <a:srgbClr val="002060"/>
                </a:solidFill>
              </a:rPr>
              <a:t> императора </a:t>
            </a:r>
            <a:r>
              <a:rPr lang="ru-RU" sz="2300" b="1" dirty="0" err="1" smtClean="0">
                <a:solidFill>
                  <a:srgbClr val="002060"/>
                </a:solidFill>
              </a:rPr>
              <a:t>Бильге-Кагана</a:t>
            </a:r>
            <a:r>
              <a:rPr lang="ru-RU" sz="2300" b="1" dirty="0" smtClean="0">
                <a:solidFill>
                  <a:srgbClr val="002060"/>
                </a:solidFill>
              </a:rPr>
              <a:t>. Надписи выполнены на китайском и тюркском.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</a:rPr>
              <a:t>		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</a:rPr>
              <a:t>		Надписи изучали в 1890 г. финские и в 1891 г. русские учёные </a:t>
            </a:r>
            <a:r>
              <a:rPr lang="ru-RU" sz="2300" b="1" dirty="0" smtClean="0">
                <a:solidFill>
                  <a:srgbClr val="800000"/>
                </a:solidFill>
              </a:rPr>
              <a:t>(В.Радлов). </a:t>
            </a:r>
            <a:r>
              <a:rPr lang="ru-RU" sz="2300" b="1" dirty="0" smtClean="0">
                <a:solidFill>
                  <a:srgbClr val="002060"/>
                </a:solidFill>
              </a:rPr>
              <a:t>Финны изучали, потому что думали, что их предки пришли из Центральной Азии. В.Радлов перевел и прочел первым надписи в 1894-1895 гг.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</a:rPr>
              <a:t>		</a:t>
            </a:r>
          </a:p>
          <a:p>
            <a:endParaRPr lang="ru-RU" dirty="0"/>
          </a:p>
        </p:txBody>
      </p:sp>
      <p:pic>
        <p:nvPicPr>
          <p:cNvPr id="10242" name="Picture 2" descr="Ядринцев Николай Михайлович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836712"/>
            <a:ext cx="2306139" cy="3528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8032" y="4581128"/>
            <a:ext cx="6156176" cy="1656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800000"/>
                </a:solidFill>
              </a:rPr>
              <a:t>Николай Михайлович </a:t>
            </a:r>
            <a:r>
              <a:rPr lang="ru-RU" sz="1600" b="1" cap="all" dirty="0" err="1" smtClean="0">
                <a:solidFill>
                  <a:srgbClr val="800000"/>
                </a:solidFill>
              </a:rPr>
              <a:t>Ядринцев</a:t>
            </a:r>
            <a:r>
              <a:rPr lang="ru-RU" sz="1600" b="1" cap="all" dirty="0" smtClean="0">
                <a:solidFill>
                  <a:srgbClr val="800000"/>
                </a:solidFill>
              </a:rPr>
              <a:t>  -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сибирский публицист, писатель и общественный деятель, исследователь Сибири и Центральной Азии, один из основоположников сибирского областничества, первооткрыватель древнетюркских памятников на реке Орхон, столицы Чингисхана Каракорума и </a:t>
            </a:r>
            <a:r>
              <a:rPr lang="ru-RU" sz="1400" b="1" dirty="0" err="1" smtClean="0">
                <a:solidFill>
                  <a:srgbClr val="002060"/>
                </a:solidFill>
              </a:rPr>
              <a:t>Орду-Балыка</a:t>
            </a:r>
            <a:r>
              <a:rPr lang="ru-RU" sz="1400" b="1" dirty="0" smtClean="0">
                <a:solidFill>
                  <a:srgbClr val="002060"/>
                </a:solidFill>
              </a:rPr>
              <a:t> — столицы Уйгурского каганата в Монголии.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0244" name="Picture 4" descr="https://upload.wikimedia.org/wikipedia/commons/thumb/e/e9/Nikolai_Yadrintsev%2C_Russian_public_figure%2C_explorer%2C_archaeologist.jpg/640px-Nikolai_Yadrintsev%2C_Russian_public_figure%2C_explorer%2C_archaeolog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645024"/>
            <a:ext cx="1842473" cy="3025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0106"/>
          </a:xfrm>
        </p:spPr>
        <p:txBody>
          <a:bodyPr>
            <a:normAutofit fontScale="90000"/>
          </a:bodyPr>
          <a:lstStyle/>
          <a:p>
            <a:r>
              <a:rPr lang="ru-RU" sz="2000" b="1" cap="all" dirty="0" smtClean="0">
                <a:solidFill>
                  <a:srgbClr val="800000"/>
                </a:solidFill>
              </a:rPr>
              <a:t>Василий Васильевич Радлов</a:t>
            </a:r>
            <a:r>
              <a:rPr lang="ru-RU" sz="2000" cap="all" dirty="0" smtClean="0">
                <a:solidFill>
                  <a:srgbClr val="800000"/>
                </a:solidFill>
              </a:rPr>
              <a:t> </a:t>
            </a:r>
            <a:br>
              <a:rPr lang="ru-RU" sz="2000" cap="all" dirty="0" smtClean="0">
                <a:solidFill>
                  <a:srgbClr val="800000"/>
                </a:solidFill>
              </a:rPr>
            </a:br>
            <a:r>
              <a:rPr lang="ru-RU" sz="2000" b="1" cap="all" dirty="0" smtClean="0">
                <a:solidFill>
                  <a:srgbClr val="800000"/>
                </a:solidFill>
              </a:rPr>
              <a:t>(настоящее имя Вильгельм Фридрих Радлов) (5 (17) января 1837 — 12 мая 1918)</a:t>
            </a:r>
            <a:endParaRPr lang="ru-RU" sz="2000" b="1" cap="all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980728"/>
            <a:ext cx="4104456" cy="47525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000" b="1" dirty="0" smtClean="0">
                <a:solidFill>
                  <a:srgbClr val="002060"/>
                </a:solidFill>
              </a:rPr>
              <a:t>Российский востоковед-тюрколог, этнограф, археолог и педагог немецкого происхождения, один из пионеров сравнительно-исторического изучения тюркских языков и народов. Автор около 150 научных трудов.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		 Именно Радлов организовал и возглавил знаменитую </a:t>
            </a:r>
            <a:r>
              <a:rPr lang="ru-RU" sz="2000" b="1" dirty="0" smtClean="0">
                <a:solidFill>
                  <a:srgbClr val="800000"/>
                </a:solidFill>
              </a:rPr>
              <a:t>Орхонскую экспедицию в Монголию (1891)</a:t>
            </a:r>
            <a:r>
              <a:rPr lang="ru-RU" sz="2000" b="1" dirty="0" smtClean="0">
                <a:solidFill>
                  <a:srgbClr val="002060"/>
                </a:solidFill>
              </a:rPr>
              <a:t>, в ходе </a:t>
            </a:r>
            <a:r>
              <a:rPr lang="ru-RU" sz="2000" b="1" dirty="0" smtClean="0">
                <a:solidFill>
                  <a:srgbClr val="800000"/>
                </a:solidFill>
              </a:rPr>
              <a:t>которой были открыты орхоно-енисейские рунические надписи. </a:t>
            </a:r>
          </a:p>
          <a:p>
            <a:pPr>
              <a:buNone/>
            </a:pPr>
            <a:endParaRPr lang="ru-RU" sz="2000" b="1" dirty="0" smtClean="0">
              <a:solidFill>
                <a:srgbClr val="800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800000"/>
                </a:solidFill>
              </a:rPr>
              <a:t>		Радлову удалось найти ключ к чтению более десяти знаков. </a:t>
            </a:r>
            <a:r>
              <a:rPr lang="ru-RU" sz="2000" b="1" dirty="0" smtClean="0">
                <a:solidFill>
                  <a:srgbClr val="002060"/>
                </a:solidFill>
              </a:rPr>
              <a:t>В 1894 Радлов, основываясь на своих и </a:t>
            </a:r>
            <a:r>
              <a:rPr lang="ru-RU" sz="2000" b="1" dirty="0" err="1" smtClean="0">
                <a:solidFill>
                  <a:srgbClr val="002060"/>
                </a:solidFill>
              </a:rPr>
              <a:t>томсеновских</a:t>
            </a:r>
            <a:r>
              <a:rPr lang="ru-RU" sz="2000" b="1" dirty="0" smtClean="0">
                <a:solidFill>
                  <a:srgbClr val="002060"/>
                </a:solidFill>
              </a:rPr>
              <a:t> разработках, завершил перевод и осуществил публикацию орхонских памятников. Год спустя, в 1895, используя кроме своих материалов данные финских экспедиций, он опубликовал переводы 40 енисейских надписей. С 1892 по 1903 было опубликовано пятнадцать выпусков </a:t>
            </a:r>
            <a:r>
              <a:rPr lang="ru-RU" sz="2000" b="1" dirty="0" smtClean="0">
                <a:solidFill>
                  <a:srgbClr val="800000"/>
                </a:solidFill>
              </a:rPr>
              <a:t>«Сборника трудов Орхонской экспедиции».</a:t>
            </a:r>
            <a:endParaRPr lang="ru-RU" sz="2000" b="1" dirty="0">
              <a:solidFill>
                <a:srgbClr val="800000"/>
              </a:solidFill>
            </a:endParaRPr>
          </a:p>
        </p:txBody>
      </p:sp>
      <p:pic>
        <p:nvPicPr>
          <p:cNvPr id="28674" name="Picture 2" descr="Радлов В.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2232248" cy="2818213"/>
          </a:xfrm>
          <a:prstGeom prst="rect">
            <a:avLst/>
          </a:prstGeom>
          <a:noFill/>
        </p:spPr>
      </p:pic>
      <p:pic>
        <p:nvPicPr>
          <p:cNvPr id="28678" name="Picture 6" descr="https://upload.wikimedia.org/wikipedia/commons/thumb/f/fd/Kyzyl_orkhon_inscription.jpg/320px-Kyzyl_orkhon_inscrip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24744"/>
            <a:ext cx="1788830" cy="42484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40760" y="5445224"/>
            <a:ext cx="2123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Стела с орхоно-енисейской надписью. Кызыл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rmAutofit/>
          </a:bodyPr>
          <a:lstStyle/>
          <a:p>
            <a:r>
              <a:rPr lang="ru-RU" sz="2800" b="1" cap="all" dirty="0">
                <a:solidFill>
                  <a:srgbClr val="800000"/>
                </a:solidFill>
              </a:rPr>
              <a:t>Вильгельм Людвиг Петер </a:t>
            </a:r>
            <a:r>
              <a:rPr lang="ru-RU" sz="2800" b="1" cap="all" dirty="0" err="1" smtClean="0">
                <a:solidFill>
                  <a:srgbClr val="800000"/>
                </a:solidFill>
              </a:rPr>
              <a:t>Томсен</a:t>
            </a:r>
            <a:r>
              <a:rPr lang="ru-RU" sz="2800" b="1" cap="all" dirty="0" smtClean="0">
                <a:solidFill>
                  <a:srgbClr val="800000"/>
                </a:solidFill>
              </a:rPr>
              <a:t> (1842-1927)</a:t>
            </a:r>
            <a:endParaRPr lang="ru-RU" sz="2800" cap="all" dirty="0">
              <a:solidFill>
                <a:srgbClr val="8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908720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	Датский </a:t>
            </a:r>
            <a:r>
              <a:rPr lang="ru-RU" b="1" dirty="0">
                <a:solidFill>
                  <a:srgbClr val="002060"/>
                </a:solidFill>
              </a:rPr>
              <a:t>лингвист и историк, профессор, иностранный член-корреспондент Российской Академии наук (с 1894). Автор трудов по истории индоевропейских, прибалтийско-финских и тюркских языков, по этрусскому языку, а также по истории языкознания и истории Европы.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2780928"/>
            <a:ext cx="5112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</a:rPr>
              <a:t>Наиболее </a:t>
            </a:r>
            <a:r>
              <a:rPr lang="ru-RU" b="1" dirty="0">
                <a:solidFill>
                  <a:srgbClr val="002060"/>
                </a:solidFill>
              </a:rPr>
              <a:t>известен дешифровкой орхоно-енисейских </a:t>
            </a:r>
            <a:r>
              <a:rPr lang="ru-RU" b="1" dirty="0" smtClean="0">
                <a:solidFill>
                  <a:srgbClr val="002060"/>
                </a:solidFill>
              </a:rPr>
              <a:t>надписей. </a:t>
            </a:r>
            <a:r>
              <a:rPr lang="ru-RU" b="1" dirty="0" smtClean="0">
                <a:solidFill>
                  <a:srgbClr val="800000"/>
                </a:solidFill>
              </a:rPr>
              <a:t>Первенство в дешифровке принадлежит именно В. </a:t>
            </a:r>
            <a:r>
              <a:rPr lang="ru-RU" b="1" dirty="0" err="1" smtClean="0">
                <a:solidFill>
                  <a:srgbClr val="800000"/>
                </a:solidFill>
              </a:rPr>
              <a:t>Томсену</a:t>
            </a:r>
            <a:r>
              <a:rPr lang="ru-RU" b="1" dirty="0" smtClean="0">
                <a:solidFill>
                  <a:srgbClr val="800000"/>
                </a:solidFill>
              </a:rPr>
              <a:t>, объявившему в 1893 об окончательной дешифровке письменности.</a:t>
            </a:r>
            <a:r>
              <a:rPr lang="ru-RU" dirty="0" smtClean="0">
                <a:solidFill>
                  <a:srgbClr val="800000"/>
                </a:solidFill>
              </a:rPr>
              <a:t> 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15364" name="Picture 4" descr="25 января родились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2539338" cy="3600400"/>
          </a:xfrm>
          <a:prstGeom prst="rect">
            <a:avLst/>
          </a:prstGeom>
          <a:noFill/>
        </p:spPr>
      </p:pic>
      <p:pic>
        <p:nvPicPr>
          <p:cNvPr id="7" name="Picture 2" descr="Пример текс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725144"/>
            <a:ext cx="2880320" cy="9561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587727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 этих научных поисков и исследований была основана </a:t>
            </a:r>
            <a:r>
              <a:rPr lang="ru-RU" b="1" dirty="0" smtClean="0">
                <a:solidFill>
                  <a:srgbClr val="800000"/>
                </a:solidFill>
              </a:rPr>
              <a:t>наука тюркология.</a:t>
            </a:r>
            <a:endParaRPr lang="ru-RU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180</Words>
  <Application>Microsoft Office PowerPoint</Application>
  <PresentationFormat>Экран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ТЮРКСКАЯ ПИСЬМЕННОСТЬ</vt:lpstr>
      <vt:lpstr>ИСТОЧНИКИ,  СВИДЕТЕЛЬСВУЮЩИЕ О НАЛИЧИИ ПИСЬМЕННОСТИ У ТЮРКОВ</vt:lpstr>
      <vt:lpstr>СОГДИЙСКОЕ ПИСЬМО</vt:lpstr>
      <vt:lpstr>  Гипотезы происхождения тюркской письменности от:  (a) идеографии (b) арамейского письма  </vt:lpstr>
      <vt:lpstr>ПЕРВЫЕ СВЕДЕНИЯ О ТЮРКСКОМ ПИСЬМЕ</vt:lpstr>
      <vt:lpstr>ДАНИЭЛЬ ГОТЛИБ МЕССЕРШМИДТ (1685 - 1735)</vt:lpstr>
      <vt:lpstr>ПОЯВЛЕНИЕ ТЮРКОЛОГИИ</vt:lpstr>
      <vt:lpstr>Василий Васильевич Радлов  (настоящее имя Вильгельм Фридрих Радлов) (5 (17) января 1837 — 12 мая 1918)</vt:lpstr>
      <vt:lpstr>Вильгельм Людвиг Петер Томсен (1842-1927)</vt:lpstr>
      <vt:lpstr>ЗНАКИ РУНИЧЕСКОГО ПИСЬМА</vt:lpstr>
      <vt:lpstr>СИСТЕМА ПИСЬМА</vt:lpstr>
      <vt:lpstr>ТАЛАССКАЯ ПИСЬМЕННОСТЬ</vt:lpstr>
      <vt:lpstr>СЕЛЕНГИНСКИЙ КАМЕНЬ, 759г.</vt:lpstr>
      <vt:lpstr>НАДПИСИ В ЧЕСТЬ ГЕРОЕВ «КУЛЬТЕГИН»</vt:lpstr>
      <vt:lpstr>КУЛЬТЕГИН</vt:lpstr>
      <vt:lpstr>ЭПИТАФИЯ «КУЛЬТЕГИН»: БОЛЬШАЯ И МАЛАЯ НАДПИСИ</vt:lpstr>
      <vt:lpstr>КОПИЯ В МУЗЕЕ ИСТОРИИ ТЮРКСКОЙ ПИСЬМЕННОСТИ В ЕВРАЗИЙСКОМ НАЦИОНАЛЬНОМ УНИВЕРСИТЕТЕ  ИМ. Л.Н. ГУМИЛЕВА</vt:lpstr>
      <vt:lpstr>ПОЧЕМУ ЭТО ПАМЯТНИК ПИСЬМЕННОЙ ЛИТЕРАТУРЫ?</vt:lpstr>
      <vt:lpstr>НАДПИСИ В ЧЕСТЬ  ТОНЬЮКОКА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КАЗАХСТАНА</dc:title>
  <dc:creator>User</dc:creator>
  <cp:lastModifiedBy>User</cp:lastModifiedBy>
  <cp:revision>62</cp:revision>
  <dcterms:created xsi:type="dcterms:W3CDTF">2015-05-31T15:11:12Z</dcterms:created>
  <dcterms:modified xsi:type="dcterms:W3CDTF">2015-10-07T07:19:21Z</dcterms:modified>
</cp:coreProperties>
</file>