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60" r:id="rId5"/>
    <p:sldId id="259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395C-3367-431C-A93D-B4E95FB5971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1C9-CD91-4574-BC67-338754E28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395C-3367-431C-A93D-B4E95FB5971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1C9-CD91-4574-BC67-338754E28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395C-3367-431C-A93D-B4E95FB5971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1C9-CD91-4574-BC67-338754E28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395C-3367-431C-A93D-B4E95FB5971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1C9-CD91-4574-BC67-338754E28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395C-3367-431C-A93D-B4E95FB5971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1C9-CD91-4574-BC67-338754E28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395C-3367-431C-A93D-B4E95FB5971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1C9-CD91-4574-BC67-338754E28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395C-3367-431C-A93D-B4E95FB5971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1C9-CD91-4574-BC67-338754E28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395C-3367-431C-A93D-B4E95FB5971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1C9-CD91-4574-BC67-338754E28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395C-3367-431C-A93D-B4E95FB5971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1C9-CD91-4574-BC67-338754E28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395C-3367-431C-A93D-B4E95FB5971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1C9-CD91-4574-BC67-338754E28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395C-3367-431C-A93D-B4E95FB5971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21C9-CD91-4574-BC67-338754E28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B395C-3367-431C-A93D-B4E95FB5971A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F21C9-CD91-4574-BC67-338754E28D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«ЗОЛОТОЙ ЧЕЛОВЕК»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hok.idhost.kz/sites/default/files/img1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381000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ПЕРСТЕНЬ-ПЕЧАТЬ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://kirsoft.com.ru/mir/images/000171-001494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314700" cy="3514726"/>
          </a:xfrm>
          <a:prstGeom prst="rect">
            <a:avLst/>
          </a:prstGeom>
          <a:noFill/>
        </p:spPr>
      </p:pic>
      <p:pic>
        <p:nvPicPr>
          <p:cNvPr id="21508" name="Picture 4" descr="http://kirsoft.com.ru/freedom/images/000990-001084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04864"/>
            <a:ext cx="4564659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ЧАША С ПИСЬМОМ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ИЗ КУРГАНА ИССЫК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http://im3.asset.yvimg.kz/userimages/g-git/z3JZuOqKpPb875G4BA53vTJ4Mk21q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79" y="1772817"/>
            <a:ext cx="764622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1646" t="17094" r="9454" b="14316"/>
          <a:stretch>
            <a:fillRect/>
          </a:stretch>
        </p:blipFill>
        <p:spPr bwMode="auto">
          <a:xfrm>
            <a:off x="323528" y="188640"/>
            <a:ext cx="84249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1486" t="19871" r="8605" b="11539"/>
          <a:stretch>
            <a:fillRect/>
          </a:stretch>
        </p:blipFill>
        <p:spPr bwMode="auto">
          <a:xfrm>
            <a:off x="251520" y="332656"/>
            <a:ext cx="8496944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2127" t="13675" r="8926" b="17735"/>
          <a:stretch>
            <a:fillRect/>
          </a:stretch>
        </p:blipFill>
        <p:spPr bwMode="auto">
          <a:xfrm>
            <a:off x="395536" y="332656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2127" t="21154" r="8926" b="12179"/>
          <a:stretch>
            <a:fillRect/>
          </a:stretch>
        </p:blipFill>
        <p:spPr bwMode="auto">
          <a:xfrm>
            <a:off x="323528" y="188640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МОНУМЕНТЫ НЕЗАВИСИМОСТИ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В АЛМАТЫ И АСТАНЕ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http://bnews.kz/picture/640/news/2f1424434eb8974c4f512d684dcf78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199099" cy="2880320"/>
          </a:xfrm>
          <a:prstGeom prst="rect">
            <a:avLst/>
          </a:prstGeom>
          <a:noFill/>
        </p:spPr>
      </p:pic>
      <p:pic>
        <p:nvPicPr>
          <p:cNvPr id="23556" name="Picture 4" descr="http://bnews.kz/picture/640/news/623f726aca2aa89304abddb8e2fa81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ИСПОЛЬЗОВАНИЕ ДРЕВНИХ СИМВОЛОВ В СОВРЕМЕННОЙ СИМВОЛИКЕ КАЗАХСТАНА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8674" name="Picture 2" descr="http://im7.asset.yvimg.kz/userimages/chocolife_me/71uj09w6T5lh0KRfoNqdb3OhJmxN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104428" cy="3333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ЧТО ТАКОЕ «ЗОЛОТОЙ ЧЕЛОВЕК»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</a:rPr>
              <a:t>«Золотой человек</a:t>
            </a:r>
            <a:r>
              <a:rPr lang="ru-RU" sz="2000" b="1" dirty="0">
                <a:solidFill>
                  <a:srgbClr val="C00000"/>
                </a:solidFill>
              </a:rPr>
              <a:t>» (</a:t>
            </a:r>
            <a:r>
              <a:rPr lang="ru-RU" sz="2000" b="1" dirty="0" err="1">
                <a:solidFill>
                  <a:srgbClr val="C00000"/>
                </a:solidFill>
              </a:rPr>
              <a:t>каз</a:t>
            </a:r>
            <a:r>
              <a:rPr lang="ru-RU" sz="2000" b="1" dirty="0">
                <a:solidFill>
                  <a:srgbClr val="C00000"/>
                </a:solidFill>
              </a:rPr>
              <a:t>. </a:t>
            </a:r>
            <a:r>
              <a:rPr lang="ru-RU" sz="2000" b="1" i="1" dirty="0">
                <a:solidFill>
                  <a:srgbClr val="C00000"/>
                </a:solidFill>
              </a:rPr>
              <a:t>Алтын Адам</a:t>
            </a:r>
            <a:r>
              <a:rPr lang="ru-RU" sz="2000" b="1" dirty="0">
                <a:solidFill>
                  <a:srgbClr val="C00000"/>
                </a:solidFill>
              </a:rPr>
              <a:t>) —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название археологической </a:t>
            </a:r>
            <a:r>
              <a:rPr lang="ru-RU" sz="1800" b="1" dirty="0" smtClean="0">
                <a:solidFill>
                  <a:srgbClr val="002060"/>
                </a:solidFill>
              </a:rPr>
              <a:t>находки, </a:t>
            </a:r>
            <a:r>
              <a:rPr lang="ru-RU" sz="1800" b="1" dirty="0">
                <a:solidFill>
                  <a:srgbClr val="002060"/>
                </a:solidFill>
              </a:rPr>
              <a:t>сделанной в 1969 </a:t>
            </a:r>
            <a:r>
              <a:rPr lang="ru-RU" sz="1800" b="1" dirty="0" smtClean="0">
                <a:solidFill>
                  <a:srgbClr val="002060"/>
                </a:solidFill>
              </a:rPr>
              <a:t>году</a:t>
            </a:r>
            <a:r>
              <a:rPr lang="ru-RU" sz="1800" b="1" dirty="0">
                <a:solidFill>
                  <a:srgbClr val="002060"/>
                </a:solidFill>
              </a:rPr>
              <a:t> в 50 километрах от </a:t>
            </a:r>
            <a:r>
              <a:rPr lang="ru-RU" sz="1800" b="1" dirty="0" err="1">
                <a:solidFill>
                  <a:srgbClr val="002060"/>
                </a:solidFill>
              </a:rPr>
              <a:t>Алматы</a:t>
            </a:r>
            <a:r>
              <a:rPr lang="ru-RU" sz="1800" b="1" dirty="0">
                <a:solidFill>
                  <a:srgbClr val="002060"/>
                </a:solidFill>
              </a:rPr>
              <a:t> в результате раскопок кургана Иссык на берегу реки </a:t>
            </a:r>
            <a:r>
              <a:rPr lang="ru-RU" sz="1800" b="1" dirty="0" smtClean="0">
                <a:solidFill>
                  <a:srgbClr val="002060"/>
                </a:solidFill>
              </a:rPr>
              <a:t>Иссык, </a:t>
            </a:r>
            <a:r>
              <a:rPr lang="ru-RU" sz="1800" b="1" dirty="0">
                <a:solidFill>
                  <a:srgbClr val="002060"/>
                </a:solidFill>
              </a:rPr>
              <a:t>достигавшего высоты 6 метров, а в диаметре — 60 метров.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ОПИСАНИЕ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1124744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ru-RU" b="1" dirty="0">
                <a:solidFill>
                  <a:srgbClr val="C00000"/>
                </a:solidFill>
              </a:rPr>
              <a:t>Примерный возраст захороненного там древнего человека — 18 лет. </a:t>
            </a:r>
            <a:r>
              <a:rPr lang="ru-RU" b="1" dirty="0">
                <a:solidFill>
                  <a:srgbClr val="002060"/>
                </a:solidFill>
              </a:rPr>
              <a:t>На скелете и под ним было обнаружено множество золотых украшений одежды, головного убора и обуви. Рядом разложены оружие и разная утварь, которые могли пригодиться в загробной жизни. У локтя левой руки помещена стрела с золотым наконечником, здесь же, но выше локтя – нагайка, рукоятка которой спирально обернута широкой золотой лентой, ещё выше – сумка, в которой находились бронзовое зеркало и красная краска. </a:t>
            </a:r>
            <a:r>
              <a:rPr lang="ru-RU" b="1" dirty="0">
                <a:solidFill>
                  <a:srgbClr val="C00000"/>
                </a:solidFill>
              </a:rPr>
              <a:t>Пол и антропологический тип установить не удалось</a:t>
            </a:r>
            <a:r>
              <a:rPr lang="ru-RU" b="1" dirty="0">
                <a:solidFill>
                  <a:srgbClr val="002060"/>
                </a:solidFill>
              </a:rPr>
              <a:t> в связи с плохой сохранностью костных останков и их последующей потерей. Соответственно, отсутствует возможность провести реконструкцию </a:t>
            </a:r>
            <a:r>
              <a:rPr lang="ru-RU" b="1" dirty="0" smtClean="0">
                <a:solidFill>
                  <a:srgbClr val="002060"/>
                </a:solidFill>
              </a:rPr>
              <a:t>внешности.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Предметы</a:t>
            </a:r>
            <a:r>
              <a:rPr lang="ru-RU" b="1" dirty="0">
                <a:solidFill>
                  <a:srgbClr val="C00000"/>
                </a:solidFill>
              </a:rPr>
              <a:t>, находящиеся в захоронении, могут принадлежать как мужчине, так и женщине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Предположительно, </a:t>
            </a:r>
            <a:r>
              <a:rPr lang="ru-RU" b="1" dirty="0">
                <a:solidFill>
                  <a:srgbClr val="C00000"/>
                </a:solidFill>
              </a:rPr>
              <a:t>это — </a:t>
            </a:r>
            <a:r>
              <a:rPr lang="ru-RU" b="1" dirty="0" err="1">
                <a:solidFill>
                  <a:srgbClr val="C00000"/>
                </a:solidFill>
              </a:rPr>
              <a:t>сак-тиграхауда</a:t>
            </a:r>
            <a:r>
              <a:rPr lang="ru-RU" b="1" dirty="0">
                <a:solidFill>
                  <a:srgbClr val="C00000"/>
                </a:solidFill>
              </a:rPr>
              <a:t>, потому что у него на голове остроконечный головной убор длиной 70 </a:t>
            </a:r>
            <a:r>
              <a:rPr lang="ru-RU" b="1" dirty="0" smtClean="0">
                <a:solidFill>
                  <a:srgbClr val="C00000"/>
                </a:solidFill>
              </a:rPr>
              <a:t>см, </a:t>
            </a:r>
            <a:r>
              <a:rPr lang="ru-RU" b="1" dirty="0">
                <a:solidFill>
                  <a:srgbClr val="002060"/>
                </a:solidFill>
              </a:rPr>
              <a:t>украшенный золотыми пластинами </a:t>
            </a: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изображением коней, барсов, горных козлов, птиц, деревьев. На шее находится золотая гривна с наконечниками в виде голов тигра. С левой стороны черепа была обнаружена золотая серьга, украшенная зернью и подвесками из бирюзы.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	Форма </a:t>
            </a:r>
            <a:r>
              <a:rPr lang="ru-RU" b="1" dirty="0">
                <a:solidFill>
                  <a:srgbClr val="002060"/>
                </a:solidFill>
              </a:rPr>
              <a:t>одежды и способ захоронения позволяют предположить, что </a:t>
            </a:r>
            <a:r>
              <a:rPr lang="ru-RU" b="1" dirty="0">
                <a:solidFill>
                  <a:srgbClr val="C00000"/>
                </a:solidFill>
              </a:rPr>
              <a:t>«Золотой человек» являлся потомком видного </a:t>
            </a:r>
            <a:r>
              <a:rPr lang="ru-RU" b="1" dirty="0" err="1">
                <a:solidFill>
                  <a:srgbClr val="C00000"/>
                </a:solidFill>
              </a:rPr>
              <a:t>сакского</a:t>
            </a:r>
            <a:r>
              <a:rPr lang="ru-RU" b="1" dirty="0">
                <a:solidFill>
                  <a:srgbClr val="C00000"/>
                </a:solidFill>
              </a:rPr>
              <a:t> предводителя или членом царской семьи. </a:t>
            </a:r>
          </a:p>
          <a:p>
            <a:pPr marL="342900" lvl="0" indent="-342900">
              <a:spcBef>
                <a:spcPct val="20000"/>
              </a:spcBef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КУРГАН ИССЫК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http://s3-eu-west-1.amazonaws.com/youroute-media/system/photos/images/000/031/450/1c1071c4b08234d9953bac0c5c08f54421c8a240_big.jpg?13392049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947925" cy="5210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ОТКРЫТИЕ СДЕЛАЛ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КЕМАЛЬ АКИШЕВ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im5.asset.yvimg.kz/userimages/argyn84/Sz4GQ9HkxOoKYw58j9Vh4ovss41O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2882261" cy="4392488"/>
          </a:xfrm>
          <a:prstGeom prst="rect">
            <a:avLst/>
          </a:prstGeom>
          <a:noFill/>
        </p:spPr>
      </p:pic>
      <p:pic>
        <p:nvPicPr>
          <p:cNvPr id="6148" name="Picture 4" descr="http://knigopoisk.net/images/24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2736304" cy="4378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РЕКОНСТРУКЦИЯ КОСТЮМА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upload.wikimedia.org/wikipedia/commons/thumb/d/d1/Golden_Man_in_Central_State_Museum_of_the_Republic_of_Kazakhstan.jpg/800px-Golden_Man_in_Central_State_Museum_of_the_Republic_of_Kazakhs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3031916" cy="5400600"/>
          </a:xfrm>
          <a:prstGeom prst="rect">
            <a:avLst/>
          </a:prstGeom>
          <a:noFill/>
        </p:spPr>
      </p:pic>
      <p:pic>
        <p:nvPicPr>
          <p:cNvPr id="1028" name="Picture 4" descr="http://kirsoft.com.ru/mir/images/000171-001468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199530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ЗОЛОТАЫЕ УКРАШЕНИЯ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САКСКОГО ВОЖДЯ – ОКОЛО 4000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://www.voxpopuli.kz/userfiles/posts/1244/d8a332d71e9408aaa80cedbcab5d5b4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504685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ЗВЕРИНЫЙ СТИЛЬ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http://kirsoft.com.ru/mir/images/000171-00147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218555" cy="4896544"/>
          </a:xfrm>
          <a:prstGeom prst="rect">
            <a:avLst/>
          </a:prstGeom>
          <a:noFill/>
        </p:spPr>
      </p:pic>
      <p:pic>
        <p:nvPicPr>
          <p:cNvPr id="19460" name="Picture 4" descr="http://girl-internet.ru/wp-content/uploads/2014/05/241.jpg"/>
          <p:cNvPicPr>
            <a:picLocks noChangeAspect="1" noChangeArrowheads="1"/>
          </p:cNvPicPr>
          <p:nvPr/>
        </p:nvPicPr>
        <p:blipFill>
          <a:blip r:embed="rId3" cstate="print"/>
          <a:srcRect l="23948" r="37832"/>
          <a:stretch>
            <a:fillRect/>
          </a:stretch>
        </p:blipFill>
        <p:spPr bwMode="auto">
          <a:xfrm>
            <a:off x="4283968" y="1484784"/>
            <a:ext cx="3600400" cy="2476501"/>
          </a:xfrm>
          <a:prstGeom prst="rect">
            <a:avLst/>
          </a:prstGeom>
          <a:noFill/>
        </p:spPr>
      </p:pic>
      <p:pic>
        <p:nvPicPr>
          <p:cNvPr id="19462" name="Picture 6" descr="http://kirsoft.com.ru/freedom/images/000990-001082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9" y="4077072"/>
            <a:ext cx="3611055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ВЫБРАНЫ ЖИВОТНЫЕ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СИЛЬНЫЕ, ЛОВКИЕ, СМЕЛЫЕ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http://kirsoft.com.ru/mir/images/000171-001496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359329" cy="2088232"/>
          </a:xfrm>
          <a:prstGeom prst="rect">
            <a:avLst/>
          </a:prstGeom>
          <a:noFill/>
        </p:spPr>
      </p:pic>
      <p:pic>
        <p:nvPicPr>
          <p:cNvPr id="20484" name="Picture 4" descr="http://go2.imgsmail.ru/imgpreview?key=69df0a0f7e17a1f8&amp;mb=imgdb_preview_1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2592288" cy="1941410"/>
          </a:xfrm>
          <a:prstGeom prst="rect">
            <a:avLst/>
          </a:prstGeom>
          <a:noFill/>
        </p:spPr>
      </p:pic>
      <p:pic>
        <p:nvPicPr>
          <p:cNvPr id="20486" name="Picture 6" descr="http://go4.imgsmail.ru/imgpreview?key=5d27cdbe251a5fc9&amp;mb=imgdb_preview_11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7072"/>
            <a:ext cx="1941410" cy="2592288"/>
          </a:xfrm>
          <a:prstGeom prst="rect">
            <a:avLst/>
          </a:prstGeom>
          <a:noFill/>
        </p:spPr>
      </p:pic>
      <p:pic>
        <p:nvPicPr>
          <p:cNvPr id="20488" name="Picture 8" descr="http://www.info-tses.kz/upload/medialibrary/59f/70917962_Zolotoy_chelovek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484784"/>
            <a:ext cx="3216357" cy="2412268"/>
          </a:xfrm>
          <a:prstGeom prst="rect">
            <a:avLst/>
          </a:prstGeom>
          <a:noFill/>
        </p:spPr>
      </p:pic>
      <p:pic>
        <p:nvPicPr>
          <p:cNvPr id="20490" name="Picture 10" descr="http://unesco.kz/heritagenet/kz/participant/museum/mus_archeol/rus/muzarc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519014"/>
            <a:ext cx="142875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36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«ЗОЛОТОЙ ЧЕЛОВЕК»</vt:lpstr>
      <vt:lpstr>ЧТО ТАКОЕ «ЗОЛОТОЙ ЧЕЛОВЕК»</vt:lpstr>
      <vt:lpstr>ОПИСАНИЕ</vt:lpstr>
      <vt:lpstr>КУРГАН ИССЫК</vt:lpstr>
      <vt:lpstr>ОТКРЫТИЕ СДЕЛАЛ  КЕМАЛЬ АКИШЕВ</vt:lpstr>
      <vt:lpstr>РЕКОНСТРУКЦИЯ КОСТЮМА </vt:lpstr>
      <vt:lpstr>ЗОЛОТАЫЕ УКРАШЕНИЯ  САКСКОГО ВОЖДЯ – ОКОЛО 4000</vt:lpstr>
      <vt:lpstr>ЗВЕРИНЫЙ СТИЛЬ</vt:lpstr>
      <vt:lpstr>ВЫБРАНЫ ЖИВОТНЫЕ  СИЛЬНЫЕ, ЛОВКИЕ, СМЕЛЫЕ</vt:lpstr>
      <vt:lpstr>ПЕРСТЕНЬ-ПЕЧАТЬ</vt:lpstr>
      <vt:lpstr>ЧАША С ПИСЬМОМ  ИЗ КУРГАНА ИССЫК</vt:lpstr>
      <vt:lpstr>Презентация PowerPoint</vt:lpstr>
      <vt:lpstr>Презентация PowerPoint</vt:lpstr>
      <vt:lpstr>Презентация PowerPoint</vt:lpstr>
      <vt:lpstr>Презентация PowerPoint</vt:lpstr>
      <vt:lpstr>МОНУМЕНТЫ НЕЗАВИСИМОСТИ  В АЛМАТЫ И АСТАНЕ</vt:lpstr>
      <vt:lpstr>ИСПОЛЬЗОВАНИЕ ДРЕВНИХ СИМВОЛОВ В СОВРЕМЕННОЙ СИМВОЛИКЕ КАЗАХСТАНА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«ЗОЛОТОЙ ЧЕЛОВЕК»</dc:title>
  <dc:creator>User</dc:creator>
  <cp:lastModifiedBy>User</cp:lastModifiedBy>
  <cp:revision>13</cp:revision>
  <dcterms:created xsi:type="dcterms:W3CDTF">2015-10-11T07:41:53Z</dcterms:created>
  <dcterms:modified xsi:type="dcterms:W3CDTF">2015-10-12T02:20:28Z</dcterms:modified>
</cp:coreProperties>
</file>