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65" r:id="rId9"/>
    <p:sldId id="266" r:id="rId10"/>
    <p:sldId id="260" r:id="rId11"/>
    <p:sldId id="261" r:id="rId12"/>
    <p:sldId id="264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1C29-D274-4213-AB22-6087012503A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F4A0-789F-4A81-BAF7-16ED1374A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1C29-D274-4213-AB22-6087012503A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F4A0-789F-4A81-BAF7-16ED1374A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1C29-D274-4213-AB22-6087012503A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F4A0-789F-4A81-BAF7-16ED1374A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1C29-D274-4213-AB22-6087012503A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F4A0-789F-4A81-BAF7-16ED1374A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1C29-D274-4213-AB22-6087012503A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F4A0-789F-4A81-BAF7-16ED1374A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1C29-D274-4213-AB22-6087012503A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F4A0-789F-4A81-BAF7-16ED1374A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1C29-D274-4213-AB22-6087012503A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F4A0-789F-4A81-BAF7-16ED1374A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1C29-D274-4213-AB22-6087012503A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F4A0-789F-4A81-BAF7-16ED1374A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1C29-D274-4213-AB22-6087012503A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F4A0-789F-4A81-BAF7-16ED1374A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1C29-D274-4213-AB22-6087012503A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F4A0-789F-4A81-BAF7-16ED1374A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1C29-D274-4213-AB22-6087012503A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F4A0-789F-4A81-BAF7-16ED1374A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1C29-D274-4213-AB22-6087012503A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9F4A0-789F-4A81-BAF7-16ED1374A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3"/>
            <a:ext cx="77724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ПАМЯТНИКИ В СТИЛЕ ДЫН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9036496" cy="115212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СТРАНИЦЫ АРХИТЕКТУРЫ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СРЕДНЕВЕКОВОГО КАЗАХСТАНА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11266" name="Picture 2" descr="Описание: C:\Users\Администратор\Desktop\istoria_sredneveko_kazakhstana_7kl_raspoznano.files\image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056" y="2924944"/>
            <a:ext cx="6776587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ПЕРВЫЕ УПОМИНАНИЯ ОБ АКЫРТАСЕ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5"/>
            <a:ext cx="8229600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000" b="1" dirty="0" smtClean="0">
                <a:solidFill>
                  <a:srgbClr val="002060"/>
                </a:solidFill>
              </a:rPr>
              <a:t>Дн</a:t>
            </a:r>
            <a:r>
              <a:rPr lang="ru-RU" sz="2200" b="1" dirty="0" smtClean="0">
                <a:solidFill>
                  <a:srgbClr val="002060"/>
                </a:solidFill>
              </a:rPr>
              <a:t>евник </a:t>
            </a:r>
            <a:r>
              <a:rPr lang="ru-RU" sz="2200" b="1" dirty="0" err="1">
                <a:solidFill>
                  <a:srgbClr val="002060"/>
                </a:solidFill>
              </a:rPr>
              <a:t>даосского</a:t>
            </a:r>
            <a:r>
              <a:rPr lang="ru-RU" sz="2200" b="1" dirty="0">
                <a:solidFill>
                  <a:srgbClr val="002060"/>
                </a:solidFill>
              </a:rPr>
              <a:t> монаха Чан Чуня, отправившегося в 1222 году из Китая через Сайрам в Самарканд, в лагерь </a:t>
            </a:r>
            <a:r>
              <a:rPr lang="ru-RU" sz="2200" b="1" dirty="0" smtClean="0">
                <a:solidFill>
                  <a:srgbClr val="002060"/>
                </a:solidFill>
              </a:rPr>
              <a:t>Чингисхана:  </a:t>
            </a:r>
            <a:r>
              <a:rPr lang="ru-RU" sz="2200" b="1" dirty="0">
                <a:solidFill>
                  <a:srgbClr val="002060"/>
                </a:solidFill>
              </a:rPr>
              <a:t>«На дороге попалось нам каменное городище: камни совершенно красного цвета; есть следы древнего военного становища. На западе есть большие насыпи могильные, расположенные как звёзды в Медведице</a:t>
            </a:r>
            <a:r>
              <a:rPr lang="ru-RU" sz="2200" b="1" dirty="0" smtClean="0">
                <a:solidFill>
                  <a:srgbClr val="002060"/>
                </a:solidFill>
              </a:rPr>
              <a:t>».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upload.wikimedia.org/wikipedia/commons/thumb/0/04/Akyrtas.JPG/1024px-Akyr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9846" y="3068960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ВЕРСИИ УЧЕНЫХ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Казахстанский ученый академик </a:t>
            </a:r>
            <a:r>
              <a:rPr lang="ru-RU" b="1" dirty="0">
                <a:solidFill>
                  <a:srgbClr val="800000"/>
                </a:solidFill>
              </a:rPr>
              <a:t>Карл </a:t>
            </a:r>
            <a:r>
              <a:rPr lang="ru-RU" b="1" dirty="0" err="1">
                <a:solidFill>
                  <a:srgbClr val="800000"/>
                </a:solidFill>
              </a:rPr>
              <a:t>Байпаков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полагал, что датировка различных частей комплекса относится к весьма продолжительному периоду: от V—III вв. до н. э. до ХIV в. н. э.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Первая </a:t>
            </a:r>
            <a:r>
              <a:rPr lang="ru-RU" b="1" dirty="0">
                <a:solidFill>
                  <a:srgbClr val="002060"/>
                </a:solidFill>
              </a:rPr>
              <a:t>версия по поводу назначения </a:t>
            </a:r>
            <a:r>
              <a:rPr lang="ru-RU" b="1" dirty="0" err="1">
                <a:solidFill>
                  <a:srgbClr val="002060"/>
                </a:solidFill>
              </a:rPr>
              <a:t>Акыртаса</a:t>
            </a:r>
            <a:r>
              <a:rPr lang="ru-RU" b="1" dirty="0">
                <a:solidFill>
                  <a:srgbClr val="002060"/>
                </a:solidFill>
              </a:rPr>
              <a:t> была выдвинута в середине XIX века. По мнению российского ученого </a:t>
            </a:r>
            <a:r>
              <a:rPr lang="ru-RU" b="1" dirty="0">
                <a:solidFill>
                  <a:srgbClr val="800000"/>
                </a:solidFill>
              </a:rPr>
              <a:t>Петра </a:t>
            </a:r>
            <a:r>
              <a:rPr lang="ru-RU" b="1" dirty="0" err="1">
                <a:solidFill>
                  <a:srgbClr val="800000"/>
                </a:solidFill>
              </a:rPr>
              <a:t>Лерха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Акыртас</a:t>
            </a:r>
            <a:r>
              <a:rPr lang="ru-RU" b="1" dirty="0">
                <a:solidFill>
                  <a:srgbClr val="002060"/>
                </a:solidFill>
              </a:rPr>
              <a:t> являлся буддийским монастырем.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</a:t>
            </a:r>
            <a:r>
              <a:rPr lang="ru-RU" b="1" dirty="0">
                <a:solidFill>
                  <a:srgbClr val="002060"/>
                </a:solidFill>
              </a:rPr>
              <a:t> 1894 году комплекс посетил известный востоковед</a:t>
            </a:r>
            <a:r>
              <a:rPr lang="ru-RU" b="1" dirty="0">
                <a:solidFill>
                  <a:srgbClr val="800000"/>
                </a:solidFill>
              </a:rPr>
              <a:t> Василий </a:t>
            </a:r>
            <a:r>
              <a:rPr lang="ru-RU" b="1" dirty="0" err="1">
                <a:solidFill>
                  <a:srgbClr val="800000"/>
                </a:solidFill>
              </a:rPr>
              <a:t>Бартольд</a:t>
            </a:r>
            <a:r>
              <a:rPr lang="ru-RU" b="1" dirty="0">
                <a:solidFill>
                  <a:srgbClr val="002060"/>
                </a:solidFill>
              </a:rPr>
              <a:t>. Он обнаружил на одном из камней изображение рыбы и пришёл к выводу, что это монастырь </a:t>
            </a:r>
            <a:r>
              <a:rPr lang="ru-RU" b="1" dirty="0" err="1">
                <a:solidFill>
                  <a:srgbClr val="002060"/>
                </a:solidFill>
              </a:rPr>
              <a:t>христиан-несторианцев</a:t>
            </a:r>
            <a:r>
              <a:rPr lang="ru-RU" b="1" dirty="0">
                <a:solidFill>
                  <a:srgbClr val="002060"/>
                </a:solidFill>
              </a:rPr>
              <a:t>, которые во времена церковного раскола на Руси бежали в Среднюю Азию.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Третья </a:t>
            </a:r>
            <a:r>
              <a:rPr lang="ru-RU" b="1" dirty="0">
                <a:solidFill>
                  <a:srgbClr val="002060"/>
                </a:solidFill>
              </a:rPr>
              <a:t>версия появилась спустя почти столетие. Немецкий ученый </a:t>
            </a:r>
            <a:r>
              <a:rPr lang="ru-RU" b="1" dirty="0" err="1">
                <a:solidFill>
                  <a:srgbClr val="800000"/>
                </a:solidFill>
              </a:rPr>
              <a:t>Бурхард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Брентьес</a:t>
            </a:r>
            <a:r>
              <a:rPr lang="ru-RU" b="1" dirty="0">
                <a:solidFill>
                  <a:srgbClr val="002060"/>
                </a:solidFill>
              </a:rPr>
              <a:t> высказал предположение, что </a:t>
            </a:r>
            <a:r>
              <a:rPr lang="ru-RU" b="1" dirty="0" err="1">
                <a:solidFill>
                  <a:srgbClr val="002060"/>
                </a:solidFill>
              </a:rPr>
              <a:t>Акыртас</a:t>
            </a:r>
            <a:r>
              <a:rPr lang="ru-RU" b="1" dirty="0">
                <a:solidFill>
                  <a:srgbClr val="002060"/>
                </a:solidFill>
              </a:rPr>
              <a:t> — резиденция арабского наместника в Средней Азии </a:t>
            </a:r>
            <a:r>
              <a:rPr lang="ru-RU" b="1" dirty="0" err="1">
                <a:solidFill>
                  <a:srgbClr val="002060"/>
                </a:solidFill>
              </a:rPr>
              <a:t>Кутейба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ибн-Муслима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Ещё </a:t>
            </a:r>
            <a:r>
              <a:rPr lang="ru-RU" b="1" dirty="0">
                <a:solidFill>
                  <a:srgbClr val="002060"/>
                </a:solidFill>
              </a:rPr>
              <a:t>одной версией можно считать работу </a:t>
            </a:r>
            <a:r>
              <a:rPr lang="ru-RU" b="1" dirty="0" err="1">
                <a:solidFill>
                  <a:srgbClr val="002060"/>
                </a:solidFill>
              </a:rPr>
              <a:t>таразского</a:t>
            </a:r>
            <a:r>
              <a:rPr lang="ru-RU" b="1" dirty="0">
                <a:solidFill>
                  <a:srgbClr val="002060"/>
                </a:solidFill>
              </a:rPr>
              <a:t> журналиста </a:t>
            </a:r>
            <a:r>
              <a:rPr lang="ru-RU" b="1" dirty="0" err="1">
                <a:solidFill>
                  <a:srgbClr val="800000"/>
                </a:solidFill>
              </a:rPr>
              <a:t>Амантая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Айзахметова</a:t>
            </a:r>
            <a:r>
              <a:rPr lang="ru-RU" b="1" dirty="0">
                <a:solidFill>
                  <a:srgbClr val="800000"/>
                </a:solidFill>
              </a:rPr>
              <a:t>,</a:t>
            </a:r>
            <a:r>
              <a:rPr lang="ru-RU" b="1" dirty="0">
                <a:solidFill>
                  <a:srgbClr val="002060"/>
                </a:solidFill>
              </a:rPr>
              <a:t> который предположил, что городище </a:t>
            </a:r>
            <a:r>
              <a:rPr lang="ru-RU" b="1" dirty="0" err="1">
                <a:solidFill>
                  <a:srgbClr val="002060"/>
                </a:solidFill>
              </a:rPr>
              <a:t>Чигиль</a:t>
            </a:r>
            <a:r>
              <a:rPr lang="ru-RU" b="1" dirty="0">
                <a:solidFill>
                  <a:srgbClr val="002060"/>
                </a:solidFill>
              </a:rPr>
              <a:t>, по свидетельствам историков, основанное Александром </a:t>
            </a:r>
            <a:r>
              <a:rPr lang="ru-RU" b="1" dirty="0" smtClean="0">
                <a:solidFill>
                  <a:srgbClr val="002060"/>
                </a:solidFill>
              </a:rPr>
              <a:t>Македонским вблизи </a:t>
            </a:r>
            <a:r>
              <a:rPr lang="ru-RU" b="1" dirty="0" err="1">
                <a:solidFill>
                  <a:srgbClr val="002060"/>
                </a:solidFill>
              </a:rPr>
              <a:t>Тараза</a:t>
            </a:r>
            <a:r>
              <a:rPr lang="ru-RU" b="1" dirty="0">
                <a:solidFill>
                  <a:srgbClr val="002060"/>
                </a:solidFill>
              </a:rPr>
              <a:t>, не что иное, как </a:t>
            </a:r>
            <a:r>
              <a:rPr lang="ru-RU" b="1" dirty="0" err="1" smtClean="0">
                <a:solidFill>
                  <a:srgbClr val="002060"/>
                </a:solidFill>
              </a:rPr>
              <a:t>Акыртас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Загадка Акыртас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706888" cy="2659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260649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очему </a:t>
            </a:r>
            <a:r>
              <a:rPr lang="ru-RU" b="1" dirty="0">
                <a:solidFill>
                  <a:srgbClr val="002060"/>
                </a:solidFill>
              </a:rPr>
              <a:t>не завершилось строительство </a:t>
            </a:r>
            <a:r>
              <a:rPr lang="ru-RU" b="1" dirty="0" err="1">
                <a:solidFill>
                  <a:srgbClr val="002060"/>
                </a:solidFill>
              </a:rPr>
              <a:t>Акыртаса</a:t>
            </a:r>
            <a:r>
              <a:rPr lang="ru-RU" b="1" dirty="0">
                <a:solidFill>
                  <a:srgbClr val="002060"/>
                </a:solidFill>
              </a:rPr>
              <a:t>? По </a:t>
            </a:r>
            <a:r>
              <a:rPr lang="ru-RU" b="1" dirty="0" smtClean="0">
                <a:solidFill>
                  <a:srgbClr val="002060"/>
                </a:solidFill>
              </a:rPr>
              <a:t>одной из версий </a:t>
            </a:r>
            <a:r>
              <a:rPr lang="ru-RU" b="1" dirty="0">
                <a:solidFill>
                  <a:srgbClr val="002060"/>
                </a:solidFill>
              </a:rPr>
              <a:t>в VIII веке долины Алатау захватили китайцы. В 751 году объединенные войска тюрков и арабов у реки Талас разбили агрессора. Но после его изгнания строительство не продолжилось</a:t>
            </a:r>
            <a:r>
              <a:rPr lang="ru-RU" dirty="0"/>
              <a:t>. </a:t>
            </a:r>
          </a:p>
        </p:txBody>
      </p:sp>
      <p:pic>
        <p:nvPicPr>
          <p:cNvPr id="6" name="Picture 2" descr="Загадка Акыртаса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3073946" cy="1736780"/>
          </a:xfrm>
          <a:prstGeom prst="rect">
            <a:avLst/>
          </a:prstGeom>
          <a:noFill/>
        </p:spPr>
      </p:pic>
      <p:pic>
        <p:nvPicPr>
          <p:cNvPr id="7" name="Picture 4" descr="Загадка Акыртаса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996952"/>
            <a:ext cx="3248481" cy="2160240"/>
          </a:xfrm>
          <a:prstGeom prst="rect">
            <a:avLst/>
          </a:prstGeom>
          <a:noFill/>
        </p:spPr>
      </p:pic>
      <p:pic>
        <p:nvPicPr>
          <p:cNvPr id="8" name="Picture 6" descr="Загадка Акыртаса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365104"/>
            <a:ext cx="3986808" cy="2252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ОСТАТКИ БУДДИЙСКИХ ХРАМОВ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90872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800000"/>
                </a:solidFill>
              </a:rPr>
              <a:t>На </a:t>
            </a:r>
            <a:r>
              <a:rPr lang="ru-RU" b="1" dirty="0">
                <a:solidFill>
                  <a:srgbClr val="800000"/>
                </a:solidFill>
              </a:rPr>
              <a:t>месте городов </a:t>
            </a:r>
            <a:r>
              <a:rPr lang="ru-RU" b="1" dirty="0" err="1">
                <a:solidFill>
                  <a:srgbClr val="800000"/>
                </a:solidFill>
              </a:rPr>
              <a:t>Акбешим</a:t>
            </a:r>
            <a:r>
              <a:rPr lang="ru-RU" b="1" dirty="0">
                <a:solidFill>
                  <a:srgbClr val="800000"/>
                </a:solidFill>
              </a:rPr>
              <a:t> и </a:t>
            </a:r>
            <a:r>
              <a:rPr lang="ru-RU" b="1" dirty="0" err="1">
                <a:solidFill>
                  <a:srgbClr val="800000"/>
                </a:solidFill>
              </a:rPr>
              <a:t>Суяб</a:t>
            </a:r>
            <a:r>
              <a:rPr lang="ru-RU" b="1" dirty="0">
                <a:solidFill>
                  <a:srgbClr val="800000"/>
                </a:solidFill>
              </a:rPr>
              <a:t> найдены остатки буддийских храмов. </a:t>
            </a:r>
            <a:r>
              <a:rPr lang="ru-RU" b="1" dirty="0">
                <a:solidFill>
                  <a:srgbClr val="002060"/>
                </a:solidFill>
              </a:rPr>
              <a:t>Предположительно, они были построены в конце VII и начале VIII веков. Храмы были очень удобны для молящихся. Стены украшены изображениями Будды. Также в стенах были сделаны специальные ниши для скульптур Будды. Руины храмов и других религиозных верований были обнаружены в </a:t>
            </a:r>
            <a:r>
              <a:rPr lang="ru-RU" b="1" dirty="0" err="1">
                <a:solidFill>
                  <a:srgbClr val="002060"/>
                </a:solidFill>
              </a:rPr>
              <a:t>Таразе</a:t>
            </a:r>
            <a:r>
              <a:rPr lang="ru-RU" b="1" dirty="0">
                <a:solidFill>
                  <a:srgbClr val="002060"/>
                </a:solidFill>
              </a:rPr>
              <a:t>. Наличие таких архитектурных сооружений, относящихся к различным религиозным направлениям, объясняется пролеганием через территорию Казахстана Великого Шелкового пути.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ЧТО ТАКОЕ АРХИТЕКТУРА В СТИЛЕ «ДЫН»?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7"/>
            <a:ext cx="8229600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000" b="1" i="1" dirty="0" smtClean="0">
                <a:solidFill>
                  <a:srgbClr val="800000"/>
                </a:solidFill>
              </a:rPr>
              <a:t>Памятники </a:t>
            </a:r>
            <a:r>
              <a:rPr lang="ru-RU" sz="2000" b="1" i="1" dirty="0">
                <a:solidFill>
                  <a:srgbClr val="800000"/>
                </a:solidFill>
              </a:rPr>
              <a:t>в стиле </a:t>
            </a:r>
            <a:r>
              <a:rPr lang="ru-RU" sz="2000" b="1" i="1" dirty="0" smtClean="0">
                <a:solidFill>
                  <a:srgbClr val="800000"/>
                </a:solidFill>
              </a:rPr>
              <a:t>«</a:t>
            </a:r>
            <a:r>
              <a:rPr lang="ru-RU" sz="2000" b="1" i="1" dirty="0" err="1" smtClean="0">
                <a:solidFill>
                  <a:srgbClr val="800000"/>
                </a:solidFill>
              </a:rPr>
              <a:t>дын</a:t>
            </a:r>
            <a:r>
              <a:rPr lang="ru-RU" sz="2000" b="1" i="1" dirty="0" smtClean="0">
                <a:solidFill>
                  <a:srgbClr val="800000"/>
                </a:solidFill>
              </a:rPr>
              <a:t>» </a:t>
            </a:r>
            <a:r>
              <a:rPr lang="ru-RU" sz="2000" b="1" dirty="0">
                <a:solidFill>
                  <a:srgbClr val="002060"/>
                </a:solidFill>
              </a:rPr>
              <a:t>- это разновидность зодчества доисламского периода. Строения в стиле </a:t>
            </a: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</a:rPr>
              <a:t>дын</a:t>
            </a:r>
            <a:r>
              <a:rPr lang="ru-RU" sz="2000" b="1" dirty="0" smtClean="0">
                <a:solidFill>
                  <a:srgbClr val="002060"/>
                </a:solidFill>
              </a:rPr>
              <a:t>» </a:t>
            </a:r>
            <a:r>
              <a:rPr lang="ru-RU" sz="2000" b="1" dirty="0">
                <a:solidFill>
                  <a:srgbClr val="002060"/>
                </a:solidFill>
              </a:rPr>
              <a:t>напоминали юрту, стены которой были выложены из камня. Преимущественно они возводились в VIII веке в период существования </a:t>
            </a:r>
            <a:r>
              <a:rPr lang="ru-RU" sz="2000" b="1" dirty="0" err="1">
                <a:solidFill>
                  <a:srgbClr val="002060"/>
                </a:solidFill>
              </a:rPr>
              <a:t>Кимакского</a:t>
            </a:r>
            <a:r>
              <a:rPr lang="ru-RU" sz="2000" b="1" dirty="0">
                <a:solidFill>
                  <a:srgbClr val="002060"/>
                </a:solidFill>
              </a:rPr>
              <a:t> и </a:t>
            </a:r>
            <a:r>
              <a:rPr lang="ru-RU" sz="2000" b="1" dirty="0" err="1">
                <a:solidFill>
                  <a:srgbClr val="002060"/>
                </a:solidFill>
              </a:rPr>
              <a:t>Карлукского</a:t>
            </a:r>
            <a:r>
              <a:rPr lang="ru-RU" sz="2000" b="1" dirty="0">
                <a:solidFill>
                  <a:srgbClr val="002060"/>
                </a:solidFill>
              </a:rPr>
              <a:t> каганатов. Такие архитектурные памятники в основном сохранились в Центральном Казахстане, </a:t>
            </a:r>
            <a:r>
              <a:rPr lang="ru-RU" sz="2000" b="1" dirty="0" err="1">
                <a:solidFill>
                  <a:srgbClr val="002060"/>
                </a:solidFill>
              </a:rPr>
              <a:t>Жетысу</a:t>
            </a:r>
            <a:r>
              <a:rPr lang="ru-RU" sz="2000" b="1" dirty="0">
                <a:solidFill>
                  <a:srgbClr val="002060"/>
                </a:solidFill>
              </a:rPr>
              <a:t>, Тарбагатае и </a:t>
            </a:r>
            <a:r>
              <a:rPr lang="ru-RU" sz="2000" b="1" dirty="0" err="1" smtClean="0">
                <a:solidFill>
                  <a:srgbClr val="002060"/>
                </a:solidFill>
              </a:rPr>
              <a:t>Мангыстау</a:t>
            </a:r>
            <a:r>
              <a:rPr lang="ru-RU" sz="2000" b="1" dirty="0">
                <a:solidFill>
                  <a:srgbClr val="002060"/>
                </a:solidFill>
              </a:rPr>
              <a:t>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КУЛЬТОВЫЙ КОМПЛЕКС  БАБА-АТА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440283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/>
              <a:t> </a:t>
            </a:r>
            <a:r>
              <a:rPr lang="ru-RU" sz="2600" b="1" dirty="0" smtClean="0">
                <a:solidFill>
                  <a:srgbClr val="002060"/>
                </a:solidFill>
              </a:rPr>
              <a:t>Находится в </a:t>
            </a:r>
            <a:r>
              <a:rPr lang="ru-RU" sz="2600" b="1" dirty="0">
                <a:solidFill>
                  <a:srgbClr val="002060"/>
                </a:solidFill>
              </a:rPr>
              <a:t> </a:t>
            </a:r>
            <a:r>
              <a:rPr lang="ru-RU" sz="2600" b="1" dirty="0" err="1" smtClean="0">
                <a:solidFill>
                  <a:srgbClr val="002060"/>
                </a:solidFill>
              </a:rPr>
              <a:t>Сузакском</a:t>
            </a:r>
            <a:r>
              <a:rPr lang="ru-RU" sz="2600" b="1" dirty="0" smtClean="0">
                <a:solidFill>
                  <a:srgbClr val="002060"/>
                </a:solidFill>
              </a:rPr>
              <a:t> районе</a:t>
            </a:r>
            <a:r>
              <a:rPr lang="ru-RU" sz="2600" b="1" dirty="0">
                <a:solidFill>
                  <a:srgbClr val="002060"/>
                </a:solidFill>
              </a:rPr>
              <a:t> Южно-Казахстанской области, расположен на левом берегу реки </a:t>
            </a:r>
            <a:r>
              <a:rPr lang="ru-RU" sz="2600" b="1" dirty="0" err="1" smtClean="0">
                <a:solidFill>
                  <a:srgbClr val="002060"/>
                </a:solidFill>
              </a:rPr>
              <a:t>Баба-ата</a:t>
            </a:r>
            <a:r>
              <a:rPr lang="ru-RU" sz="2600" b="1" dirty="0">
                <a:solidFill>
                  <a:srgbClr val="002060"/>
                </a:solidFill>
              </a:rPr>
              <a:t>. Местное население связывает название памятника с именем проповедника ислама </a:t>
            </a:r>
            <a:r>
              <a:rPr lang="ru-RU" sz="2600" b="1" dirty="0" err="1">
                <a:solidFill>
                  <a:srgbClr val="002060"/>
                </a:solidFill>
              </a:rPr>
              <a:t>Искак-ата</a:t>
            </a:r>
            <a:r>
              <a:rPr lang="ru-RU" sz="2600" b="1" dirty="0">
                <a:solidFill>
                  <a:srgbClr val="002060"/>
                </a:solidFill>
              </a:rPr>
              <a:t>, жившего здесь </a:t>
            </a:r>
            <a:r>
              <a:rPr lang="ru-RU" sz="2600" b="1" dirty="0" err="1">
                <a:solidFill>
                  <a:srgbClr val="002060"/>
                </a:solidFill>
              </a:rPr>
              <a:t>вXIV</a:t>
            </a:r>
            <a:r>
              <a:rPr lang="ru-RU" sz="2600" b="1" dirty="0">
                <a:solidFill>
                  <a:srgbClr val="002060"/>
                </a:solidFill>
              </a:rPr>
              <a:t> веке</a:t>
            </a:r>
            <a:r>
              <a:rPr lang="ru-RU" sz="2600" b="1" dirty="0" smtClean="0">
                <a:solidFill>
                  <a:srgbClr val="002060"/>
                </a:solidFill>
              </a:rPr>
              <a:t>.</a:t>
            </a:r>
            <a:r>
              <a:rPr lang="ru-RU" sz="2600" b="1" dirty="0">
                <a:solidFill>
                  <a:srgbClr val="002060"/>
                </a:solidFill>
              </a:rPr>
              <a:t> Ныне существующее здание </a:t>
            </a:r>
            <a:r>
              <a:rPr lang="ru-RU" sz="2600" b="1" dirty="0" smtClean="0">
                <a:solidFill>
                  <a:srgbClr val="002060"/>
                </a:solidFill>
              </a:rPr>
              <a:t>мавзолея построено </a:t>
            </a:r>
            <a:r>
              <a:rPr lang="ru-RU" sz="2600" b="1" dirty="0">
                <a:solidFill>
                  <a:srgbClr val="002060"/>
                </a:solidFill>
              </a:rPr>
              <a:t>в XIX веке на месте разрушенной средневековой постройки</a:t>
            </a:r>
            <a:r>
              <a:rPr lang="ru-RU" sz="2600" b="1" dirty="0" smtClean="0">
                <a:solidFill>
                  <a:srgbClr val="002060"/>
                </a:solidFill>
              </a:rPr>
              <a:t>.</a:t>
            </a:r>
            <a:r>
              <a:rPr lang="ru-RU" sz="2600" b="1" dirty="0">
                <a:solidFill>
                  <a:srgbClr val="002060"/>
                </a:solidFill>
              </a:rPr>
              <a:t> В 1982 году мавзолей </a:t>
            </a:r>
            <a:r>
              <a:rPr lang="ru-RU" sz="2600" b="1" dirty="0" err="1">
                <a:solidFill>
                  <a:srgbClr val="002060"/>
                </a:solidFill>
              </a:rPr>
              <a:t>Баба-ата</a:t>
            </a:r>
            <a:r>
              <a:rPr lang="ru-RU" sz="2600" b="1" dirty="0">
                <a:solidFill>
                  <a:srgbClr val="002060"/>
                </a:solidFill>
              </a:rPr>
              <a:t> был включен в список 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взят под охрану </a:t>
            </a:r>
            <a:r>
              <a:rPr lang="ru-RU" sz="2600" b="1" dirty="0" smtClean="0">
                <a:solidFill>
                  <a:srgbClr val="002060"/>
                </a:solidFill>
              </a:rPr>
              <a:t>государства.</a:t>
            </a:r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://www.farsah.kz/img/rai/8/fotos/big/1164914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79" y="709424"/>
            <a:ext cx="2088233" cy="3374922"/>
          </a:xfrm>
          <a:prstGeom prst="rect">
            <a:avLst/>
          </a:prstGeom>
          <a:noFill/>
        </p:spPr>
      </p:pic>
      <p:pic>
        <p:nvPicPr>
          <p:cNvPr id="18438" name="Picture 6" descr="http://arheologija.ru/wp-content/uploads/baba-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9080"/>
            <a:ext cx="4014559" cy="2274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arsah.kz/img/fotos/9/big/b_1164645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2"/>
            <a:ext cx="8398748" cy="5912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СОВРЕМЕННАЯ  РЕКОНСТРУКЦИЯ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25602" name="Picture 2" descr="http://www.farsah.kz/img/rai/8/fotos/big/1164914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5616624" cy="4212468"/>
          </a:xfrm>
          <a:prstGeom prst="rect">
            <a:avLst/>
          </a:prstGeom>
          <a:noFill/>
        </p:spPr>
      </p:pic>
      <p:pic>
        <p:nvPicPr>
          <p:cNvPr id="25604" name="Picture 4" descr="http://www.farsah.kz/img/rai/8/fotos/big/1164914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908720"/>
            <a:ext cx="2833697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СОВРЕМЕННАЯ РЕКОНСТРУКЦИЯ. </a:t>
            </a:r>
            <a:br>
              <a:rPr lang="ru-RU" sz="2800" b="1" dirty="0" smtClean="0">
                <a:solidFill>
                  <a:srgbClr val="800000"/>
                </a:solidFill>
              </a:rPr>
            </a:br>
            <a:r>
              <a:rPr lang="ru-RU" sz="2800" b="1" dirty="0" smtClean="0">
                <a:solidFill>
                  <a:srgbClr val="800000"/>
                </a:solidFill>
              </a:rPr>
              <a:t>КАМЕННАЯ КЛАДКА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26626" name="Picture 2" descr="http://www.farsah.kz/img/rai/8/fotos/big/1164914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112567" cy="3784499"/>
          </a:xfrm>
          <a:prstGeom prst="rect">
            <a:avLst/>
          </a:prstGeom>
          <a:noFill/>
        </p:spPr>
      </p:pic>
      <p:pic>
        <p:nvPicPr>
          <p:cNvPr id="26628" name="Picture 4" descr="http://www.farsah.kz/img/rai/8/fotos/big/1164914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3313985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ДВОРЦОВЫЙ КОМПЛЕКС АКЫРТАС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5"/>
            <a:ext cx="8229600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sz="1800" b="1" i="1" dirty="0" err="1" smtClean="0">
                <a:solidFill>
                  <a:srgbClr val="800000"/>
                </a:solidFill>
              </a:rPr>
              <a:t>Акыртас</a:t>
            </a:r>
            <a:r>
              <a:rPr lang="ru-RU" sz="1800" b="1" i="1" dirty="0">
                <a:solidFill>
                  <a:srgbClr val="800000"/>
                </a:solidFill>
              </a:rPr>
              <a:t> (</a:t>
            </a:r>
            <a:r>
              <a:rPr lang="ru-RU" sz="1800" b="1" i="1" dirty="0" err="1">
                <a:solidFill>
                  <a:srgbClr val="800000"/>
                </a:solidFill>
              </a:rPr>
              <a:t>каз</a:t>
            </a:r>
            <a:r>
              <a:rPr lang="ru-RU" sz="1800" b="1" i="1" dirty="0">
                <a:solidFill>
                  <a:srgbClr val="800000"/>
                </a:solidFill>
              </a:rPr>
              <a:t>. </a:t>
            </a:r>
            <a:r>
              <a:rPr lang="ru-RU" sz="1800" b="1" i="1" dirty="0" err="1">
                <a:solidFill>
                  <a:srgbClr val="800000"/>
                </a:solidFill>
              </a:rPr>
              <a:t>Ақыртас</a:t>
            </a:r>
            <a:r>
              <a:rPr lang="ru-RU" sz="1800" b="1" i="1" dirty="0">
                <a:solidFill>
                  <a:srgbClr val="800000"/>
                </a:solidFill>
              </a:rPr>
              <a:t>)</a:t>
            </a:r>
            <a:r>
              <a:rPr lang="ru-RU" sz="1800" b="1" dirty="0">
                <a:solidFill>
                  <a:srgbClr val="002060"/>
                </a:solidFill>
              </a:rPr>
              <a:t> — дворцовый комплекс VIII—IX веков постройки в </a:t>
            </a:r>
            <a:r>
              <a:rPr lang="ru-RU" sz="1800" b="1" dirty="0" err="1">
                <a:solidFill>
                  <a:srgbClr val="002060"/>
                </a:solidFill>
              </a:rPr>
              <a:t>Жамбылской</a:t>
            </a:r>
            <a:r>
              <a:rPr lang="ru-RU" sz="1800" b="1" dirty="0">
                <a:solidFill>
                  <a:srgbClr val="002060"/>
                </a:solidFill>
              </a:rPr>
              <a:t> области Казахстана в 45 км от города </a:t>
            </a:r>
            <a:r>
              <a:rPr lang="ru-RU" sz="1800" b="1" dirty="0" err="1" smtClean="0">
                <a:solidFill>
                  <a:srgbClr val="002060"/>
                </a:solidFill>
              </a:rPr>
              <a:t>Тараз</a:t>
            </a:r>
            <a:r>
              <a:rPr lang="ru-RU" sz="1800" b="1" dirty="0" smtClean="0">
                <a:solidFill>
                  <a:srgbClr val="002060"/>
                </a:solidFill>
              </a:rPr>
              <a:t>. </a:t>
            </a:r>
            <a:r>
              <a:rPr lang="ru-RU" sz="1800" b="1" dirty="0">
                <a:solidFill>
                  <a:srgbClr val="002060"/>
                </a:solidFill>
              </a:rPr>
              <a:t>История изучения </a:t>
            </a:r>
            <a:r>
              <a:rPr lang="ru-RU" sz="1800" b="1" dirty="0" err="1">
                <a:solidFill>
                  <a:srgbClr val="002060"/>
                </a:solidFill>
              </a:rPr>
              <a:t>Акыртаса</a:t>
            </a:r>
            <a:r>
              <a:rPr lang="ru-RU" sz="1800" b="1" dirty="0">
                <a:solidFill>
                  <a:srgbClr val="002060"/>
                </a:solidFill>
              </a:rPr>
              <a:t> началась в 1861 </a:t>
            </a:r>
            <a:r>
              <a:rPr lang="ru-RU" sz="1800" b="1" dirty="0" smtClean="0">
                <a:solidFill>
                  <a:srgbClr val="002060"/>
                </a:solidFill>
              </a:rPr>
              <a:t>году, </a:t>
            </a:r>
            <a:r>
              <a:rPr lang="ru-RU" sz="1800" b="1" dirty="0">
                <a:solidFill>
                  <a:srgbClr val="002060"/>
                </a:solidFill>
              </a:rPr>
              <a:t>однако до сих пор нет единого мнения по вопросу, кто его построил. Среди различных теорий назначения </a:t>
            </a:r>
            <a:r>
              <a:rPr lang="ru-RU" sz="1800" b="1" dirty="0" err="1">
                <a:solidFill>
                  <a:srgbClr val="002060"/>
                </a:solidFill>
              </a:rPr>
              <a:t>Акыртаса</a:t>
            </a:r>
            <a:r>
              <a:rPr lang="ru-RU" sz="1800" b="1" dirty="0">
                <a:solidFill>
                  <a:srgbClr val="002060"/>
                </a:solidFill>
              </a:rPr>
              <a:t> —буддийский либо несторианский монастырь, арабский </a:t>
            </a:r>
            <a:r>
              <a:rPr lang="ru-RU" sz="1800" b="1" dirty="0" smtClean="0">
                <a:solidFill>
                  <a:srgbClr val="002060"/>
                </a:solidFill>
              </a:rPr>
              <a:t>дворец. В </a:t>
            </a:r>
            <a:r>
              <a:rPr lang="ru-RU" sz="1800" b="1" dirty="0">
                <a:solidFill>
                  <a:srgbClr val="002060"/>
                </a:solidFill>
              </a:rPr>
              <a:t>июле 2014 года 8 археологических памятников Казахстана, в том числе </a:t>
            </a:r>
            <a:r>
              <a:rPr lang="ru-RU" sz="1800" b="1" dirty="0" err="1">
                <a:solidFill>
                  <a:srgbClr val="002060"/>
                </a:solidFill>
              </a:rPr>
              <a:t>Акыртас</a:t>
            </a:r>
            <a:r>
              <a:rPr lang="ru-RU" sz="1800" b="1" dirty="0">
                <a:solidFill>
                  <a:srgbClr val="002060"/>
                </a:solidFill>
              </a:rPr>
              <a:t>, вошли в список Всемирного наследия ЮНЕСКО в составе «Объектов Великого шёлкового пути в </a:t>
            </a:r>
            <a:r>
              <a:rPr lang="ru-RU" sz="1800" b="1" dirty="0" err="1">
                <a:solidFill>
                  <a:srgbClr val="002060"/>
                </a:solidFill>
              </a:rPr>
              <a:t>Чанъань-Тянь-Шанском</a:t>
            </a:r>
            <a:r>
              <a:rPr lang="ru-RU" sz="1800" b="1" dirty="0">
                <a:solidFill>
                  <a:srgbClr val="002060"/>
                </a:solidFill>
              </a:rPr>
              <a:t> коридоре</a:t>
            </a:r>
            <a:r>
              <a:rPr lang="ru-RU" sz="2300" b="1" dirty="0" smtClean="0">
                <a:solidFill>
                  <a:srgbClr val="002060"/>
                </a:solidFill>
              </a:rPr>
              <a:t>».</a:t>
            </a:r>
            <a:endParaRPr lang="ru-RU" sz="2300" b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Загадка Акыртас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12976"/>
            <a:ext cx="4570785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СХЕМА КОМПЛЕКСА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22530" name="Picture 2" descr="Загадка Акыртас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19346" cy="5671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СТРОИТЕЛИ АКЫРТАСА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900" b="1" dirty="0" smtClean="0">
                <a:solidFill>
                  <a:srgbClr val="002060"/>
                </a:solidFill>
              </a:rPr>
              <a:t>«План </a:t>
            </a:r>
            <a:r>
              <a:rPr lang="ru-RU" sz="1900" b="1" dirty="0" err="1">
                <a:solidFill>
                  <a:srgbClr val="002060"/>
                </a:solidFill>
              </a:rPr>
              <a:t>Акыртаса</a:t>
            </a:r>
            <a:r>
              <a:rPr lang="ru-RU" sz="1900" b="1" dirty="0">
                <a:solidFill>
                  <a:srgbClr val="002060"/>
                </a:solidFill>
              </a:rPr>
              <a:t> представляет собой почти правильный </a:t>
            </a:r>
            <a:r>
              <a:rPr lang="ru-RU" sz="1900" b="1" dirty="0" smtClean="0">
                <a:solidFill>
                  <a:srgbClr val="002060"/>
                </a:solidFill>
              </a:rPr>
              <a:t>прямоугольник, </a:t>
            </a:r>
            <a:r>
              <a:rPr lang="ru-RU" sz="1900" b="1" dirty="0">
                <a:solidFill>
                  <a:srgbClr val="002060"/>
                </a:solidFill>
              </a:rPr>
              <a:t>его размеры 138 на 162 </a:t>
            </a:r>
            <a:r>
              <a:rPr lang="ru-RU" sz="1900" b="1" dirty="0" smtClean="0">
                <a:solidFill>
                  <a:srgbClr val="002060"/>
                </a:solidFill>
              </a:rPr>
              <a:t>метра. </a:t>
            </a:r>
            <a:r>
              <a:rPr lang="ru-RU" sz="1900" b="1" dirty="0">
                <a:solidFill>
                  <a:srgbClr val="002060"/>
                </a:solidFill>
              </a:rPr>
              <a:t>По площади он превосходит древнеримский Колизей, а по объему каменных работ равен египетской пирамиде средней величины. Ясно, что план такого огромного сооружения составлялся </a:t>
            </a:r>
            <a:r>
              <a:rPr lang="ru-RU" sz="1900" b="1" dirty="0" smtClean="0">
                <a:solidFill>
                  <a:srgbClr val="002060"/>
                </a:solidFill>
              </a:rPr>
              <a:t>не просто, для </a:t>
            </a:r>
            <a:r>
              <a:rPr lang="ru-RU" sz="1900" b="1" dirty="0">
                <a:solidFill>
                  <a:srgbClr val="002060"/>
                </a:solidFill>
              </a:rPr>
              <a:t>этого требовалось знание точных наук, а также и определенные </a:t>
            </a:r>
            <a:r>
              <a:rPr lang="ru-RU" sz="1900" b="1" dirty="0" smtClean="0">
                <a:solidFill>
                  <a:srgbClr val="002060"/>
                </a:solidFill>
              </a:rPr>
              <a:t>философские </a:t>
            </a:r>
            <a:r>
              <a:rPr lang="ru-RU" sz="1900" b="1" dirty="0">
                <a:solidFill>
                  <a:srgbClr val="002060"/>
                </a:solidFill>
              </a:rPr>
              <a:t>воззрения. Продольная ось сооружения имеет отклонение от земного меридиана на 18 градусов. Эта цифра взята из </a:t>
            </a:r>
            <a:r>
              <a:rPr lang="ru-RU" sz="1900" b="1" dirty="0" smtClean="0">
                <a:solidFill>
                  <a:srgbClr val="002060"/>
                </a:solidFill>
              </a:rPr>
              <a:t>астрономии». </a:t>
            </a:r>
          </a:p>
          <a:p>
            <a:pPr algn="r">
              <a:buNone/>
            </a:pPr>
            <a:r>
              <a:rPr lang="ru-RU" sz="1900" b="1" dirty="0">
                <a:solidFill>
                  <a:srgbClr val="002060"/>
                </a:solidFill>
              </a:rPr>
              <a:t>	</a:t>
            </a:r>
            <a:r>
              <a:rPr lang="ru-RU" sz="1900" b="1" dirty="0" smtClean="0">
                <a:solidFill>
                  <a:srgbClr val="002060"/>
                </a:solidFill>
              </a:rPr>
              <a:t>	</a:t>
            </a:r>
            <a:r>
              <a:rPr lang="ru-RU" sz="1900" b="1" i="1" dirty="0" smtClean="0">
                <a:solidFill>
                  <a:srgbClr val="002060"/>
                </a:solidFill>
              </a:rPr>
              <a:t>Начальник </a:t>
            </a:r>
          </a:p>
          <a:p>
            <a:pPr algn="r">
              <a:buNone/>
            </a:pPr>
            <a:r>
              <a:rPr lang="ru-RU" sz="1900" b="1" i="1" dirty="0" err="1" smtClean="0">
                <a:solidFill>
                  <a:srgbClr val="002060"/>
                </a:solidFill>
              </a:rPr>
              <a:t>Акыртасского</a:t>
            </a:r>
            <a:r>
              <a:rPr lang="ru-RU" sz="1900" b="1" i="1" dirty="0" smtClean="0">
                <a:solidFill>
                  <a:srgbClr val="002060"/>
                </a:solidFill>
              </a:rPr>
              <a:t> археологического отряда </a:t>
            </a:r>
          </a:p>
          <a:p>
            <a:pPr algn="r">
              <a:buNone/>
            </a:pPr>
            <a:r>
              <a:rPr lang="ru-RU" sz="1900" b="1" i="1" dirty="0" smtClean="0">
                <a:solidFill>
                  <a:srgbClr val="002060"/>
                </a:solidFill>
              </a:rPr>
              <a:t>Дмитрий Воякин </a:t>
            </a:r>
            <a:endParaRPr lang="ru-RU" sz="1900" b="1" i="1" dirty="0">
              <a:solidFill>
                <a:srgbClr val="002060"/>
              </a:solidFill>
            </a:endParaRPr>
          </a:p>
        </p:txBody>
      </p:sp>
      <p:pic>
        <p:nvPicPr>
          <p:cNvPr id="4" name="Picture 4" descr="Г.Урманова: Кто разгадает тайну Акыртаса? В 40 км от Тараза почти два века тому назад было обнаружено огромное каменное сооружение (фото)"/>
          <p:cNvPicPr>
            <a:picLocks noChangeAspect="1" noChangeArrowheads="1"/>
          </p:cNvPicPr>
          <p:nvPr/>
        </p:nvPicPr>
        <p:blipFill>
          <a:blip r:embed="rId2" cstate="print"/>
          <a:srcRect b="50722"/>
          <a:stretch>
            <a:fillRect/>
          </a:stretch>
        </p:blipFill>
        <p:spPr bwMode="auto">
          <a:xfrm>
            <a:off x="251520" y="3645024"/>
            <a:ext cx="378253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60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ПАМЯТНИКИ В СТИЛЕ ДЫН</vt:lpstr>
      <vt:lpstr>ЧТО ТАКОЕ АРХИТЕКТУРА В СТИЛЕ «ДЫН»?</vt:lpstr>
      <vt:lpstr>КУЛЬТОВЫЙ КОМПЛЕКС  БАБА-АТА</vt:lpstr>
      <vt:lpstr>Презентация PowerPoint</vt:lpstr>
      <vt:lpstr>СОВРЕМЕННАЯ  РЕКОНСТРУКЦИЯ</vt:lpstr>
      <vt:lpstr>СОВРЕМЕННАЯ РЕКОНСТРУКЦИЯ.  КАМЕННАЯ КЛАДКА</vt:lpstr>
      <vt:lpstr>ДВОРЦОВЫЙ КОМПЛЕКС АКЫРТАС</vt:lpstr>
      <vt:lpstr>СХЕМА КОМПЛЕКСА</vt:lpstr>
      <vt:lpstr>СТРОИТЕЛИ АКЫРТАСА</vt:lpstr>
      <vt:lpstr>ПЕРВЫЕ УПОМИНАНИЯ ОБ АКЫРТАСЕ</vt:lpstr>
      <vt:lpstr>ВЕРСИИ УЧЕНЫХ</vt:lpstr>
      <vt:lpstr>Презентация PowerPoint</vt:lpstr>
      <vt:lpstr>ОСТАТКИ БУДДИЙСКИХ ХРАМОВ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В СТИЛЕ ДЫН</dc:title>
  <dc:creator>User</dc:creator>
  <cp:lastModifiedBy>User</cp:lastModifiedBy>
  <cp:revision>25</cp:revision>
  <dcterms:created xsi:type="dcterms:W3CDTF">2015-06-14T15:15:48Z</dcterms:created>
  <dcterms:modified xsi:type="dcterms:W3CDTF">2015-10-07T07:18:44Z</dcterms:modified>
</cp:coreProperties>
</file>