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>
        <p:scale>
          <a:sx n="94" d="100"/>
          <a:sy n="94" d="100"/>
        </p:scale>
        <p:origin x="-129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579D-2C8D-482C-8119-5C40782AE49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9DB-47AD-4BD0-9479-AE143D52B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579D-2C8D-482C-8119-5C40782AE49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9DB-47AD-4BD0-9479-AE143D52B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579D-2C8D-482C-8119-5C40782AE49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9DB-47AD-4BD0-9479-AE143D52B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579D-2C8D-482C-8119-5C40782AE49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9DB-47AD-4BD0-9479-AE143D52B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579D-2C8D-482C-8119-5C40782AE49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9DB-47AD-4BD0-9479-AE143D52B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579D-2C8D-482C-8119-5C40782AE49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9DB-47AD-4BD0-9479-AE143D52B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579D-2C8D-482C-8119-5C40782AE49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9DB-47AD-4BD0-9479-AE143D52B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579D-2C8D-482C-8119-5C40782AE49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9DB-47AD-4BD0-9479-AE143D52B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579D-2C8D-482C-8119-5C40782AE49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9DB-47AD-4BD0-9479-AE143D52B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579D-2C8D-482C-8119-5C40782AE49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9DB-47AD-4BD0-9479-AE143D52B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579D-2C8D-482C-8119-5C40782AE49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9DB-47AD-4BD0-9479-AE143D52B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4579D-2C8D-482C-8119-5C40782AE49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7B9DB-47AD-4BD0-9479-AE143D52B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7"/>
            <a:ext cx="9144000" cy="64807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800000"/>
                </a:solidFill>
              </a:rPr>
              <a:t>РАННЕСРЕДНЕВЕКОВАЯ АРХИТЕКТУРА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124744"/>
            <a:ext cx="4392488" cy="8640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САРДОБА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(параграф 9, стр. 39)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Сардоба или средневековое водохранилищ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629572" cy="4331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ЧТО ТАКОЕ САРДОБА?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sz="1800" b="1" i="1" dirty="0" smtClean="0">
                <a:solidFill>
                  <a:srgbClr val="800000"/>
                </a:solidFill>
              </a:rPr>
              <a:t>САРДОБА</a:t>
            </a:r>
            <a:r>
              <a:rPr lang="ru-RU" sz="1800" b="1" i="1" dirty="0">
                <a:solidFill>
                  <a:srgbClr val="800000"/>
                </a:solidFill>
              </a:rPr>
              <a:t> </a:t>
            </a:r>
            <a:r>
              <a:rPr lang="ru-RU" sz="1800" b="1" i="1" dirty="0" smtClean="0">
                <a:solidFill>
                  <a:srgbClr val="800000"/>
                </a:solidFill>
              </a:rPr>
              <a:t>-</a:t>
            </a:r>
            <a:r>
              <a:rPr lang="en-US" sz="1800" b="1" i="1" dirty="0" smtClean="0">
                <a:solidFill>
                  <a:srgbClr val="80000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буквально </a:t>
            </a:r>
            <a:r>
              <a:rPr lang="ru-RU" sz="1800" b="1" i="1" dirty="0">
                <a:solidFill>
                  <a:srgbClr val="800000"/>
                </a:solidFill>
              </a:rPr>
              <a:t>хранилище для воды</a:t>
            </a:r>
            <a:r>
              <a:rPr lang="ru-RU" sz="1800" b="1" dirty="0">
                <a:solidFill>
                  <a:srgbClr val="002060"/>
                </a:solidFill>
              </a:rPr>
              <a:t> — гидротехническое архитектурное сооружение хозяйственного </a:t>
            </a:r>
            <a:r>
              <a:rPr lang="ru-RU" sz="1800" b="1" dirty="0" smtClean="0">
                <a:solidFill>
                  <a:srgbClr val="002060"/>
                </a:solidFill>
              </a:rPr>
              <a:t>назначения; </a:t>
            </a:r>
            <a:r>
              <a:rPr lang="ru-RU" sz="1800" b="1" dirty="0">
                <a:solidFill>
                  <a:srgbClr val="002060"/>
                </a:solidFill>
              </a:rPr>
              <a:t>заглубленный в землю и накрытый каменным сводом бассейн — для сбора, хранения и употребления пресной питьевой воды. Свод или</a:t>
            </a:r>
            <a:r>
              <a:rPr lang="ru-RU" sz="1800" b="1" dirty="0">
                <a:solidFill>
                  <a:srgbClr val="800000"/>
                </a:solidFill>
              </a:rPr>
              <a:t> </a:t>
            </a:r>
            <a:r>
              <a:rPr lang="ru-RU" sz="1800" b="1" dirty="0" err="1">
                <a:solidFill>
                  <a:srgbClr val="800000"/>
                </a:solidFill>
              </a:rPr>
              <a:t>гумбаз</a:t>
            </a:r>
            <a:r>
              <a:rPr lang="ru-RU" sz="1800" b="1" dirty="0">
                <a:solidFill>
                  <a:srgbClr val="002060"/>
                </a:solidFill>
              </a:rPr>
              <a:t> над бассейном предотвращал значительное испарение воды, в определенной мере защищал от пылевых и песчаных бурь, создавал постоянную тень. Вода в таких хранилищах оставалась холодной в самый знойный период года. </a:t>
            </a:r>
          </a:p>
        </p:txBody>
      </p:sp>
      <p:pic>
        <p:nvPicPr>
          <p:cNvPr id="7" name="Picture 2" descr="http://sreda.uz/uploads/posts/2011-11/1320231315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413201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ВЫБОР МЕСТА ДЛЯ САРДОБ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9081" t="21581" r="49299" b="18162"/>
          <a:stretch>
            <a:fillRect/>
          </a:stretch>
        </p:blipFill>
        <p:spPr bwMode="auto">
          <a:xfrm>
            <a:off x="539552" y="836712"/>
            <a:ext cx="33843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355976" y="980728"/>
            <a:ext cx="3816424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Законченный </a:t>
            </a:r>
            <a:r>
              <a:rPr kumimoji="0" lang="ru-RU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сардоб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был очень дорогим сооружением и место для его строительства выбиралось весьма тщательно.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Сардоб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обычно размещали в низине, куда по естественной глиняной поверхности стекались талые и дождевые воды. Часто, не нарушая водоупорный слой, аккуратно выделывали неглубокие протяженные каналы-арыки, сеть которых сбрасывала всю собранную драгоценную воду в </a:t>
            </a:r>
            <a:r>
              <a:rPr kumimoji="0" lang="ru-RU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хауз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под купол </a:t>
            </a:r>
            <a:r>
              <a:rPr kumimoji="0" lang="ru-RU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сардоба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4680520" cy="54726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Бассейн </a:t>
            </a:r>
            <a:r>
              <a:rPr lang="ru-RU" b="1" dirty="0" err="1" smtClean="0">
                <a:solidFill>
                  <a:srgbClr val="002060"/>
                </a:solidFill>
              </a:rPr>
              <a:t>сардоба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800000"/>
                </a:solidFill>
              </a:rPr>
              <a:t>- </a:t>
            </a:r>
            <a:r>
              <a:rPr lang="ru-RU" b="1" dirty="0" err="1" smtClean="0">
                <a:solidFill>
                  <a:srgbClr val="800000"/>
                </a:solidFill>
              </a:rPr>
              <a:t>хауз</a:t>
            </a:r>
            <a:r>
              <a:rPr lang="ru-RU" b="1" dirty="0" smtClean="0">
                <a:solidFill>
                  <a:srgbClr val="800000"/>
                </a:solidFill>
              </a:rPr>
              <a:t> - </a:t>
            </a:r>
            <a:r>
              <a:rPr lang="ru-RU" b="1" dirty="0" smtClean="0">
                <a:solidFill>
                  <a:srgbClr val="002060"/>
                </a:solidFill>
              </a:rPr>
              <a:t>это обычно емкость полусферической формы, углубленная в землю до 15 - 18 метров. В плане - это круг диаметром 12 - 15 метров. Толщина стен </a:t>
            </a:r>
            <a:r>
              <a:rPr lang="ru-RU" b="1" dirty="0" err="1" smtClean="0">
                <a:solidFill>
                  <a:srgbClr val="002060"/>
                </a:solidFill>
              </a:rPr>
              <a:t>хауза</a:t>
            </a:r>
            <a:r>
              <a:rPr lang="ru-RU" b="1" dirty="0" smtClean="0">
                <a:solidFill>
                  <a:srgbClr val="002060"/>
                </a:solidFill>
              </a:rPr>
              <a:t> - до 1,5 метра.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	Вокруг </a:t>
            </a:r>
            <a:r>
              <a:rPr lang="ru-RU" b="1" dirty="0">
                <a:solidFill>
                  <a:srgbClr val="002060"/>
                </a:solidFill>
              </a:rPr>
              <a:t>бассейна с водой выстраивалась </a:t>
            </a:r>
            <a:r>
              <a:rPr lang="ru-RU" b="1" dirty="0">
                <a:solidFill>
                  <a:srgbClr val="800000"/>
                </a:solidFill>
              </a:rPr>
              <a:t>галерея.</a:t>
            </a:r>
            <a:r>
              <a:rPr lang="ru-RU" b="1" dirty="0">
                <a:solidFill>
                  <a:srgbClr val="002060"/>
                </a:solidFill>
              </a:rPr>
              <a:t> На галерее отдыхали, принимали пищу, ночевали, пережидали дневную жару. Все сооружение накрывалось полусферическим куполом, который предохранял воду от испарения и давал спасительную тень в дневное время, так как по пустыне путешествовали чаще всего ночью, когда беспощадное </a:t>
            </a:r>
            <a:r>
              <a:rPr lang="ru-RU" b="1" dirty="0" smtClean="0">
                <a:solidFill>
                  <a:srgbClr val="002060"/>
                </a:solidFill>
              </a:rPr>
              <a:t>палящее </a:t>
            </a:r>
            <a:r>
              <a:rPr lang="ru-RU" b="1" dirty="0">
                <a:solidFill>
                  <a:srgbClr val="002060"/>
                </a:solidFill>
              </a:rPr>
              <a:t>солнце уходило за горизонт. Снаружи на галерею делался один или несколько входов. В вершине купола могло быть небольшое круглое отверстие, либо купол венчала башенка. Днем купол с башенкой был отличным ориентиром на плоскости пустыни. Ночью, предположительно, в башенке могли зажигаться огни - масляная лампа как маяк-ориентир для двигающихся ночью караванов и путников.</a:t>
            </a:r>
          </a:p>
        </p:txBody>
      </p:sp>
      <p:pic>
        <p:nvPicPr>
          <p:cNvPr id="5122" name="Picture 2" descr="http://veresshagin.ru/cms.ashx?req=Image&amp;imageid=b1aeba0a-6293-452e-bc43-ffe2666c5a4f&amp;key=%D1%E0%F0%E4%EE%E1%E0%20-%20%E8%F1%F2%EE%F7%ED%E8%EA%20%E2%EE%E4%F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7"/>
            <a:ext cx="3816424" cy="299377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СХЕМА САРДОБЫ КАК СЛОЖНОГО ИНЖЕНЕРНОГО СООРУЖЕНИЯ</a:t>
            </a:r>
            <a:endParaRPr lang="ru-RU" sz="2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МАТЕРИАЛ ДЛЯ СТРОИТЕЛЬСТВА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200" b="1" dirty="0" smtClean="0">
                <a:solidFill>
                  <a:srgbClr val="002060"/>
                </a:solidFill>
              </a:rPr>
              <a:t>Материалом </a:t>
            </a:r>
            <a:r>
              <a:rPr lang="ru-RU" sz="2200" b="1" dirty="0">
                <a:solidFill>
                  <a:srgbClr val="002060"/>
                </a:solidFill>
              </a:rPr>
              <a:t>для возведения </a:t>
            </a:r>
            <a:r>
              <a:rPr lang="ru-RU" sz="2200" b="1" dirty="0" err="1">
                <a:solidFill>
                  <a:srgbClr val="002060"/>
                </a:solidFill>
              </a:rPr>
              <a:t>хауза</a:t>
            </a:r>
            <a:r>
              <a:rPr lang="ru-RU" sz="2200" b="1" dirty="0">
                <a:solidFill>
                  <a:srgbClr val="002060"/>
                </a:solidFill>
              </a:rPr>
              <a:t>, галереи и купола был </a:t>
            </a:r>
            <a:r>
              <a:rPr lang="ru-RU" sz="2200" b="1" dirty="0">
                <a:solidFill>
                  <a:srgbClr val="800000"/>
                </a:solidFill>
              </a:rPr>
              <a:t>специально и тщательно выделанный из рецептурной глины, выдержанный и обожженный в огне кирпич. </a:t>
            </a:r>
            <a:r>
              <a:rPr lang="ru-RU" sz="2200" b="1" dirty="0">
                <a:solidFill>
                  <a:srgbClr val="002060"/>
                </a:solidFill>
              </a:rPr>
              <a:t>Рецептура глины и ее компонентов, технология выделки часто являлись секретом профессиональных </a:t>
            </a:r>
            <a:r>
              <a:rPr lang="ru-RU" sz="2200" b="1" dirty="0" smtClean="0">
                <a:solidFill>
                  <a:srgbClr val="002060"/>
                </a:solidFill>
              </a:rPr>
              <a:t>мастеров.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		Обычно </a:t>
            </a:r>
            <a:r>
              <a:rPr lang="ru-RU" sz="2200" b="1" dirty="0" err="1">
                <a:solidFill>
                  <a:srgbClr val="002060"/>
                </a:solidFill>
              </a:rPr>
              <a:t>сардоба</a:t>
            </a:r>
            <a:r>
              <a:rPr lang="ru-RU" sz="2200" b="1" dirty="0">
                <a:solidFill>
                  <a:srgbClr val="002060"/>
                </a:solidFill>
              </a:rPr>
              <a:t> строилась 5 - 7 лет под началом </a:t>
            </a:r>
            <a:r>
              <a:rPr lang="ru-RU" sz="2200" b="1" dirty="0" smtClean="0">
                <a:solidFill>
                  <a:srgbClr val="002060"/>
                </a:solidFill>
              </a:rPr>
              <a:t>мастера, он </a:t>
            </a:r>
            <a:r>
              <a:rPr lang="ru-RU" sz="2200" b="1" dirty="0">
                <a:solidFill>
                  <a:srgbClr val="002060"/>
                </a:solidFill>
              </a:rPr>
              <a:t>был и архитектором, и инженером, и строителем, и техническим руководителем строительства.</a:t>
            </a:r>
          </a:p>
        </p:txBody>
      </p:sp>
      <p:pic>
        <p:nvPicPr>
          <p:cNvPr id="4098" name="Picture 2" descr="http://cossac-awards.narod.ru/Zametki/Tutov/Golodnaya_ste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4077072"/>
            <a:ext cx="3329265" cy="2376264"/>
          </a:xfrm>
          <a:prstGeom prst="rect">
            <a:avLst/>
          </a:prstGeom>
          <a:noFill/>
        </p:spPr>
      </p:pic>
      <p:pic>
        <p:nvPicPr>
          <p:cNvPr id="4100" name="Picture 4" descr="http://ic.pics.livejournal.com/rus_turk/38498502/584098/584098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600400" cy="2491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КАЧЕСТВО </a:t>
            </a:r>
            <a:br>
              <a:rPr lang="ru-RU" sz="2800" b="1" dirty="0" smtClean="0">
                <a:solidFill>
                  <a:srgbClr val="800000"/>
                </a:solidFill>
              </a:rPr>
            </a:br>
            <a:r>
              <a:rPr lang="ru-RU" sz="2800" b="1" dirty="0" smtClean="0">
                <a:solidFill>
                  <a:srgbClr val="800000"/>
                </a:solidFill>
              </a:rPr>
              <a:t>СТРОИТЕЛЬНЫХ МАТЕРИАЛОВ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600" b="1" dirty="0" smtClean="0">
                <a:solidFill>
                  <a:srgbClr val="002060"/>
                </a:solidFill>
              </a:rPr>
              <a:t>На </a:t>
            </a:r>
            <a:r>
              <a:rPr lang="ru-RU" sz="2600" b="1" dirty="0">
                <a:solidFill>
                  <a:srgbClr val="002060"/>
                </a:solidFill>
              </a:rPr>
              <a:t>одну постройку уходило от 400 до 600 тыс. кирпичей. Особую глину для них добывали в низовьях Амударьи, издревле знали и ценили ее жаропрочные, водонепроницаемые, теплоизолирующие свойства. Эту </a:t>
            </a:r>
            <a:r>
              <a:rPr lang="ru-RU" sz="2600" b="1" dirty="0" smtClean="0">
                <a:solidFill>
                  <a:srgbClr val="002060"/>
                </a:solidFill>
              </a:rPr>
              <a:t>глину </a:t>
            </a:r>
            <a:r>
              <a:rPr lang="ru-RU" sz="2600" b="1" dirty="0">
                <a:solidFill>
                  <a:srgbClr val="002060"/>
                </a:solidFill>
              </a:rPr>
              <a:t>замешивали особым способом, с добавлением верблюжьей шерсти. Сразу раствор на формовку не пускали, длительное время его выдерживали. Отформованный кирпич до года "жарился" на солнце. И если готовый кирпич не трескался и не изменял форму, его отправляли в огонь.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600" b="1" dirty="0">
                <a:solidFill>
                  <a:srgbClr val="002060"/>
                </a:solidFill>
              </a:rPr>
              <a:t>	</a:t>
            </a:r>
            <a:r>
              <a:rPr lang="ru-RU" sz="2600" b="1" dirty="0" smtClean="0">
                <a:solidFill>
                  <a:srgbClr val="002060"/>
                </a:solidFill>
              </a:rPr>
              <a:t>	После </a:t>
            </a:r>
            <a:r>
              <a:rPr lang="ru-RU" sz="2600" b="1" dirty="0">
                <a:solidFill>
                  <a:srgbClr val="002060"/>
                </a:solidFill>
              </a:rPr>
              <a:t>обжига вновь строго отбирали по звуку, форме и другим качествам. Только тщательно отобранный кирпич признавался годным и подавался на строительство.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600" b="1" dirty="0">
                <a:solidFill>
                  <a:srgbClr val="002060"/>
                </a:solidFill>
              </a:rPr>
              <a:t>	</a:t>
            </a:r>
            <a:r>
              <a:rPr lang="ru-RU" sz="2600" b="1" dirty="0" smtClean="0">
                <a:solidFill>
                  <a:srgbClr val="002060"/>
                </a:solidFill>
              </a:rPr>
              <a:t>	Раствор </a:t>
            </a:r>
            <a:r>
              <a:rPr lang="ru-RU" sz="2600" b="1" dirty="0">
                <a:solidFill>
                  <a:srgbClr val="002060"/>
                </a:solidFill>
              </a:rPr>
              <a:t>для кладки замешивали на воде с добавлением овечьего молока на верблюжьей шерсти. Сложенные таким образом дно и стены </a:t>
            </a:r>
            <a:r>
              <a:rPr lang="ru-RU" sz="2600" b="1" dirty="0" err="1">
                <a:solidFill>
                  <a:srgbClr val="002060"/>
                </a:solidFill>
              </a:rPr>
              <a:t>бассейна-хауза</a:t>
            </a:r>
            <a:r>
              <a:rPr lang="ru-RU" sz="2600" b="1" dirty="0">
                <a:solidFill>
                  <a:srgbClr val="002060"/>
                </a:solidFill>
              </a:rPr>
              <a:t>, круговая галерея и купол получались прочными и чрезвычайно долговечными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СТРОИТЕЛЬСТВО ХАУЗА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100" b="1" dirty="0" err="1" smtClean="0">
                <a:solidFill>
                  <a:srgbClr val="800000"/>
                </a:solidFill>
              </a:rPr>
              <a:t>Хауз</a:t>
            </a:r>
            <a:r>
              <a:rPr lang="ru-RU" sz="3100" b="1" dirty="0" smtClean="0">
                <a:solidFill>
                  <a:srgbClr val="800000"/>
                </a:solidFill>
              </a:rPr>
              <a:t> </a:t>
            </a:r>
            <a:r>
              <a:rPr lang="ru-RU" sz="3100" b="1" dirty="0">
                <a:solidFill>
                  <a:srgbClr val="800000"/>
                </a:solidFill>
              </a:rPr>
              <a:t>- </a:t>
            </a:r>
            <a:r>
              <a:rPr lang="ru-RU" sz="2900" b="1" dirty="0">
                <a:solidFill>
                  <a:srgbClr val="002060"/>
                </a:solidFill>
              </a:rPr>
              <a:t>хранилище воды - строился по особой технологии, которая исключала фильтрацию собранной воды, и сохраняла ее чистой, прозрачной и холодной. </a:t>
            </a:r>
            <a:endParaRPr lang="ru-RU" sz="29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900" b="1" dirty="0">
                <a:solidFill>
                  <a:srgbClr val="002060"/>
                </a:solidFill>
              </a:rPr>
              <a:t>	</a:t>
            </a:r>
            <a:r>
              <a:rPr lang="ru-RU" sz="2900" b="1" dirty="0" smtClean="0">
                <a:solidFill>
                  <a:srgbClr val="002060"/>
                </a:solidFill>
              </a:rPr>
              <a:t>	Дно </a:t>
            </a:r>
            <a:r>
              <a:rPr lang="ru-RU" sz="2900" b="1" dirty="0" err="1">
                <a:solidFill>
                  <a:srgbClr val="002060"/>
                </a:solidFill>
              </a:rPr>
              <a:t>бассейна-хауза</a:t>
            </a:r>
            <a:r>
              <a:rPr lang="ru-RU" sz="2900" b="1" dirty="0">
                <a:solidFill>
                  <a:srgbClr val="002060"/>
                </a:solidFill>
              </a:rPr>
              <a:t> выкладывалось смешанный с </a:t>
            </a:r>
            <a:r>
              <a:rPr lang="ru-RU" sz="2900" b="1" dirty="0" err="1">
                <a:solidFill>
                  <a:srgbClr val="800000"/>
                </a:solidFill>
              </a:rPr>
              <a:t>ганчем</a:t>
            </a:r>
            <a:r>
              <a:rPr lang="ru-RU" sz="2900" b="1" dirty="0">
                <a:solidFill>
                  <a:srgbClr val="800000"/>
                </a:solidFill>
              </a:rPr>
              <a:t> </a:t>
            </a:r>
            <a:r>
              <a:rPr lang="ru-RU" sz="2900" b="1" dirty="0">
                <a:solidFill>
                  <a:srgbClr val="002060"/>
                </a:solidFill>
              </a:rPr>
              <a:t>кирпичом. Следующий слой был из угля </a:t>
            </a:r>
            <a:r>
              <a:rPr lang="ru-RU" sz="2900" b="1" dirty="0" smtClean="0">
                <a:solidFill>
                  <a:srgbClr val="002060"/>
                </a:solidFill>
              </a:rPr>
              <a:t>сожженного саксаула</a:t>
            </a:r>
            <a:r>
              <a:rPr lang="ru-RU" sz="2900" b="1" dirty="0">
                <a:solidFill>
                  <a:srgbClr val="002060"/>
                </a:solidFill>
              </a:rPr>
              <a:t>. В ряде мест подземная вода была солоноватой и саксауловый уголь служил хорошим фильтром, очищая воду от солей и других примесей.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		Поверх </a:t>
            </a:r>
            <a:r>
              <a:rPr lang="ru-RU" sz="2900" b="1" dirty="0">
                <a:solidFill>
                  <a:srgbClr val="002060"/>
                </a:solidFill>
              </a:rPr>
              <a:t>угольного слоя был еще один - из верблюжьей шерсти. Затем дно </a:t>
            </a:r>
            <a:r>
              <a:rPr lang="ru-RU" sz="2900" b="1" dirty="0" err="1">
                <a:solidFill>
                  <a:srgbClr val="002060"/>
                </a:solidFill>
              </a:rPr>
              <a:t>хауза</a:t>
            </a:r>
            <a:r>
              <a:rPr lang="ru-RU" sz="2900" b="1" dirty="0">
                <a:solidFill>
                  <a:srgbClr val="002060"/>
                </a:solidFill>
              </a:rPr>
              <a:t> равномерно застилали шкурой крупного рогатого скота. Только после этого окончательно покрывали внутреннюю поверхность </a:t>
            </a:r>
            <a:r>
              <a:rPr lang="ru-RU" sz="2900" b="1" dirty="0" err="1">
                <a:solidFill>
                  <a:srgbClr val="002060"/>
                </a:solidFill>
              </a:rPr>
              <a:t>хауза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b="1" dirty="0" err="1">
                <a:solidFill>
                  <a:srgbClr val="002060"/>
                </a:solidFill>
              </a:rPr>
              <a:t>ганчевой</a:t>
            </a:r>
            <a:r>
              <a:rPr lang="ru-RU" sz="2900" b="1" dirty="0">
                <a:solidFill>
                  <a:srgbClr val="002060"/>
                </a:solidFill>
              </a:rPr>
              <a:t> смесью и начинали кладку кирпича.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		За </a:t>
            </a:r>
            <a:r>
              <a:rPr lang="ru-RU" sz="2900" b="1" dirty="0">
                <a:solidFill>
                  <a:srgbClr val="002060"/>
                </a:solidFill>
              </a:rPr>
              <a:t>зиму и весну </a:t>
            </a:r>
            <a:r>
              <a:rPr lang="ru-RU" sz="2900" b="1" dirty="0" err="1">
                <a:solidFill>
                  <a:srgbClr val="002060"/>
                </a:solidFill>
              </a:rPr>
              <a:t>сардоб</a:t>
            </a:r>
            <a:r>
              <a:rPr lang="ru-RU" sz="2900" b="1" dirty="0">
                <a:solidFill>
                  <a:srgbClr val="002060"/>
                </a:solidFill>
              </a:rPr>
              <a:t> мог собрать в пустыне более 20 тыс. кубометров воды.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8206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sz="2000" b="1" dirty="0" smtClean="0">
                <a:solidFill>
                  <a:srgbClr val="800000"/>
                </a:solidFill>
              </a:rPr>
              <a:t>Торговые </a:t>
            </a:r>
            <a:r>
              <a:rPr lang="ru-RU" sz="2000" b="1" dirty="0">
                <a:solidFill>
                  <a:srgbClr val="800000"/>
                </a:solidFill>
              </a:rPr>
              <a:t>пути не могли существовать без </a:t>
            </a:r>
            <a:r>
              <a:rPr lang="ru-RU" sz="2000" b="1" dirty="0" err="1">
                <a:solidFill>
                  <a:srgbClr val="800000"/>
                </a:solidFill>
              </a:rPr>
              <a:t>сардоба</a:t>
            </a:r>
            <a:r>
              <a:rPr lang="ru-RU" sz="2000" b="1" dirty="0">
                <a:solidFill>
                  <a:srgbClr val="800000"/>
                </a:solidFill>
              </a:rPr>
              <a:t> – постоянно действующих хранилищ пресной питьевой </a:t>
            </a:r>
            <a:r>
              <a:rPr lang="ru-RU" sz="2000" b="1" dirty="0" smtClean="0">
                <a:solidFill>
                  <a:srgbClr val="800000"/>
                </a:solidFill>
              </a:rPr>
              <a:t>воды</a:t>
            </a:r>
            <a:endParaRPr lang="ru-RU" sz="2000" b="1" dirty="0">
              <a:solidFill>
                <a:srgbClr val="800000"/>
              </a:solidFill>
            </a:endParaRPr>
          </a:p>
        </p:txBody>
      </p:sp>
      <p:pic>
        <p:nvPicPr>
          <p:cNvPr id="1028" name="Picture 4" descr="сардоба в караван-сарае Рабат-Ма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82357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ИЗВЕСТНЫЕ САРДОБЫ НА ТЕРРИТОРИИ РАННЕСЕРДНЕВЕКОВОГО КАЗАХСТАНА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3247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800000"/>
                </a:solidFill>
              </a:rPr>
              <a:t>Однокупольная </a:t>
            </a:r>
            <a:r>
              <a:rPr lang="ru-RU" sz="2000" b="1" i="1" dirty="0" err="1" smtClean="0">
                <a:solidFill>
                  <a:srgbClr val="800000"/>
                </a:solidFill>
              </a:rPr>
              <a:t>сардоба</a:t>
            </a:r>
            <a:r>
              <a:rPr lang="ru-RU" sz="2000" b="1" i="1" dirty="0" smtClean="0">
                <a:solidFill>
                  <a:srgbClr val="800000"/>
                </a:solidFill>
              </a:rPr>
              <a:t>: </a:t>
            </a:r>
            <a:r>
              <a:rPr lang="ru-RU" sz="2000" b="1" dirty="0" err="1" smtClean="0">
                <a:solidFill>
                  <a:srgbClr val="002060"/>
                </a:solidFill>
              </a:rPr>
              <a:t>Мырзарабат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800000"/>
                </a:solidFill>
              </a:rPr>
              <a:t>Многокупольная </a:t>
            </a:r>
            <a:r>
              <a:rPr lang="ru-RU" sz="2000" b="1" dirty="0" err="1" smtClean="0">
                <a:solidFill>
                  <a:srgbClr val="800000"/>
                </a:solidFill>
              </a:rPr>
              <a:t>сардоба</a:t>
            </a:r>
            <a:r>
              <a:rPr lang="ru-RU" sz="2000" b="1" dirty="0" smtClean="0">
                <a:solidFill>
                  <a:srgbClr val="800000"/>
                </a:solidFill>
              </a:rPr>
              <a:t>: </a:t>
            </a:r>
            <a:r>
              <a:rPr lang="ru-RU" sz="2000" b="1" dirty="0" err="1" smtClean="0">
                <a:solidFill>
                  <a:srgbClr val="002060"/>
                </a:solidFill>
              </a:rPr>
              <a:t>Якка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Находятся вдоль древнего </a:t>
            </a:r>
            <a:r>
              <a:rPr lang="ru-RU" sz="2000" b="1" dirty="0" err="1" smtClean="0">
                <a:solidFill>
                  <a:srgbClr val="002060"/>
                </a:solidFill>
              </a:rPr>
              <a:t>Мырзашольского</a:t>
            </a:r>
            <a:r>
              <a:rPr lang="ru-RU" sz="2000" b="1" dirty="0" smtClean="0">
                <a:solidFill>
                  <a:srgbClr val="002060"/>
                </a:solidFill>
              </a:rPr>
              <a:t> караванного пути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(Учебник, стр. 39)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Описание: C:\Users\Администратор\Desktop\istoria_sredneveko_kazakhstana_7kl_raspoznano.files\image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6136535" cy="30197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6021288"/>
            <a:ext cx="1577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Сардоба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Якка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60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РАННЕСРЕДНЕВЕКОВАЯ АРХИТЕКТУРА</vt:lpstr>
      <vt:lpstr>ЧТО ТАКОЕ САРДОБА?</vt:lpstr>
      <vt:lpstr>ВЫБОР МЕСТА ДЛЯ САРДОБ</vt:lpstr>
      <vt:lpstr>СХЕМА САРДОБЫ КАК СЛОЖНОГО ИНЖЕНЕРНОГО СООРУЖЕНИЯ</vt:lpstr>
      <vt:lpstr>МАТЕРИАЛ ДЛЯ СТРОИТЕЛЬСТВА</vt:lpstr>
      <vt:lpstr>КАЧЕСТВО  СТРОИТЕЛЬНЫХ МАТЕРИАЛОВ</vt:lpstr>
      <vt:lpstr>СТРОИТЕЛЬСТВО ХАУЗА</vt:lpstr>
      <vt:lpstr>Презентация PowerPoint</vt:lpstr>
      <vt:lpstr>ИЗВЕСТНЫЕ САРДОБЫ НА ТЕРРИТОРИИ РАННЕСЕРДНЕВЕКОВОГО КАЗАХСТАНА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БАЛБАЛЫ</dc:title>
  <dc:creator>User</dc:creator>
  <cp:lastModifiedBy>User</cp:lastModifiedBy>
  <cp:revision>21</cp:revision>
  <dcterms:created xsi:type="dcterms:W3CDTF">2015-06-14T13:05:56Z</dcterms:created>
  <dcterms:modified xsi:type="dcterms:W3CDTF">2015-10-07T07:18:12Z</dcterms:modified>
</cp:coreProperties>
</file>