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 id="262" r:id="rId6"/>
    <p:sldId id="263"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208526-4087-47B6-A8FF-2D6AE3988F35}" type="datetimeFigureOut">
              <a:rPr lang="ru-RU" smtClean="0"/>
              <a:pPr/>
              <a:t>07.10.2015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95E643-6E5A-4C4E-A621-E2AC757A93D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08526-4087-47B6-A8FF-2D6AE3988F35}" type="datetimeFigureOut">
              <a:rPr lang="ru-RU" smtClean="0"/>
              <a:pPr/>
              <a:t>07.10.2015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5E643-6E5A-4C4E-A621-E2AC757A93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323528" y="188640"/>
            <a:ext cx="8382000" cy="830997"/>
          </a:xfrm>
          <a:prstGeom prst="rect">
            <a:avLst/>
          </a:prstGeom>
          <a:noFill/>
          <a:ln w="9525">
            <a:noFill/>
            <a:miter lim="800000"/>
            <a:headEnd/>
            <a:tailEnd/>
          </a:ln>
        </p:spPr>
        <p:txBody>
          <a:bodyPr anchor="ctr">
            <a:spAutoFit/>
          </a:bodyPr>
          <a:lstStyle/>
          <a:p>
            <a:pPr indent="365125" algn="ctr"/>
            <a:r>
              <a:rPr lang="ru-RU" sz="2400" b="1" dirty="0">
                <a:solidFill>
                  <a:srgbClr val="800000"/>
                </a:solidFill>
              </a:rPr>
              <a:t>Памятники материальной культуры: </a:t>
            </a:r>
            <a:endParaRPr lang="ru-RU" sz="2400" b="1" dirty="0" smtClean="0">
              <a:solidFill>
                <a:srgbClr val="800000"/>
              </a:solidFill>
            </a:endParaRPr>
          </a:p>
          <a:p>
            <a:pPr indent="365125" algn="ctr"/>
            <a:r>
              <a:rPr lang="ru-RU" sz="2400" b="1" dirty="0">
                <a:solidFill>
                  <a:srgbClr val="800000"/>
                </a:solidFill>
              </a:rPr>
              <a:t>и</a:t>
            </a:r>
            <a:r>
              <a:rPr lang="ru-RU" sz="2400" b="1" dirty="0" smtClean="0">
                <a:solidFill>
                  <a:srgbClr val="800000"/>
                </a:solidFill>
              </a:rPr>
              <a:t>зваяния («</a:t>
            </a:r>
            <a:r>
              <a:rPr lang="ru-RU" sz="2400" b="1" dirty="0">
                <a:solidFill>
                  <a:srgbClr val="800000"/>
                </a:solidFill>
              </a:rPr>
              <a:t>каменные бабы» – </a:t>
            </a:r>
            <a:r>
              <a:rPr lang="ru-RU" sz="2400" b="1" dirty="0" err="1">
                <a:solidFill>
                  <a:srgbClr val="800000"/>
                </a:solidFill>
              </a:rPr>
              <a:t>балбалы</a:t>
            </a:r>
            <a:r>
              <a:rPr lang="ru-RU" sz="2400" b="1" dirty="0">
                <a:solidFill>
                  <a:srgbClr val="800000"/>
                </a:solidFill>
              </a:rPr>
              <a:t>)</a:t>
            </a:r>
          </a:p>
        </p:txBody>
      </p:sp>
      <p:pic>
        <p:nvPicPr>
          <p:cNvPr id="92163" name="Picture 5" descr="019-Древнетюркское изваяние Тувы"/>
          <p:cNvPicPr>
            <a:picLocks noChangeAspect="1" noChangeArrowheads="1"/>
          </p:cNvPicPr>
          <p:nvPr/>
        </p:nvPicPr>
        <p:blipFill>
          <a:blip r:embed="rId2" cstate="print"/>
          <a:srcRect/>
          <a:stretch>
            <a:fillRect/>
          </a:stretch>
        </p:blipFill>
        <p:spPr bwMode="auto">
          <a:xfrm>
            <a:off x="1371600" y="1219200"/>
            <a:ext cx="2160588" cy="4548188"/>
          </a:xfrm>
          <a:prstGeom prst="rect">
            <a:avLst/>
          </a:prstGeom>
          <a:noFill/>
          <a:ln w="9525">
            <a:noFill/>
            <a:miter lim="800000"/>
            <a:headEnd/>
            <a:tailEnd/>
          </a:ln>
        </p:spPr>
      </p:pic>
      <p:sp>
        <p:nvSpPr>
          <p:cNvPr id="92164" name="Text Box 6"/>
          <p:cNvSpPr txBox="1">
            <a:spLocks noChangeArrowheads="1"/>
          </p:cNvSpPr>
          <p:nvPr/>
        </p:nvSpPr>
        <p:spPr bwMode="auto">
          <a:xfrm>
            <a:off x="1371600" y="5867400"/>
            <a:ext cx="3262313" cy="641350"/>
          </a:xfrm>
          <a:prstGeom prst="rect">
            <a:avLst/>
          </a:prstGeom>
          <a:noFill/>
          <a:ln w="9525">
            <a:noFill/>
            <a:miter lim="800000"/>
            <a:headEnd/>
            <a:tailEnd/>
          </a:ln>
        </p:spPr>
        <p:txBody>
          <a:bodyPr wrap="none">
            <a:spAutoFit/>
          </a:bodyPr>
          <a:lstStyle/>
          <a:p>
            <a:r>
              <a:rPr lang="ru-RU">
                <a:latin typeface="Times New Roman" pitchFamily="18" charset="0"/>
              </a:rPr>
              <a:t>Древнетюрксое изваяние Тувы.</a:t>
            </a:r>
          </a:p>
          <a:p>
            <a:r>
              <a:rPr lang="en-US">
                <a:latin typeface="Times New Roman" pitchFamily="18" charset="0"/>
              </a:rPr>
              <a:t>VI </a:t>
            </a:r>
            <a:r>
              <a:rPr lang="ru-RU">
                <a:latin typeface="Times New Roman" pitchFamily="18" charset="0"/>
              </a:rPr>
              <a:t>век</a:t>
            </a:r>
          </a:p>
        </p:txBody>
      </p:sp>
      <p:pic>
        <p:nvPicPr>
          <p:cNvPr id="92165" name="Picture 7" descr="020-Древнетюркское изваяние Тувы"/>
          <p:cNvPicPr>
            <a:picLocks noChangeAspect="1" noChangeArrowheads="1"/>
          </p:cNvPicPr>
          <p:nvPr/>
        </p:nvPicPr>
        <p:blipFill>
          <a:blip r:embed="rId3" cstate="print"/>
          <a:srcRect/>
          <a:stretch>
            <a:fillRect/>
          </a:stretch>
        </p:blipFill>
        <p:spPr bwMode="auto">
          <a:xfrm>
            <a:off x="5486400" y="1219200"/>
            <a:ext cx="1971675" cy="4495800"/>
          </a:xfrm>
          <a:prstGeom prst="rect">
            <a:avLst/>
          </a:prstGeom>
          <a:noFill/>
          <a:ln w="9525">
            <a:noFill/>
            <a:miter lim="800000"/>
            <a:headEnd/>
            <a:tailEnd/>
          </a:ln>
        </p:spPr>
      </p:pic>
      <p:sp>
        <p:nvSpPr>
          <p:cNvPr id="92166" name="Text Box 8"/>
          <p:cNvSpPr txBox="1">
            <a:spLocks noChangeArrowheads="1"/>
          </p:cNvSpPr>
          <p:nvPr/>
        </p:nvSpPr>
        <p:spPr bwMode="auto">
          <a:xfrm>
            <a:off x="5334000" y="5867400"/>
            <a:ext cx="3205163" cy="641350"/>
          </a:xfrm>
          <a:prstGeom prst="rect">
            <a:avLst/>
          </a:prstGeom>
          <a:noFill/>
          <a:ln w="9525">
            <a:noFill/>
            <a:miter lim="800000"/>
            <a:headEnd/>
            <a:tailEnd/>
          </a:ln>
        </p:spPr>
        <p:txBody>
          <a:bodyPr wrap="none">
            <a:spAutoFit/>
          </a:bodyPr>
          <a:lstStyle/>
          <a:p>
            <a:r>
              <a:rPr lang="ru-RU">
                <a:latin typeface="Times New Roman" pitchFamily="18" charset="0"/>
              </a:rPr>
              <a:t>Древнетюрксое изваяние Тувы</a:t>
            </a:r>
          </a:p>
          <a:p>
            <a:r>
              <a:rPr lang="en-US">
                <a:latin typeface="Times New Roman" pitchFamily="18" charset="0"/>
              </a:rPr>
              <a:t>VI – VIII </a:t>
            </a:r>
            <a:r>
              <a:rPr lang="ru-RU">
                <a:latin typeface="Times New Roman" pitchFamily="18" charset="0"/>
              </a:rPr>
              <a:t>вв</a:t>
            </a:r>
            <a:r>
              <a:rPr lang="en-US">
                <a:latin typeface="Times New Roman" pitchFamily="18" charset="0"/>
              </a:rPr>
              <a:t>.</a:t>
            </a:r>
            <a:endParaRPr lang="ru-RU">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395536" y="107335"/>
            <a:ext cx="5182344" cy="4185761"/>
          </a:xfrm>
          <a:prstGeom prst="rect">
            <a:avLst/>
          </a:prstGeom>
          <a:noFill/>
          <a:ln w="9525">
            <a:noFill/>
            <a:miter lim="800000"/>
            <a:headEnd/>
            <a:tailEnd/>
          </a:ln>
        </p:spPr>
        <p:txBody>
          <a:bodyPr wrap="square" anchor="ctr">
            <a:spAutoFit/>
          </a:bodyPr>
          <a:lstStyle/>
          <a:p>
            <a:pPr indent="274638">
              <a:spcBef>
                <a:spcPct val="50000"/>
              </a:spcBef>
            </a:pPr>
            <a:r>
              <a:rPr lang="ru-RU" sz="1400" b="1" i="1" dirty="0">
                <a:solidFill>
                  <a:srgbClr val="002060"/>
                </a:solidFill>
                <a:latin typeface="Times New Roman" pitchFamily="18" charset="0"/>
              </a:rPr>
              <a:t>Исходя из выводов исследователей (</a:t>
            </a:r>
            <a:r>
              <a:rPr lang="ru-RU" sz="1400" b="1" i="1" dirty="0" err="1">
                <a:solidFill>
                  <a:srgbClr val="002060"/>
                </a:solidFill>
                <a:latin typeface="Times New Roman" pitchFamily="18" charset="0"/>
              </a:rPr>
              <a:t>А.Н.Бернштам</a:t>
            </a:r>
            <a:r>
              <a:rPr lang="ru-RU" sz="1400" b="1" i="1" dirty="0">
                <a:solidFill>
                  <a:srgbClr val="002060"/>
                </a:solidFill>
                <a:latin typeface="Times New Roman" pitchFamily="18" charset="0"/>
              </a:rPr>
              <a:t>, А.Д.Грач, </a:t>
            </a:r>
            <a:r>
              <a:rPr lang="ru-RU" sz="1400" b="1" i="1" dirty="0" err="1">
                <a:solidFill>
                  <a:srgbClr val="002060"/>
                </a:solidFill>
                <a:latin typeface="Times New Roman" pitchFamily="18" charset="0"/>
              </a:rPr>
              <a:t>Л.Р.Кызласов</a:t>
            </a:r>
            <a:r>
              <a:rPr lang="ru-RU" sz="1400" b="1" i="1" dirty="0">
                <a:solidFill>
                  <a:srgbClr val="002060"/>
                </a:solidFill>
                <a:latin typeface="Times New Roman" pitchFamily="18" charset="0"/>
              </a:rPr>
              <a:t>, Я.А.Шер и другие), представляется необходимым в основу классификации каменных изваяний положить изобразительный канон, состоящий из суммы иконографических элементов (поза или пространственное положение фигуры, определенный набор атрибутов). </a:t>
            </a:r>
          </a:p>
          <a:p>
            <a:pPr indent="274638"/>
            <a:r>
              <a:rPr lang="ru-RU" sz="1400" b="1" i="1" dirty="0">
                <a:solidFill>
                  <a:srgbClr val="800000"/>
                </a:solidFill>
                <a:latin typeface="Times New Roman" pitchFamily="18" charset="0"/>
              </a:rPr>
              <a:t>Основываясь на изобразительном каноне, памятники можно разделить на следующие группы:</a:t>
            </a:r>
          </a:p>
          <a:p>
            <a:pPr indent="274638">
              <a:buFontTx/>
              <a:buChar char="•"/>
            </a:pPr>
            <a:r>
              <a:rPr lang="ru-RU" sz="1400" b="1" i="1" dirty="0">
                <a:solidFill>
                  <a:srgbClr val="002060"/>
                </a:solidFill>
                <a:latin typeface="Times New Roman" pitchFamily="18" charset="0"/>
              </a:rPr>
              <a:t>мужские изваяния с сосудом в правой руке и с оружием;</a:t>
            </a:r>
          </a:p>
          <a:p>
            <a:pPr indent="274638">
              <a:buFontTx/>
              <a:buChar char="•"/>
            </a:pPr>
            <a:r>
              <a:rPr lang="ru-RU" sz="1400" b="1" i="1" dirty="0">
                <a:solidFill>
                  <a:srgbClr val="002060"/>
                </a:solidFill>
                <a:latin typeface="Times New Roman" pitchFamily="18" charset="0"/>
              </a:rPr>
              <a:t>мужские и неопределенные по полу изваяния с сосудом в правой руке, без </a:t>
            </a:r>
          </a:p>
          <a:p>
            <a:pPr indent="274638"/>
            <a:r>
              <a:rPr lang="ru-RU" sz="1400" b="1" i="1" dirty="0">
                <a:solidFill>
                  <a:srgbClr val="002060"/>
                </a:solidFill>
                <a:latin typeface="Times New Roman" pitchFamily="18" charset="0"/>
              </a:rPr>
              <a:t>оружия;</a:t>
            </a:r>
          </a:p>
          <a:p>
            <a:pPr indent="274638">
              <a:buFontTx/>
              <a:buChar char="•"/>
            </a:pPr>
            <a:r>
              <a:rPr lang="ru-RU" sz="1400" b="1" i="1" dirty="0">
                <a:solidFill>
                  <a:srgbClr val="002060"/>
                </a:solidFill>
                <a:latin typeface="Times New Roman" pitchFamily="18" charset="0"/>
              </a:rPr>
              <a:t>изваяния с изображением только лица или головы человека;</a:t>
            </a:r>
          </a:p>
          <a:p>
            <a:pPr indent="274638">
              <a:buFontTx/>
              <a:buChar char="•"/>
            </a:pPr>
            <a:r>
              <a:rPr lang="ru-RU" sz="1400" b="1" i="1" dirty="0">
                <a:solidFill>
                  <a:srgbClr val="002060"/>
                </a:solidFill>
                <a:latin typeface="Times New Roman" pitchFamily="18" charset="0"/>
              </a:rPr>
              <a:t>изваяния с птицами;</a:t>
            </a:r>
          </a:p>
          <a:p>
            <a:pPr indent="274638">
              <a:buFontTx/>
              <a:buChar char="•"/>
            </a:pPr>
            <a:r>
              <a:rPr lang="ru-RU" sz="1400" b="1" i="1" dirty="0">
                <a:solidFill>
                  <a:srgbClr val="002060"/>
                </a:solidFill>
                <a:latin typeface="Times New Roman" pitchFamily="18" charset="0"/>
              </a:rPr>
              <a:t>мужские изваяния с сосудом в обеих руках, оружия нет, детали одежды не </a:t>
            </a:r>
          </a:p>
          <a:p>
            <a:pPr indent="274638"/>
            <a:r>
              <a:rPr lang="ru-RU" sz="1400" b="1" i="1" dirty="0">
                <a:solidFill>
                  <a:srgbClr val="002060"/>
                </a:solidFill>
                <a:latin typeface="Times New Roman" pitchFamily="18" charset="0"/>
              </a:rPr>
              <a:t>показаны;</a:t>
            </a:r>
          </a:p>
          <a:p>
            <a:pPr indent="274638">
              <a:buFontTx/>
              <a:buChar char="•"/>
            </a:pPr>
            <a:r>
              <a:rPr lang="ru-RU" sz="1400" b="1" i="1" dirty="0">
                <a:solidFill>
                  <a:srgbClr val="002060"/>
                </a:solidFill>
                <a:latin typeface="Times New Roman" pitchFamily="18" charset="0"/>
              </a:rPr>
              <a:t>женские изваяния с сосудом в обеих руках. </a:t>
            </a:r>
          </a:p>
        </p:txBody>
      </p:sp>
      <p:pic>
        <p:nvPicPr>
          <p:cNvPr id="5122" name="Picture 2" descr="http://gdb.rferl.org/464EC27B-FA28-44A1-BD38-211A8CFB754D_mw1024_s_n.jpg"/>
          <p:cNvPicPr>
            <a:picLocks noChangeAspect="1" noChangeArrowheads="1"/>
          </p:cNvPicPr>
          <p:nvPr/>
        </p:nvPicPr>
        <p:blipFill>
          <a:blip r:embed="rId2" cstate="print"/>
          <a:srcRect/>
          <a:stretch>
            <a:fillRect/>
          </a:stretch>
        </p:blipFill>
        <p:spPr bwMode="auto">
          <a:xfrm>
            <a:off x="5796136" y="188640"/>
            <a:ext cx="2736304" cy="3260762"/>
          </a:xfrm>
          <a:prstGeom prst="rect">
            <a:avLst/>
          </a:prstGeom>
          <a:noFill/>
        </p:spPr>
      </p:pic>
      <p:pic>
        <p:nvPicPr>
          <p:cNvPr id="5124" name="Picture 4" descr="http://www.voxpopuli.kz/userfiles/posts/671/dfb2f1181db87604791fa8a028221f05_big.jpg"/>
          <p:cNvPicPr>
            <a:picLocks noChangeAspect="1" noChangeArrowheads="1"/>
          </p:cNvPicPr>
          <p:nvPr/>
        </p:nvPicPr>
        <p:blipFill>
          <a:blip r:embed="rId3" cstate="print"/>
          <a:srcRect/>
          <a:stretch>
            <a:fillRect/>
          </a:stretch>
        </p:blipFill>
        <p:spPr bwMode="auto">
          <a:xfrm>
            <a:off x="4860032" y="3933056"/>
            <a:ext cx="3751788" cy="2160240"/>
          </a:xfrm>
          <a:prstGeom prst="rect">
            <a:avLst/>
          </a:prstGeom>
          <a:noFill/>
        </p:spPr>
      </p:pic>
      <p:pic>
        <p:nvPicPr>
          <p:cNvPr id="5126" name="Picture 6" descr="http://www.uniquekazakhstan.info/sites/default/files/public/upload/content-photo/Viorika_B/kamennaya_poeziya/balbaly_2.jpg"/>
          <p:cNvPicPr>
            <a:picLocks noChangeAspect="1" noChangeArrowheads="1"/>
          </p:cNvPicPr>
          <p:nvPr/>
        </p:nvPicPr>
        <p:blipFill>
          <a:blip r:embed="rId4" cstate="print"/>
          <a:srcRect/>
          <a:stretch>
            <a:fillRect/>
          </a:stretch>
        </p:blipFill>
        <p:spPr bwMode="auto">
          <a:xfrm>
            <a:off x="611560" y="4421069"/>
            <a:ext cx="3384376" cy="229291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539552" y="260648"/>
            <a:ext cx="7924800" cy="1739900"/>
          </a:xfrm>
          <a:prstGeom prst="rect">
            <a:avLst/>
          </a:prstGeom>
          <a:noFill/>
          <a:ln w="9525">
            <a:noFill/>
            <a:miter lim="800000"/>
            <a:headEnd/>
            <a:tailEnd/>
          </a:ln>
        </p:spPr>
        <p:txBody>
          <a:bodyPr anchor="ctr">
            <a:spAutoFit/>
          </a:bodyPr>
          <a:lstStyle/>
          <a:p>
            <a:pPr indent="365125"/>
            <a:r>
              <a:rPr lang="ru-RU" b="1" i="1" dirty="0">
                <a:solidFill>
                  <a:srgbClr val="002060"/>
                </a:solidFill>
                <a:latin typeface="Times New Roman" pitchFamily="18" charset="0"/>
              </a:rPr>
              <a:t>Изобразительные особенности почти стандартные – голова обычно занимает 1/3 высоты статуи. В изображении черт лица преобладают два приема: стилизация бровей прерывистой линией и прямоугольное Т-образное изображение носа и бровей в едином комплексе. Иногда на некоторых изваяниях подчеркнуто стилизуется изображение пальцев рук, что придает им некую вычурность, неестественную изогнутость.</a:t>
            </a:r>
          </a:p>
        </p:txBody>
      </p:sp>
      <p:pic>
        <p:nvPicPr>
          <p:cNvPr id="4098" name="Picture 2" descr="http://im9.asset.yvimg.kz/userimages/greensand/9exKJGqOga9LIMdQrD1kZy9Dy96VC7.png"/>
          <p:cNvPicPr>
            <a:picLocks noChangeAspect="1" noChangeArrowheads="1"/>
          </p:cNvPicPr>
          <p:nvPr/>
        </p:nvPicPr>
        <p:blipFill>
          <a:blip r:embed="rId2" cstate="print"/>
          <a:srcRect/>
          <a:stretch>
            <a:fillRect/>
          </a:stretch>
        </p:blipFill>
        <p:spPr bwMode="auto">
          <a:xfrm>
            <a:off x="2339752" y="2060848"/>
            <a:ext cx="4899906" cy="44644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827584" y="473795"/>
            <a:ext cx="7772400" cy="2308324"/>
          </a:xfrm>
          <a:prstGeom prst="rect">
            <a:avLst/>
          </a:prstGeom>
          <a:noFill/>
          <a:ln w="9525">
            <a:noFill/>
            <a:miter lim="800000"/>
            <a:headEnd/>
            <a:tailEnd/>
          </a:ln>
        </p:spPr>
        <p:txBody>
          <a:bodyPr anchor="ctr">
            <a:spAutoFit/>
          </a:bodyPr>
          <a:lstStyle/>
          <a:p>
            <a:pPr indent="441325"/>
            <a:r>
              <a:rPr lang="ru-RU" b="1" i="1" dirty="0">
                <a:solidFill>
                  <a:srgbClr val="002060"/>
                </a:solidFill>
                <a:latin typeface="Times New Roman" pitchFamily="18" charset="0"/>
              </a:rPr>
              <a:t>Скульптура кочевников более позднего тюркского периода уже несла на себе признаки пластического понимания. Это уже была характерная для той эпохи специфическая объемная скульптура со своей особой композицией, техникой исполнения, конкретными чертами портретного сходства. Эту особенность отмечает искусствовед Г.А</a:t>
            </a:r>
            <a:r>
              <a:rPr lang="ru-RU" b="1" i="1" dirty="0" smtClean="0">
                <a:solidFill>
                  <a:srgbClr val="002060"/>
                </a:solidFill>
                <a:latin typeface="Times New Roman" pitchFamily="18" charset="0"/>
              </a:rPr>
              <a:t>.</a:t>
            </a:r>
            <a:r>
              <a:rPr lang="en-US" b="1" i="1" dirty="0" smtClean="0">
                <a:solidFill>
                  <a:srgbClr val="002060"/>
                </a:solidFill>
                <a:latin typeface="Times New Roman" pitchFamily="18" charset="0"/>
              </a:rPr>
              <a:t> </a:t>
            </a:r>
            <a:r>
              <a:rPr lang="ru-RU" b="1" i="1" dirty="0" smtClean="0">
                <a:solidFill>
                  <a:srgbClr val="002060"/>
                </a:solidFill>
                <a:latin typeface="Times New Roman" pitchFamily="18" charset="0"/>
              </a:rPr>
              <a:t>Федоров-Давыдов</a:t>
            </a:r>
            <a:r>
              <a:rPr lang="ru-RU" b="1" i="1" dirty="0">
                <a:solidFill>
                  <a:srgbClr val="002060"/>
                </a:solidFill>
                <a:latin typeface="Times New Roman" pitchFamily="18" charset="0"/>
              </a:rPr>
              <a:t>: «...Но и среди древнейших тюркских изваяний... есть «каменные бабы», отличающиеся... своим реализмом, пониманием форм, пластики, ритма линий».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022-Древнетюркское изваяние"/>
          <p:cNvPicPr>
            <a:picLocks noChangeAspect="1" noChangeArrowheads="1"/>
          </p:cNvPicPr>
          <p:nvPr/>
        </p:nvPicPr>
        <p:blipFill>
          <a:blip r:embed="rId2" cstate="print"/>
          <a:srcRect/>
          <a:stretch>
            <a:fillRect/>
          </a:stretch>
        </p:blipFill>
        <p:spPr bwMode="auto">
          <a:xfrm>
            <a:off x="5867400" y="685800"/>
            <a:ext cx="2279650" cy="4002088"/>
          </a:xfrm>
          <a:prstGeom prst="rect">
            <a:avLst/>
          </a:prstGeom>
          <a:noFill/>
          <a:ln w="9525">
            <a:noFill/>
            <a:miter lim="800000"/>
            <a:headEnd/>
            <a:tailEnd/>
          </a:ln>
        </p:spPr>
      </p:pic>
      <p:sp>
        <p:nvSpPr>
          <p:cNvPr id="96259" name="Text Box 6"/>
          <p:cNvSpPr txBox="1">
            <a:spLocks noChangeArrowheads="1"/>
          </p:cNvSpPr>
          <p:nvPr/>
        </p:nvSpPr>
        <p:spPr bwMode="auto">
          <a:xfrm>
            <a:off x="669925" y="5518150"/>
            <a:ext cx="184150" cy="366713"/>
          </a:xfrm>
          <a:prstGeom prst="rect">
            <a:avLst/>
          </a:prstGeom>
          <a:noFill/>
          <a:ln w="9525">
            <a:noFill/>
            <a:miter lim="800000"/>
            <a:headEnd/>
            <a:tailEnd/>
          </a:ln>
        </p:spPr>
        <p:txBody>
          <a:bodyPr wrap="none">
            <a:spAutoFit/>
          </a:bodyPr>
          <a:lstStyle/>
          <a:p>
            <a:endParaRPr lang="ru-RU"/>
          </a:p>
        </p:txBody>
      </p:sp>
      <p:sp>
        <p:nvSpPr>
          <p:cNvPr id="96260" name="Text Box 8"/>
          <p:cNvSpPr txBox="1">
            <a:spLocks noChangeArrowheads="1"/>
          </p:cNvSpPr>
          <p:nvPr/>
        </p:nvSpPr>
        <p:spPr bwMode="auto">
          <a:xfrm>
            <a:off x="5700713" y="4800600"/>
            <a:ext cx="2800350" cy="1190625"/>
          </a:xfrm>
          <a:prstGeom prst="rect">
            <a:avLst/>
          </a:prstGeom>
          <a:noFill/>
          <a:ln w="9525">
            <a:noFill/>
            <a:miter lim="800000"/>
            <a:headEnd/>
            <a:tailEnd/>
          </a:ln>
        </p:spPr>
        <p:txBody>
          <a:bodyPr wrap="none">
            <a:spAutoFit/>
          </a:bodyPr>
          <a:lstStyle/>
          <a:p>
            <a:r>
              <a:rPr lang="ru-RU">
                <a:latin typeface="Times New Roman" pitchFamily="18" charset="0"/>
              </a:rPr>
              <a:t>Древнетюркское изваяние.</a:t>
            </a:r>
          </a:p>
          <a:p>
            <a:r>
              <a:rPr lang="ru-RU">
                <a:latin typeface="Times New Roman" pitchFamily="18" charset="0"/>
              </a:rPr>
              <a:t>Объемная скульптура.</a:t>
            </a:r>
          </a:p>
          <a:p>
            <a:r>
              <a:rPr lang="ru-RU">
                <a:latin typeface="Times New Roman" pitchFamily="18" charset="0"/>
              </a:rPr>
              <a:t>Фрагмент. Семиречье.</a:t>
            </a:r>
          </a:p>
          <a:p>
            <a:r>
              <a:rPr lang="ru-RU">
                <a:latin typeface="Times New Roman" pitchFamily="18" charset="0"/>
              </a:rPr>
              <a:t>Чуйская долина. </a:t>
            </a:r>
            <a:r>
              <a:rPr lang="en-US">
                <a:latin typeface="Times New Roman" pitchFamily="18" charset="0"/>
              </a:rPr>
              <a:t>VIII </a:t>
            </a:r>
            <a:r>
              <a:rPr lang="ru-RU">
                <a:latin typeface="Times New Roman" pitchFamily="18" charset="0"/>
              </a:rPr>
              <a:t>в.</a:t>
            </a:r>
          </a:p>
        </p:txBody>
      </p:sp>
      <p:pic>
        <p:nvPicPr>
          <p:cNvPr id="96261" name="Picture 9" descr="0%20-1"/>
          <p:cNvPicPr>
            <a:picLocks noChangeAspect="1" noChangeArrowheads="1"/>
          </p:cNvPicPr>
          <p:nvPr/>
        </p:nvPicPr>
        <p:blipFill>
          <a:blip r:embed="rId3" cstate="print"/>
          <a:srcRect/>
          <a:stretch>
            <a:fillRect/>
          </a:stretch>
        </p:blipFill>
        <p:spPr bwMode="auto">
          <a:xfrm>
            <a:off x="685800" y="685800"/>
            <a:ext cx="4724400" cy="3582988"/>
          </a:xfrm>
          <a:prstGeom prst="rect">
            <a:avLst/>
          </a:prstGeom>
          <a:noFill/>
          <a:ln w="9525">
            <a:noFill/>
            <a:miter lim="800000"/>
            <a:headEnd/>
            <a:tailEnd/>
          </a:ln>
        </p:spPr>
      </p:pic>
      <p:sp>
        <p:nvSpPr>
          <p:cNvPr id="96262" name="Text Box 10"/>
          <p:cNvSpPr txBox="1">
            <a:spLocks noChangeArrowheads="1"/>
          </p:cNvSpPr>
          <p:nvPr/>
        </p:nvSpPr>
        <p:spPr bwMode="auto">
          <a:xfrm>
            <a:off x="685800" y="4343400"/>
            <a:ext cx="3681413" cy="366713"/>
          </a:xfrm>
          <a:prstGeom prst="rect">
            <a:avLst/>
          </a:prstGeom>
          <a:noFill/>
          <a:ln w="9525">
            <a:noFill/>
            <a:miter lim="800000"/>
            <a:headEnd/>
            <a:tailEnd/>
          </a:ln>
        </p:spPr>
        <p:txBody>
          <a:bodyPr wrap="none">
            <a:spAutoFit/>
          </a:bodyPr>
          <a:lstStyle/>
          <a:p>
            <a:r>
              <a:rPr lang="ru-RU">
                <a:latin typeface="Times New Roman" pitchFamily="18" charset="0"/>
              </a:rPr>
              <a:t>Тюркские изваяния. Улытау. </a:t>
            </a:r>
            <a:r>
              <a:rPr lang="en-US">
                <a:latin typeface="Times New Roman" pitchFamily="18" charset="0"/>
              </a:rPr>
              <a:t>VIII </a:t>
            </a:r>
            <a:r>
              <a:rPr lang="ru-RU">
                <a:latin typeface="Times New Roman" pitchFamily="18" charset="0"/>
              </a:rPr>
              <a:t>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827584" y="372983"/>
            <a:ext cx="7848600" cy="3477875"/>
          </a:xfrm>
          <a:prstGeom prst="rect">
            <a:avLst/>
          </a:prstGeom>
          <a:noFill/>
          <a:ln w="9525">
            <a:noFill/>
            <a:miter lim="800000"/>
            <a:headEnd/>
            <a:tailEnd/>
          </a:ln>
        </p:spPr>
        <p:txBody>
          <a:bodyPr anchor="ctr">
            <a:spAutoFit/>
          </a:bodyPr>
          <a:lstStyle/>
          <a:p>
            <a:pPr indent="441325"/>
            <a:r>
              <a:rPr lang="ru-RU" sz="2000" b="1" i="1" dirty="0">
                <a:solidFill>
                  <a:srgbClr val="800000"/>
                </a:solidFill>
                <a:latin typeface="Times New Roman" pitchFamily="18" charset="0"/>
              </a:rPr>
              <a:t>Происхождение и семантика древнетюркских </a:t>
            </a:r>
            <a:r>
              <a:rPr lang="ru-RU" sz="2000" b="1" i="1" dirty="0" smtClean="0">
                <a:solidFill>
                  <a:srgbClr val="800000"/>
                </a:solidFill>
                <a:latin typeface="Times New Roman" pitchFamily="18" charset="0"/>
              </a:rPr>
              <a:t>изваяний</a:t>
            </a:r>
            <a:endParaRPr lang="en-US" sz="2000" b="1" i="1" dirty="0" smtClean="0">
              <a:solidFill>
                <a:srgbClr val="800000"/>
              </a:solidFill>
              <a:latin typeface="Times New Roman" pitchFamily="18" charset="0"/>
            </a:endParaRPr>
          </a:p>
          <a:p>
            <a:pPr indent="441325"/>
            <a:endParaRPr lang="ru-RU" sz="2000" b="1" i="1" dirty="0">
              <a:solidFill>
                <a:srgbClr val="800000"/>
              </a:solidFill>
              <a:latin typeface="Times New Roman" pitchFamily="18" charset="0"/>
            </a:endParaRPr>
          </a:p>
          <a:p>
            <a:pPr indent="441325"/>
            <a:r>
              <a:rPr lang="ru-RU" b="1" i="1" dirty="0">
                <a:solidFill>
                  <a:srgbClr val="800000"/>
                </a:solidFill>
                <a:latin typeface="Times New Roman" pitchFamily="18" charset="0"/>
              </a:rPr>
              <a:t>Гипотеза I. </a:t>
            </a:r>
            <a:r>
              <a:rPr lang="ru-RU" b="1" i="1" dirty="0" err="1">
                <a:solidFill>
                  <a:srgbClr val="002060"/>
                </a:solidFill>
                <a:latin typeface="Times New Roman" pitchFamily="18" charset="0"/>
              </a:rPr>
              <a:t>Изваяния-балбалы</a:t>
            </a:r>
            <a:r>
              <a:rPr lang="ru-RU" b="1" i="1" dirty="0">
                <a:solidFill>
                  <a:srgbClr val="002060"/>
                </a:solidFill>
                <a:latin typeface="Times New Roman" pitchFamily="18" charset="0"/>
              </a:rPr>
              <a:t> изображают наиболее могущественных врагов, убитых или побежденных при жизни знатным тюрком (</a:t>
            </a:r>
            <a:r>
              <a:rPr lang="ru-RU" b="1" i="1" dirty="0" err="1">
                <a:solidFill>
                  <a:srgbClr val="002060"/>
                </a:solidFill>
                <a:latin typeface="Times New Roman" pitchFamily="18" charset="0"/>
              </a:rPr>
              <a:t>В.В.Бартольд</a:t>
            </a:r>
            <a:r>
              <a:rPr lang="ru-RU" b="1" i="1" dirty="0">
                <a:solidFill>
                  <a:srgbClr val="002060"/>
                </a:solidFill>
                <a:latin typeface="Times New Roman" pitchFamily="18" charset="0"/>
              </a:rPr>
              <a:t>, Н.И.Веселовский, А.Д.Грач). Изваяния, поставленные на оживленных караванных путях, должны были служить воплощением силы и мощи Тюркского каганата и устрашать его потенциальных врагов.</a:t>
            </a:r>
          </a:p>
          <a:p>
            <a:pPr indent="441325"/>
            <a:r>
              <a:rPr lang="ru-RU" b="1" i="1" dirty="0">
                <a:solidFill>
                  <a:srgbClr val="800000"/>
                </a:solidFill>
                <a:latin typeface="Times New Roman" pitchFamily="18" charset="0"/>
              </a:rPr>
              <a:t>Гипотеза II. </a:t>
            </a:r>
            <a:r>
              <a:rPr lang="ru-RU" b="1" i="1" dirty="0">
                <a:solidFill>
                  <a:srgbClr val="002060"/>
                </a:solidFill>
                <a:latin typeface="Times New Roman" pitchFamily="18" charset="0"/>
              </a:rPr>
              <a:t>Большинство каменных статуй изображали самих тюрков и устанавливались на могилах или на местах ритуального сожжения праха покойного (</a:t>
            </a:r>
            <a:r>
              <a:rPr lang="ru-RU" b="1" i="1" dirty="0" err="1">
                <a:solidFill>
                  <a:srgbClr val="002060"/>
                </a:solidFill>
                <a:latin typeface="Times New Roman" pitchFamily="18" charset="0"/>
              </a:rPr>
              <a:t>Д.А.Клеменец</a:t>
            </a:r>
            <a:r>
              <a:rPr lang="ru-RU" b="1" i="1" dirty="0">
                <a:solidFill>
                  <a:srgbClr val="002060"/>
                </a:solidFill>
                <a:latin typeface="Times New Roman" pitchFamily="18" charset="0"/>
              </a:rPr>
              <a:t>, В.А.Казакевич, </a:t>
            </a:r>
            <a:r>
              <a:rPr lang="ru-RU" b="1" i="1" dirty="0" err="1">
                <a:solidFill>
                  <a:srgbClr val="002060"/>
                </a:solidFill>
                <a:latin typeface="Times New Roman" pitchFamily="18" charset="0"/>
              </a:rPr>
              <a:t>М.Е.Массон</a:t>
            </a:r>
            <a:r>
              <a:rPr lang="ru-RU" b="1" i="1" dirty="0">
                <a:solidFill>
                  <a:srgbClr val="002060"/>
                </a:solidFill>
                <a:latin typeface="Times New Roman" pitchFamily="18" charset="0"/>
              </a:rPr>
              <a:t>, С.В.Киселев, Л.А.Евтюхова, </a:t>
            </a:r>
            <a:r>
              <a:rPr lang="ru-RU" b="1" i="1" dirty="0" err="1">
                <a:solidFill>
                  <a:srgbClr val="002060"/>
                </a:solidFill>
                <a:latin typeface="Times New Roman" pitchFamily="18" charset="0"/>
              </a:rPr>
              <a:t>А.Н.Бернштам</a:t>
            </a:r>
            <a:r>
              <a:rPr lang="ru-RU" b="1" i="1" dirty="0">
                <a:solidFill>
                  <a:srgbClr val="002060"/>
                </a:solidFill>
                <a:latin typeface="Times New Roman" pitchFamily="18" charset="0"/>
              </a:rPr>
              <a:t>, Л.Н.Гумилев,  </a:t>
            </a:r>
            <a:r>
              <a:rPr lang="ru-RU" b="1" i="1" dirty="0" err="1">
                <a:solidFill>
                  <a:srgbClr val="002060"/>
                </a:solidFill>
                <a:latin typeface="Times New Roman" pitchFamily="18" charset="0"/>
              </a:rPr>
              <a:t>Л.Р.Кызласов</a:t>
            </a:r>
            <a:r>
              <a:rPr lang="ru-RU" b="1" i="1" dirty="0">
                <a:solidFill>
                  <a:srgbClr val="002060"/>
                </a:solidFill>
                <a:latin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380</Words>
  <Application>Microsoft Office PowerPoint</Application>
  <PresentationFormat>Экран (4:3)</PresentationFormat>
  <Paragraphs>27</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cp:revision>
  <dcterms:created xsi:type="dcterms:W3CDTF">2015-06-15T14:15:06Z</dcterms:created>
  <dcterms:modified xsi:type="dcterms:W3CDTF">2015-10-07T07:17:56Z</dcterms:modified>
</cp:coreProperties>
</file>