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01EF-0B9C-4BF8-9B8D-A34C6522952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FF40-5739-4727-9F96-53F76D683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01EF-0B9C-4BF8-9B8D-A34C6522952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FF40-5739-4727-9F96-53F76D683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01EF-0B9C-4BF8-9B8D-A34C6522952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FF40-5739-4727-9F96-53F76D683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01EF-0B9C-4BF8-9B8D-A34C6522952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FF40-5739-4727-9F96-53F76D683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01EF-0B9C-4BF8-9B8D-A34C6522952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FF40-5739-4727-9F96-53F76D683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01EF-0B9C-4BF8-9B8D-A34C6522952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FF40-5739-4727-9F96-53F76D683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01EF-0B9C-4BF8-9B8D-A34C6522952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FF40-5739-4727-9F96-53F76D683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01EF-0B9C-4BF8-9B8D-A34C6522952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FF40-5739-4727-9F96-53F76D683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01EF-0B9C-4BF8-9B8D-A34C6522952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FF40-5739-4727-9F96-53F76D683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01EF-0B9C-4BF8-9B8D-A34C6522952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FF40-5739-4727-9F96-53F76D683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01EF-0B9C-4BF8-9B8D-A34C6522952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FF40-5739-4727-9F96-53F76D683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101EF-0B9C-4BF8-9B8D-A34C6522952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6FF40-5739-4727-9F96-53F76D6834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ТЕОРИИ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ПРОИСХОЖДЕНИЯ ЧЕЛОВЕКА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ПУТЬ К ЧЕЛОВЕКУ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2880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100" b="1" dirty="0" smtClean="0">
                <a:solidFill>
                  <a:srgbClr val="002060"/>
                </a:solidFill>
              </a:rPr>
              <a:t>Миллионы </a:t>
            </a:r>
            <a:r>
              <a:rPr lang="ru-RU" sz="2100" b="1" dirty="0">
                <a:solidFill>
                  <a:srgbClr val="002060"/>
                </a:solidFill>
              </a:rPr>
              <a:t>лет по пути очеловечивания шли несколько конкурирующих линий приматов. </a:t>
            </a:r>
            <a:r>
              <a:rPr lang="ru-RU" sz="2100" b="1" dirty="0" smtClean="0">
                <a:solidFill>
                  <a:srgbClr val="002060"/>
                </a:solidFill>
              </a:rPr>
              <a:t>Одна </a:t>
            </a:r>
            <a:r>
              <a:rPr lang="ru-RU" sz="2100" b="1" dirty="0">
                <a:solidFill>
                  <a:srgbClr val="002060"/>
                </a:solidFill>
              </a:rPr>
              <a:t>из этих линий «вышла в люди», а другие, «проиграв гонку», вымерли. Расхожее представление, что человек произошел от обезьяны неверно. </a:t>
            </a:r>
            <a:r>
              <a:rPr lang="ru-RU" sz="2100" b="1" dirty="0">
                <a:solidFill>
                  <a:srgbClr val="C00000"/>
                </a:solidFill>
              </a:rPr>
              <a:t>У нас с современными обезьянами был далекий общий предок, живший 8-6 млн. лет назад. </a:t>
            </a:r>
            <a:r>
              <a:rPr lang="ru-RU" sz="2100" b="1" dirty="0">
                <a:solidFill>
                  <a:srgbClr val="002060"/>
                </a:solidFill>
              </a:rPr>
              <a:t>Именно тогда разошлись эволюционные пути человека и обезьян.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ЭВОЛЮЦИЯ ЧЕРЕПОВ ПРИМАТОВ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22529" name="Рисунок 1" descr="Р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24744"/>
            <a:ext cx="4123190" cy="547286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51520" y="119675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	Что </a:t>
            </a:r>
            <a:r>
              <a:rPr lang="ru-RU" b="1" dirty="0">
                <a:solidFill>
                  <a:srgbClr val="002060"/>
                </a:solidFill>
              </a:rPr>
              <a:t>отличало приматов и особенно гоминид от других животных – это ускоренное рост объема мозга. За 2 млн. лет он увеличился в </a:t>
            </a:r>
            <a:r>
              <a:rPr lang="ru-RU" b="1" dirty="0" smtClean="0">
                <a:solidFill>
                  <a:srgbClr val="002060"/>
                </a:solidFill>
              </a:rPr>
              <a:t>3 </a:t>
            </a:r>
            <a:r>
              <a:rPr lang="ru-RU" b="1" dirty="0">
                <a:solidFill>
                  <a:srgbClr val="002060"/>
                </a:solidFill>
              </a:rPr>
              <a:t>раза! </a:t>
            </a:r>
            <a:r>
              <a:rPr lang="ru-RU" b="1" i="1" dirty="0" smtClean="0">
                <a:solidFill>
                  <a:srgbClr val="C00000"/>
                </a:solidFill>
              </a:rPr>
              <a:t>У человека оказалось самое лучшее среди животных соотношение веса мозга к массе тела.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Для </a:t>
            </a:r>
            <a:r>
              <a:rPr lang="ru-RU" b="1" dirty="0">
                <a:solidFill>
                  <a:srgbClr val="002060"/>
                </a:solidFill>
              </a:rPr>
              <a:t>размеров и веса нашего тела у нас довольно большой мозг. В ходе эволюции у приматов образовался подбородок и высокий лоб, уменьшились челюсти, клыки, зубы и надбровный </a:t>
            </a:r>
            <a:r>
              <a:rPr lang="ru-RU" b="1" dirty="0" smtClean="0">
                <a:solidFill>
                  <a:srgbClr val="002060"/>
                </a:solidFill>
              </a:rPr>
              <a:t>валик.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ЭВОЛЮЦИЯ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ВНЕШНЕГО ВИДА ПРИМАТОВ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4577" name="Рисунок 2" descr="Эволюция приматов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230107" cy="4890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ПРЯМОХОЖДЕНИЕ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200" b="1" dirty="0" smtClean="0">
                <a:solidFill>
                  <a:srgbClr val="C00000"/>
                </a:solidFill>
              </a:rPr>
              <a:t>На </a:t>
            </a:r>
            <a:r>
              <a:rPr lang="ru-RU" sz="2200" b="1" dirty="0">
                <a:solidFill>
                  <a:srgbClr val="C00000"/>
                </a:solidFill>
              </a:rPr>
              <a:t>определенном этапе эволюции приматы спустились с деревьев и встали на задние конечности. </a:t>
            </a:r>
            <a:r>
              <a:rPr lang="ru-RU" sz="2200" b="1" dirty="0">
                <a:solidFill>
                  <a:srgbClr val="002060"/>
                </a:solidFill>
              </a:rPr>
              <a:t>Почему это произошло до конца не ясно. Возможно из-за уменьшения ареала лесов. Приматы постепенно встали на ноги, выпрямились, а их передние конечности укоротились. Выпрямление гортани способствовало появлению в дальнейшем речи. </a:t>
            </a:r>
            <a:r>
              <a:rPr lang="ru-RU" sz="2200" b="1" dirty="0" err="1" smtClean="0">
                <a:solidFill>
                  <a:srgbClr val="002060"/>
                </a:solidFill>
              </a:rPr>
              <a:t>Прямохождение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>
                <a:solidFill>
                  <a:srgbClr val="002060"/>
                </a:solidFill>
              </a:rPr>
              <a:t>гоминидов освободило передние </a:t>
            </a:r>
            <a:r>
              <a:rPr lang="ru-RU" sz="2200" b="1" dirty="0" smtClean="0">
                <a:solidFill>
                  <a:srgbClr val="002060"/>
                </a:solidFill>
              </a:rPr>
              <a:t>конечности. Это было важно для изготовления  будущем орудий труда. Важным </a:t>
            </a:r>
            <a:r>
              <a:rPr lang="ru-RU" sz="2200" b="1" dirty="0">
                <a:solidFill>
                  <a:srgbClr val="002060"/>
                </a:solidFill>
              </a:rPr>
              <a:t>преимуществом приматов и особенно человека стала </a:t>
            </a:r>
            <a:r>
              <a:rPr lang="ru-RU" sz="2200" b="1" dirty="0">
                <a:solidFill>
                  <a:srgbClr val="C00000"/>
                </a:solidFill>
              </a:rPr>
              <a:t>кисть. </a:t>
            </a:r>
            <a:r>
              <a:rPr lang="ru-RU" sz="2200" b="1" dirty="0">
                <a:solidFill>
                  <a:srgbClr val="002060"/>
                </a:solidFill>
              </a:rPr>
              <a:t>Это уникальная конечность. У кисти высочайшие степень свободы и точность движений. </a:t>
            </a:r>
            <a:r>
              <a:rPr lang="ru-RU" sz="2200" b="1" dirty="0">
                <a:solidFill>
                  <a:srgbClr val="C00000"/>
                </a:solidFill>
              </a:rPr>
              <a:t>Кисть человека наиболее приспособлена к изготовлению </a:t>
            </a:r>
            <a:r>
              <a:rPr lang="ru-RU" sz="2200" b="1" dirty="0" smtClean="0">
                <a:solidFill>
                  <a:srgbClr val="C00000"/>
                </a:solidFill>
              </a:rPr>
              <a:t>орудий труда.</a:t>
            </a:r>
            <a:endParaRPr lang="ru-RU" sz="2200" b="1" dirty="0">
              <a:solidFill>
                <a:srgbClr val="C00000"/>
              </a:solidFill>
            </a:endParaRPr>
          </a:p>
          <a:p>
            <a:pPr>
              <a:buNone/>
            </a:pPr>
            <a:endParaRPr lang="ru-RU" sz="2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ЧАРЛЬЗ ДАРВИН (1809-1882)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25602" name="Picture 2" descr="http://www.grupoemociona.com/wp-content/uploads/2013/07/darw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2376264" cy="3124445"/>
          </a:xfrm>
          <a:prstGeom prst="rect">
            <a:avLst/>
          </a:prstGeom>
          <a:noFill/>
        </p:spPr>
      </p:pic>
      <p:pic>
        <p:nvPicPr>
          <p:cNvPr id="25604" name="Picture 4" descr="http://exterium.com.ua/wa-data/public/shop/products/12/40/14012/images/4071/4071.970.jpg"/>
          <p:cNvPicPr>
            <a:picLocks noChangeAspect="1" noChangeArrowheads="1"/>
          </p:cNvPicPr>
          <p:nvPr/>
        </p:nvPicPr>
        <p:blipFill>
          <a:blip r:embed="rId3" cstate="print"/>
          <a:srcRect l="17857" r="18024"/>
          <a:stretch>
            <a:fillRect/>
          </a:stretch>
        </p:blipFill>
        <p:spPr bwMode="auto">
          <a:xfrm>
            <a:off x="6444208" y="908720"/>
            <a:ext cx="2550342" cy="5472608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555776" y="1412776"/>
            <a:ext cx="3816424" cy="453650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		</a:t>
            </a:r>
            <a:r>
              <a:rPr lang="ru-RU" sz="2000" b="1" dirty="0" smtClean="0">
                <a:solidFill>
                  <a:srgbClr val="002060"/>
                </a:solidFill>
              </a:rPr>
              <a:t>Дарвин ясно и убедительно доказал, что процесс развития распространяется и на человека, что человек не занимает в природе особого положения, а представляет лишь последнее и наиболее высокоорганизованное звено в цепи всего живого. На основе многочисленных фактов он доказал, что человек находится в родстве с остальными животными, прежде всего с обезьянами. Он показал, что человек и человекообразные обезьяны происходят от общих предков, живших в далекие геологические времена.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 ЧЕМ СВЯЗАНО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ПРОИСХОЖДЕНИЕ ЧЕЛОВЕКА?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rodnik.3dn.ru/_fr/0/4365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605" y="1556791"/>
            <a:ext cx="6792755" cy="5094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ВЕРСИИ ПРОИСХОЖДЕНИЯ ЧЕЛОВЕКА ОТ ЖИВОТНЫХ. ТОТЕМИЗМ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002060"/>
                </a:solidFill>
              </a:rPr>
              <a:t>Некоторые племена индейцев в Калифорнии верят, что они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потомки снежных волков-койотов.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	Некоторые из индейцев, живущих в Южной Америке в Перу верят,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что их </a:t>
            </a:r>
            <a:r>
              <a:rPr lang="ru-RU" b="1" dirty="0" err="1" smtClean="0">
                <a:solidFill>
                  <a:srgbClr val="002060"/>
                </a:solidFill>
              </a:rPr>
              <a:t>праотцом</a:t>
            </a:r>
            <a:r>
              <a:rPr lang="ru-RU" b="1" dirty="0" smtClean="0">
                <a:solidFill>
                  <a:srgbClr val="002060"/>
                </a:solidFill>
              </a:rPr>
              <a:t> был американский лев – </a:t>
            </a:r>
            <a:r>
              <a:rPr lang="ru-RU" b="1" dirty="0" err="1" smtClean="0">
                <a:solidFill>
                  <a:srgbClr val="002060"/>
                </a:solidFill>
              </a:rPr>
              <a:t>пума.Живущие</a:t>
            </a:r>
            <a:r>
              <a:rPr lang="ru-RU" b="1" dirty="0" smtClean="0">
                <a:solidFill>
                  <a:srgbClr val="002060"/>
                </a:solidFill>
              </a:rPr>
              <a:t> на севере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курильцы</a:t>
            </a:r>
            <a:r>
              <a:rPr lang="ru-RU" b="1" dirty="0" smtClean="0">
                <a:solidFill>
                  <a:srgbClr val="002060"/>
                </a:solidFill>
              </a:rPr>
              <a:t> убеждены, что произошли от собаки.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http://images.forwallpaper.com/files/thumbs/preview/42/422806__indian-wolves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212976"/>
            <a:ext cx="5889328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ЛЕГЕНДЫ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 ПРОИСХОЖДЕНИИ ЧЕЛОВЕКА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87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		Вавилонская легенда о происхождении человека. Вавилоняне верили, что человек был слеплен из глины, смешанной с кровью бога Бела.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		Египтяне верили, что бог </a:t>
            </a:r>
            <a:r>
              <a:rPr lang="ru-RU" b="1" dirty="0" err="1" smtClean="0">
                <a:solidFill>
                  <a:srgbClr val="002060"/>
                </a:solidFill>
              </a:rPr>
              <a:t>Хнум</a:t>
            </a:r>
            <a:r>
              <a:rPr lang="ru-RU" b="1" dirty="0" smtClean="0">
                <a:solidFill>
                  <a:srgbClr val="002060"/>
                </a:solidFill>
              </a:rPr>
              <a:t> вылепил человека из глины. Многие туземцы на белом Ниле в Африке верят, что люди были вылеплены богами из глины; они объясняют происхождение различных рас тем, что бог пользовался различными сортами глины: из белой глины и песка был сотворен белый человек, из </a:t>
            </a:r>
            <a:r>
              <a:rPr lang="ru-RU" b="1" dirty="0" err="1" smtClean="0">
                <a:solidFill>
                  <a:srgbClr val="002060"/>
                </a:solidFill>
              </a:rPr>
              <a:t>египетеской</a:t>
            </a:r>
            <a:r>
              <a:rPr lang="ru-RU" b="1" dirty="0" smtClean="0">
                <a:solidFill>
                  <a:srgbClr val="002060"/>
                </a:solidFill>
              </a:rPr>
              <a:t> – красный и коричневый, а из черной где-то в глубине Африки сотворен </a:t>
            </a:r>
            <a:r>
              <a:rPr lang="ru-RU" b="1" dirty="0" err="1" smtClean="0">
                <a:solidFill>
                  <a:srgbClr val="002060"/>
                </a:solidFill>
              </a:rPr>
              <a:t>негр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		Греки верили, что царь богов Зевс вылепил первого человека из глины; его оживило дыхание богини Афины.</a:t>
            </a:r>
          </a:p>
        </p:txBody>
      </p:sp>
      <p:pic>
        <p:nvPicPr>
          <p:cNvPr id="17410" name="Picture 2" descr="https://im2-tub-kz.yandex.net/i?id=93b26cd91e52e849de84936f89c72671&amp;n=33&amp;h=190&amp;w=3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77072"/>
            <a:ext cx="4355345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b="1" cap="all" dirty="0" smtClean="0"/>
              <a:t/>
            </a:r>
            <a:br>
              <a:rPr lang="ru-RU" sz="3200" b="1" cap="all" dirty="0" smtClean="0"/>
            </a:br>
            <a:r>
              <a:rPr lang="ru-RU" sz="3200" b="1" cap="all" dirty="0" smtClean="0">
                <a:solidFill>
                  <a:srgbClr val="002060"/>
                </a:solidFill>
              </a:rPr>
              <a:t>Легенда о сотворении человека из Библии. ПЕРВЫЕ ЛЮДИ  - АДАМ И ЕВА </a:t>
            </a:r>
            <a:br>
              <a:rPr lang="ru-RU" sz="3200" b="1" cap="all" dirty="0" smtClean="0">
                <a:solidFill>
                  <a:srgbClr val="002060"/>
                </a:solidFill>
              </a:rPr>
            </a:br>
            <a:endParaRPr lang="ru-RU" sz="3200" b="1" cap="all" dirty="0">
              <a:solidFill>
                <a:srgbClr val="002060"/>
              </a:solidFill>
            </a:endParaRPr>
          </a:p>
        </p:txBody>
      </p:sp>
      <p:pic>
        <p:nvPicPr>
          <p:cNvPr id="16392" name="Picture 8" descr="http://www.tobyjsumpter.com/wp-content/uploads/2013/09/Ad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5313258" cy="4149080"/>
          </a:xfrm>
          <a:prstGeom prst="rect">
            <a:avLst/>
          </a:prstGeom>
          <a:noFill/>
        </p:spPr>
      </p:pic>
      <p:pic>
        <p:nvPicPr>
          <p:cNvPr id="16390" name="Picture 6" descr="http://www.focus.lv/sites/default/files/styles/large_general_655x433/public/global_look_press_ad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594" y="3933056"/>
            <a:ext cx="4139212" cy="2736304"/>
          </a:xfrm>
          <a:prstGeom prst="rect">
            <a:avLst/>
          </a:prstGeom>
          <a:noFill/>
        </p:spPr>
      </p:pic>
      <p:pic>
        <p:nvPicPr>
          <p:cNvPr id="16388" name="Picture 4" descr="http://www.monografias.com/trabajos94/creacion-del-hombre/image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412776"/>
            <a:ext cx="3081687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d20ef5_e639b813b8b763b40973e44c2705f408.jpg_srz_480_360_8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776861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МЕСТО ЧЕЛОВЕКА В ПРИРОДЕ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b="1" dirty="0" smtClean="0">
                <a:solidFill>
                  <a:srgbClr val="002060"/>
                </a:solidFill>
              </a:rPr>
              <a:t>По </a:t>
            </a:r>
            <a:r>
              <a:rPr lang="ru-RU" b="1" dirty="0">
                <a:solidFill>
                  <a:srgbClr val="002060"/>
                </a:solidFill>
              </a:rPr>
              <a:t>современным представлениям </a:t>
            </a:r>
            <a:r>
              <a:rPr lang="ru-RU" b="1" dirty="0">
                <a:solidFill>
                  <a:srgbClr val="C00000"/>
                </a:solidFill>
              </a:rPr>
              <a:t>Вселенная возникла 20 млрд. лет назад. 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	</a:t>
            </a:r>
            <a:r>
              <a:rPr lang="ru-RU" b="1" dirty="0" smtClean="0">
                <a:solidFill>
                  <a:srgbClr val="002060"/>
                </a:solidFill>
              </a:rPr>
              <a:t>	</a:t>
            </a:r>
            <a:r>
              <a:rPr lang="ru-RU" b="1" dirty="0" smtClean="0">
                <a:solidFill>
                  <a:srgbClr val="C00000"/>
                </a:solidFill>
              </a:rPr>
              <a:t>4,5 </a:t>
            </a:r>
            <a:r>
              <a:rPr lang="ru-RU" b="1" dirty="0">
                <a:solidFill>
                  <a:srgbClr val="C00000"/>
                </a:solidFill>
              </a:rPr>
              <a:t>млрд. лет назад возникла планета Земля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	</a:t>
            </a:r>
            <a:r>
              <a:rPr lang="ru-RU" b="1" dirty="0" smtClean="0">
                <a:solidFill>
                  <a:srgbClr val="002060"/>
                </a:solidFill>
              </a:rPr>
              <a:t>	 </a:t>
            </a:r>
            <a:r>
              <a:rPr lang="ru-RU" b="1" dirty="0">
                <a:solidFill>
                  <a:srgbClr val="C00000"/>
                </a:solidFill>
              </a:rPr>
              <a:t>3 млрд. лет назад, </a:t>
            </a:r>
            <a:r>
              <a:rPr lang="ru-RU" b="1" dirty="0">
                <a:solidFill>
                  <a:srgbClr val="002060"/>
                </a:solidFill>
              </a:rPr>
              <a:t>на Земле среди неживой природы </a:t>
            </a:r>
            <a:r>
              <a:rPr lang="ru-RU" b="1" dirty="0">
                <a:solidFill>
                  <a:srgbClr val="C00000"/>
                </a:solidFill>
              </a:rPr>
              <a:t>возникает Жизнь. </a:t>
            </a:r>
            <a:r>
              <a:rPr lang="ru-RU" b="1" dirty="0">
                <a:solidFill>
                  <a:srgbClr val="002060"/>
                </a:solidFill>
              </a:rPr>
              <a:t>Сначала в виде простейших клеточных микроорганизмов.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	</a:t>
            </a:r>
            <a:r>
              <a:rPr lang="ru-RU" b="1" dirty="0" smtClean="0">
                <a:solidFill>
                  <a:srgbClr val="002060"/>
                </a:solidFill>
              </a:rPr>
              <a:t>	</a:t>
            </a:r>
            <a:r>
              <a:rPr lang="ru-RU" b="1" dirty="0" smtClean="0">
                <a:solidFill>
                  <a:srgbClr val="C00000"/>
                </a:solidFill>
              </a:rPr>
              <a:t>900 </a:t>
            </a:r>
            <a:r>
              <a:rPr lang="ru-RU" b="1" dirty="0">
                <a:solidFill>
                  <a:srgbClr val="C00000"/>
                </a:solidFill>
              </a:rPr>
              <a:t>млн. лет назад в морях Земли возникают первые растения. 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	</a:t>
            </a:r>
            <a:r>
              <a:rPr lang="ru-RU" b="1" dirty="0" smtClean="0">
                <a:solidFill>
                  <a:srgbClr val="002060"/>
                </a:solidFill>
              </a:rPr>
              <a:t>	Спустя </a:t>
            </a:r>
            <a:r>
              <a:rPr lang="ru-RU" b="1" dirty="0">
                <a:solidFill>
                  <a:srgbClr val="002060"/>
                </a:solidFill>
              </a:rPr>
              <a:t>сотни миллионов лет появляются первые позвоночные животные. Среди них возникают класс млекопитающих. </a:t>
            </a:r>
            <a:r>
              <a:rPr lang="ru-RU" b="1" dirty="0">
                <a:solidFill>
                  <a:srgbClr val="C00000"/>
                </a:solidFill>
              </a:rPr>
              <a:t>После падения 65 млн. лет назад </a:t>
            </a:r>
            <a:r>
              <a:rPr lang="ru-RU" b="1" dirty="0">
                <a:solidFill>
                  <a:srgbClr val="002060"/>
                </a:solidFill>
              </a:rPr>
              <a:t>на Землю астероида происходит массовое вымирание пресмыкающихся (динозавров). </a:t>
            </a:r>
            <a:r>
              <a:rPr lang="ru-RU" b="1" dirty="0">
                <a:solidFill>
                  <a:srgbClr val="C00000"/>
                </a:solidFill>
              </a:rPr>
              <a:t>Природные ниши освобождаются для развития отряда одного из отрядов млекопитающих - приматов.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ПОЯВЛЕНИЕ НЕЖИВОЙ ПРИРОДЫ, ЖИЗНИ И РАЗУМА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9457" name="Рисунок 30" descr="Биоэволюция для 6-го клас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6796568" cy="4678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92896"/>
            <a:ext cx="8229600" cy="2592288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В </a:t>
            </a:r>
            <a:r>
              <a:rPr lang="ru-RU" sz="1800" b="1" dirty="0">
                <a:solidFill>
                  <a:srgbClr val="002060"/>
                </a:solidFill>
              </a:rPr>
              <a:t>этот отряд входят обезьяны (вымершие и современные) и человек (вместе со своими предшественниками). </a:t>
            </a:r>
            <a:r>
              <a:rPr lang="ru-RU" sz="1800" b="1" dirty="0">
                <a:solidFill>
                  <a:srgbClr val="C00000"/>
                </a:solidFill>
              </a:rPr>
              <a:t>Всех приматов объединяет: </a:t>
            </a:r>
            <a:r>
              <a:rPr lang="ru-RU" sz="1800" b="1" dirty="0">
                <a:solidFill>
                  <a:srgbClr val="002060"/>
                </a:solidFill>
              </a:rPr>
              <a:t>большой головной мозг, цветное объемное зрение, пятипалые конечности, стадный образ жизни, подвижное и выразительное лицо. Благодаря этим особенностям приматы освоили практически всю планету. </a:t>
            </a:r>
            <a:r>
              <a:rPr lang="ru-RU" sz="1800" b="1" dirty="0">
                <a:solidFill>
                  <a:srgbClr val="C00000"/>
                </a:solidFill>
              </a:rPr>
              <a:t>В отряд приматов входит семейство гоминид.</a:t>
            </a:r>
            <a:r>
              <a:rPr lang="ru-RU" sz="1800" b="1" dirty="0">
                <a:solidFill>
                  <a:srgbClr val="002060"/>
                </a:solidFill>
              </a:rPr>
              <a:t> Они появились 8 млн. лет назад. Это самые высокоразвитые приматы. В этом семействе и появились впервые на Земле разумные существа – </a:t>
            </a:r>
            <a:r>
              <a:rPr lang="ru-RU" sz="1800" b="1" dirty="0" smtClean="0">
                <a:solidFill>
                  <a:srgbClr val="C00000"/>
                </a:solidFill>
              </a:rPr>
              <a:t>люди. </a:t>
            </a:r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 l="8855" t="28875" r="35365" b="46625"/>
          <a:stretch>
            <a:fillRect/>
          </a:stretch>
        </p:blipFill>
        <p:spPr bwMode="auto">
          <a:xfrm>
            <a:off x="179512" y="260648"/>
            <a:ext cx="61206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37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ТЕОРИИ  ПРОИСХОЖДЕНИЯ ЧЕЛОВЕКА</vt:lpstr>
      <vt:lpstr>С ЧЕМ СВЯЗАНО  ПРОИСХОЖДЕНИЕ ЧЕЛОВЕКА?</vt:lpstr>
      <vt:lpstr>ВЕРСИИ ПРОИСХОЖДЕНИЯ ЧЕЛОВЕКА ОТ ЖИВОТНЫХ. ТОТЕМИЗМ</vt:lpstr>
      <vt:lpstr>ЛЕГЕНДЫ  О ПРОИСХОЖДЕНИИ ЧЕЛОВЕКА</vt:lpstr>
      <vt:lpstr> Легенда о сотворении человека из Библии. ПЕРВЫЕ ЛЮДИ  - АДАМ И ЕВА  </vt:lpstr>
      <vt:lpstr>Презентация PowerPoint</vt:lpstr>
      <vt:lpstr>МЕСТО ЧЕЛОВЕКА В ПРИРОДЕ</vt:lpstr>
      <vt:lpstr>ПОЯВЛЕНИЕ НЕЖИВОЙ ПРИРОДЫ, ЖИЗНИ И РАЗУМА</vt:lpstr>
      <vt:lpstr> В этот отряд входят обезьяны (вымершие и современные) и человек (вместе со своими предшественниками). Всех приматов объединяет: большой головной мозг, цветное объемное зрение, пятипалые конечности, стадный образ жизни, подвижное и выразительное лицо. Благодаря этим особенностям приматы освоили практически всю планету. В отряд приматов входит семейство гоминид. Они появились 8 млн. лет назад. Это самые высокоразвитые приматы. В этом семействе и появились впервые на Земле разумные существа – люди.  </vt:lpstr>
      <vt:lpstr>ПУТЬ К ЧЕЛОВЕКУ</vt:lpstr>
      <vt:lpstr>ЭВОЛЮЦИЯ ЧЕРЕПОВ ПРИМАТОВ</vt:lpstr>
      <vt:lpstr>ЭВОЛЮЦИЯ  ВНЕШНЕГО ВИДА ПРИМАТОВ</vt:lpstr>
      <vt:lpstr>ПРЯМОХОЖДЕНИЕ</vt:lpstr>
      <vt:lpstr>ЧАРЛЬЗ ДАРВИН (1809-1882)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ТЕОРИИ  ПРОИСХОЖДЕНИЯ ЧЕЛОВЕКА</dc:title>
  <dc:creator>User</dc:creator>
  <cp:lastModifiedBy>User</cp:lastModifiedBy>
  <cp:revision>12</cp:revision>
  <dcterms:created xsi:type="dcterms:W3CDTF">2015-09-20T07:32:55Z</dcterms:created>
  <dcterms:modified xsi:type="dcterms:W3CDTF">2015-09-21T02:09:01Z</dcterms:modified>
</cp:coreProperties>
</file>