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5220-60C9-4EEB-ACDC-096424F759BE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9BA5-DEDC-457A-B942-5271626B8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5220-60C9-4EEB-ACDC-096424F759BE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9BA5-DEDC-457A-B942-5271626B8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5220-60C9-4EEB-ACDC-096424F759BE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9BA5-DEDC-457A-B942-5271626B8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5220-60C9-4EEB-ACDC-096424F759BE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9BA5-DEDC-457A-B942-5271626B8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5220-60C9-4EEB-ACDC-096424F759BE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9BA5-DEDC-457A-B942-5271626B8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5220-60C9-4EEB-ACDC-096424F759BE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9BA5-DEDC-457A-B942-5271626B8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5220-60C9-4EEB-ACDC-096424F759BE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9BA5-DEDC-457A-B942-5271626B8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5220-60C9-4EEB-ACDC-096424F759BE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9BA5-DEDC-457A-B942-5271626B8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5220-60C9-4EEB-ACDC-096424F759BE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9BA5-DEDC-457A-B942-5271626B8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5220-60C9-4EEB-ACDC-096424F759BE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9BA5-DEDC-457A-B942-5271626B8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75220-60C9-4EEB-ACDC-096424F759BE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F9BA5-DEDC-457A-B942-5271626B8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75220-60C9-4EEB-ACDC-096424F759BE}" type="datetimeFigureOut">
              <a:rPr lang="ru-RU" smtClean="0"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F9BA5-DEDC-457A-B942-5271626B80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xn--e1ajmjdg.xn--p1ai/archives/3-11/images3-11/golos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24944"/>
            <a:ext cx="3893637" cy="3672408"/>
          </a:xfrm>
          <a:prstGeom prst="rect">
            <a:avLst/>
          </a:prstGeom>
          <a:noFill/>
        </p:spPr>
      </p:pic>
      <p:pic>
        <p:nvPicPr>
          <p:cNvPr id="5124" name="Picture 4" descr="Помощницы истор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672408" cy="5291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3347864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НАЗВАНИЕ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http://cs625722.vk.me/v625722652/428b/lHMtoJ0Eb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240360" cy="3530659"/>
          </a:xfrm>
          <a:prstGeom prst="rect">
            <a:avLst/>
          </a:prstGeom>
          <a:noFill/>
        </p:spPr>
      </p:pic>
      <p:pic>
        <p:nvPicPr>
          <p:cNvPr id="25604" name="Picture 4" descr="http://new.rusib.ru/netcat_files/multifile/2375/svad_ba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365104"/>
            <a:ext cx="3356763" cy="2232248"/>
          </a:xfrm>
          <a:prstGeom prst="rect">
            <a:avLst/>
          </a:prstGeom>
          <a:noFill/>
        </p:spPr>
      </p:pic>
      <p:pic>
        <p:nvPicPr>
          <p:cNvPr id="25606" name="Picture 6" descr="http://img1.labirint.ru/books/218641/scrn_big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5368" y="116632"/>
            <a:ext cx="5688632" cy="4166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НАЗВАНИЕ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6626" name="Picture 2" descr="http://cs614828.vk.me/v614828678/147c5/ppmT7NubTq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810000" cy="2543175"/>
          </a:xfrm>
          <a:prstGeom prst="rect">
            <a:avLst/>
          </a:prstGeom>
          <a:noFill/>
        </p:spPr>
      </p:pic>
      <p:pic>
        <p:nvPicPr>
          <p:cNvPr id="26630" name="Picture 6" descr="http://gramoty.ru/gramoty/bb3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5939569" cy="3024336"/>
          </a:xfrm>
          <a:prstGeom prst="rect">
            <a:avLst/>
          </a:prstGeom>
          <a:noFill/>
        </p:spPr>
      </p:pic>
      <p:pic>
        <p:nvPicPr>
          <p:cNvPr id="26632" name="Picture 8" descr="http://mypresentation.ru/documents/13e891f5f3bdc918fc488736bcb46dd7/img10.jpg"/>
          <p:cNvPicPr>
            <a:picLocks noChangeAspect="1" noChangeArrowheads="1"/>
          </p:cNvPicPr>
          <p:nvPr/>
        </p:nvPicPr>
        <p:blipFill>
          <a:blip r:embed="rId4" cstate="print"/>
          <a:srcRect r="54641" b="42041"/>
          <a:stretch>
            <a:fillRect/>
          </a:stretch>
        </p:blipFill>
        <p:spPr bwMode="auto">
          <a:xfrm>
            <a:off x="4499992" y="836712"/>
            <a:ext cx="2704996" cy="2592288"/>
          </a:xfrm>
          <a:prstGeom prst="rect">
            <a:avLst/>
          </a:prstGeom>
          <a:noFill/>
        </p:spPr>
      </p:pic>
      <p:pic>
        <p:nvPicPr>
          <p:cNvPr id="9" name="Рисунок 8" descr="http://900igr.net/datas/mkhk/Kultura-domongolskoj-Rusi/0025-025-Berestjanye-gramoty.jpg"/>
          <p:cNvPicPr/>
          <p:nvPr/>
        </p:nvPicPr>
        <p:blipFill>
          <a:blip r:embed="rId5" cstate="print"/>
          <a:srcRect l="2436" t="18356" r="55427" b="6119"/>
          <a:stretch>
            <a:fillRect/>
          </a:stretch>
        </p:blipFill>
        <p:spPr bwMode="auto">
          <a:xfrm>
            <a:off x="6228184" y="2852936"/>
            <a:ext cx="28003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НАЗВАНИЕ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://userdocs.ru/pars_docs/refs/1/283/283_html_m55de1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93929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НАЗВАНИЕ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2530" name="Picture 2" descr="http://img2.1001golos.ru/ratings/593000/592815/pi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403244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ОПРЕДЕЛЕНИЯ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Археология – </a:t>
            </a:r>
            <a:r>
              <a:rPr lang="ru-RU" sz="2000" b="1" dirty="0" smtClean="0"/>
              <a:t>наука, изучающая историю по материальным,</a:t>
            </a:r>
          </a:p>
          <a:p>
            <a:pPr>
              <a:buNone/>
            </a:pPr>
            <a:r>
              <a:rPr lang="ru-RU" sz="2000" b="1" dirty="0" smtClean="0"/>
              <a:t>вещественным источникам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Антропология – </a:t>
            </a:r>
            <a:r>
              <a:rPr lang="ru-RU" sz="2000" b="1" dirty="0" smtClean="0"/>
              <a:t>наука, изучающая происхождение и эволюцию человека,</a:t>
            </a:r>
          </a:p>
          <a:p>
            <a:pPr>
              <a:buNone/>
            </a:pPr>
            <a:r>
              <a:rPr lang="ru-RU" sz="2000" b="1" dirty="0" smtClean="0"/>
              <a:t>особенности его внешности,</a:t>
            </a:r>
          </a:p>
          <a:p>
            <a:pPr>
              <a:buNone/>
            </a:pPr>
            <a:r>
              <a:rPr lang="ru-RU" sz="2000" b="1" dirty="0" smtClean="0"/>
              <a:t>строения скелета и черепа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Этнография – </a:t>
            </a:r>
            <a:r>
              <a:rPr lang="ru-RU" sz="2000" b="1" dirty="0" smtClean="0"/>
              <a:t>наука, изучающая традиции и обычаи народа, его быт,</a:t>
            </a:r>
          </a:p>
          <a:p>
            <a:pPr>
              <a:buNone/>
            </a:pPr>
            <a:r>
              <a:rPr lang="ru-RU" sz="2000" b="1" dirty="0" smtClean="0"/>
              <a:t>происхождение, мировоззрение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Хронология – </a:t>
            </a:r>
            <a:r>
              <a:rPr lang="ru-RU" sz="2000" b="1" dirty="0" smtClean="0"/>
              <a:t>наука, изучающая счет лет в истории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Топонимика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-  </a:t>
            </a:r>
            <a:r>
              <a:rPr lang="ru-RU" sz="2000" b="1" dirty="0" smtClean="0"/>
              <a:t>наука, изучающая происхождение географических названий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Генеалогия – </a:t>
            </a:r>
            <a:r>
              <a:rPr lang="ru-RU" sz="2000" b="1" dirty="0" smtClean="0"/>
              <a:t>наука, изучающая происхождение родов и фамилий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Нумизматика –</a:t>
            </a:r>
            <a:r>
              <a:rPr lang="ru-RU" sz="2000" b="1" dirty="0" smtClean="0"/>
              <a:t> наука изучающая историю денег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Геральдика – </a:t>
            </a:r>
            <a:r>
              <a:rPr lang="ru-RU" sz="2000" b="1" dirty="0" smtClean="0"/>
              <a:t>наука, изучающая гербы</a:t>
            </a:r>
          </a:p>
          <a:p>
            <a:pPr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Вексиллография</a:t>
            </a:r>
            <a:r>
              <a:rPr lang="ru-RU" sz="2000" b="1" dirty="0" smtClean="0">
                <a:solidFill>
                  <a:srgbClr val="C00000"/>
                </a:solidFill>
              </a:rPr>
              <a:t> - </a:t>
            </a:r>
            <a:r>
              <a:rPr lang="ru-RU" sz="2000" b="1" dirty="0" smtClean="0"/>
              <a:t>наука, изучающая флаги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Ономастика – </a:t>
            </a:r>
            <a:r>
              <a:rPr lang="ru-RU" sz="2000" b="1" dirty="0" smtClean="0"/>
              <a:t>наука об именах и названиях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Эпиграфика  - </a:t>
            </a:r>
            <a:r>
              <a:rPr lang="ru-RU" sz="2000" b="1" dirty="0" smtClean="0"/>
              <a:t>наука, изучающая надписи на твердых материалах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Сфрагистика – </a:t>
            </a:r>
            <a:r>
              <a:rPr lang="ru-RU" sz="2000" b="1" dirty="0" smtClean="0"/>
              <a:t>наука, изучающая печати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НАЗВАНИЕ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obzorsport.ru/wp-content/uploads/2014/04/%D0%B0%D1%80%D1%85%D0%B5%D0%BE%D0%BB%D0%BE%D0%B3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5472608" cy="3294511"/>
          </a:xfrm>
          <a:prstGeom prst="rect">
            <a:avLst/>
          </a:prstGeom>
          <a:noFill/>
        </p:spPr>
      </p:pic>
      <p:pic>
        <p:nvPicPr>
          <p:cNvPr id="3076" name="Picture 4" descr="http://zele.ru/images/2010/08/27/maya-p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174" y="3645024"/>
            <a:ext cx="3870274" cy="2880320"/>
          </a:xfrm>
          <a:prstGeom prst="rect">
            <a:avLst/>
          </a:prstGeom>
          <a:noFill/>
        </p:spPr>
      </p:pic>
      <p:pic>
        <p:nvPicPr>
          <p:cNvPr id="3078" name="Picture 6" descr="http://arch-mine.ru/uploads/photos/raskopki-poselenija/thumb/big-CEA_4615-kkDjIEKV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4233484"/>
            <a:ext cx="3672408" cy="2435876"/>
          </a:xfrm>
          <a:prstGeom prst="rect">
            <a:avLst/>
          </a:prstGeom>
          <a:noFill/>
        </p:spPr>
      </p:pic>
      <p:pic>
        <p:nvPicPr>
          <p:cNvPr id="3080" name="Picture 8" descr="http://s-kub.ru/wp-content/uploads/2013/05/man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052736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НАЗВАНИЕ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50" name="AutoShape 2" descr="http://www.independent.co.uk/migration_catalog/article5151701.ece/BINARY/original/Archaeology%5B1%5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www.independent.co.uk/migration_catalog/article5151701.ece/BINARY/original/Archaeology%5B1%5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mtdata.ru/u25/photoA43E/20699419811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3960440" cy="2112236"/>
          </a:xfrm>
          <a:prstGeom prst="rect">
            <a:avLst/>
          </a:prstGeom>
          <a:noFill/>
        </p:spPr>
      </p:pic>
      <p:pic>
        <p:nvPicPr>
          <p:cNvPr id="2058" name="Picture 10" descr="http://img.ahaonline.cz/static/old_aha/big/08_03_23/rekostrukce_oblice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653136"/>
            <a:ext cx="5511966" cy="1728192"/>
          </a:xfrm>
          <a:prstGeom prst="rect">
            <a:avLst/>
          </a:prstGeom>
          <a:noFill/>
        </p:spPr>
      </p:pic>
      <p:pic>
        <p:nvPicPr>
          <p:cNvPr id="2060" name="Picture 12" descr="http://clubklad.ru/upload/gallery/user/Rudolf/kladoiskatel-33444-2013-08-12.JPEG?_201308121919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3614630" cy="2221236"/>
          </a:xfrm>
          <a:prstGeom prst="rect">
            <a:avLst/>
          </a:prstGeom>
          <a:noFill/>
        </p:spPr>
      </p:pic>
      <p:pic>
        <p:nvPicPr>
          <p:cNvPr id="2062" name="Picture 14" descr="http://content.foto.mail.ru/list/doctor_dima/_blogs/i-6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276872"/>
            <a:ext cx="3024336" cy="2232968"/>
          </a:xfrm>
          <a:prstGeom prst="rect">
            <a:avLst/>
          </a:prstGeom>
          <a:noFill/>
        </p:spPr>
      </p:pic>
      <p:pic>
        <p:nvPicPr>
          <p:cNvPr id="2064" name="Picture 16" descr="http://img1.liveinternet.ru/images/attach/c/0/34/46/34046303_12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836712"/>
            <a:ext cx="2880320" cy="2208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НАЗВАНИЕ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skyhighsports.chocolategrape.co.uk/umbraco/imagegen.aspx?width=800&amp;image=/media/42513/the%20astronomical%20clock,%20pra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2160240" cy="3218757"/>
          </a:xfrm>
          <a:prstGeom prst="rect">
            <a:avLst/>
          </a:prstGeom>
          <a:noFill/>
        </p:spPr>
      </p:pic>
      <p:pic>
        <p:nvPicPr>
          <p:cNvPr id="1028" name="Picture 4" descr="http://www.stendzakaz.ru/images/school/k-istm/k-istm-1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55" y="4653136"/>
            <a:ext cx="8617917" cy="1584176"/>
          </a:xfrm>
          <a:prstGeom prst="rect">
            <a:avLst/>
          </a:prstGeom>
          <a:noFill/>
        </p:spPr>
      </p:pic>
      <p:pic>
        <p:nvPicPr>
          <p:cNvPr id="1030" name="Picture 6" descr="http://wsdc222.com/images/55d5c48822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268760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402832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ГЕРАЛЬДИКА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7412" name="Picture 4" descr="http://im6.asset.yvimg.kz/userimages/orimtal/8JSaDVGw7qvHa7PeN5iSr71KDUU5z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664"/>
            <a:ext cx="3225574" cy="6309320"/>
          </a:xfrm>
          <a:prstGeom prst="rect">
            <a:avLst/>
          </a:prstGeom>
          <a:noFill/>
        </p:spPr>
      </p:pic>
      <p:pic>
        <p:nvPicPr>
          <p:cNvPr id="17414" name="Picture 6" descr="http://www.playwithkid.ru/content/2014/1550/playwithkid_ru_155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788024" cy="2992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НАЗВАНИЕ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http://www.ways2capital.com/wcblog/wp-content/uploads/2013/08/Online-free-commodity-trading-tips-intraday-commodity-tips-free-today-Dahisar-W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80728"/>
            <a:ext cx="4392488" cy="2598044"/>
          </a:xfrm>
          <a:prstGeom prst="rect">
            <a:avLst/>
          </a:prstGeom>
          <a:noFill/>
        </p:spPr>
      </p:pic>
      <p:pic>
        <p:nvPicPr>
          <p:cNvPr id="19460" name="Picture 4" descr="http://www.pics-zone.ru/img.php?url=http://planetguide.ru/eimage/2011/05/27/27134ddf7a060db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4067944" cy="2711963"/>
          </a:xfrm>
          <a:prstGeom prst="rect">
            <a:avLst/>
          </a:prstGeom>
          <a:noFill/>
        </p:spPr>
      </p:pic>
      <p:pic>
        <p:nvPicPr>
          <p:cNvPr id="19462" name="Picture 6" descr="http://tobol.siter.com.kz/upload/iblock/f3a/3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645024"/>
            <a:ext cx="2808312" cy="2808313"/>
          </a:xfrm>
          <a:prstGeom prst="rect">
            <a:avLst/>
          </a:prstGeom>
          <a:noFill/>
        </p:spPr>
      </p:pic>
      <p:pic>
        <p:nvPicPr>
          <p:cNvPr id="19464" name="Picture 8" descr="http://s00.yaplakal.com/pics/pics_original/8/4/0/2158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861048"/>
            <a:ext cx="4427984" cy="2767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НАЗВАНИЕ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://s-media-cache-ak0.pinimg.com/736x/ba/f1/8c/baf18cc879f31bb45b3ef049d18cc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5858272" cy="4926999"/>
          </a:xfrm>
          <a:prstGeom prst="rect">
            <a:avLst/>
          </a:prstGeom>
          <a:noFill/>
        </p:spPr>
      </p:pic>
      <p:pic>
        <p:nvPicPr>
          <p:cNvPr id="18436" name="Picture 4" descr="http://www.mnogo-podarkov.ru/images/products/card/img1_1420267343123089.jpg"/>
          <p:cNvPicPr>
            <a:picLocks noChangeAspect="1" noChangeArrowheads="1"/>
          </p:cNvPicPr>
          <p:nvPr/>
        </p:nvPicPr>
        <p:blipFill>
          <a:blip r:embed="rId3" cstate="print"/>
          <a:srcRect l="10526" r="10526"/>
          <a:stretch>
            <a:fillRect/>
          </a:stretch>
        </p:blipFill>
        <p:spPr bwMode="auto">
          <a:xfrm>
            <a:off x="6444208" y="2310476"/>
            <a:ext cx="2520280" cy="3192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НАЗВАНИЕ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http://minsk1.net/images/uploads/13dc2f4c534c490e80f8c7092763cf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5924550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НАЗВАНИЕ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1508" name="Picture 4" descr="http://www.kazakhistory.ru/images/post7bi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12976"/>
            <a:ext cx="2683498" cy="3096344"/>
          </a:xfrm>
          <a:prstGeom prst="rect">
            <a:avLst/>
          </a:prstGeom>
          <a:noFill/>
        </p:spPr>
      </p:pic>
      <p:pic>
        <p:nvPicPr>
          <p:cNvPr id="21512" name="Picture 8" descr="http://cs627623.vk.me/v627623715/fd73/9jgwyJyrL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70" y="620688"/>
            <a:ext cx="2766939" cy="2304256"/>
          </a:xfrm>
          <a:prstGeom prst="rect">
            <a:avLst/>
          </a:prstGeom>
          <a:noFill/>
        </p:spPr>
      </p:pic>
      <p:pic>
        <p:nvPicPr>
          <p:cNvPr id="21514" name="Picture 10" descr="http://i077.radikal.ru/1305/c1/d8abccc83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20997"/>
            <a:ext cx="3312368" cy="4231369"/>
          </a:xfrm>
          <a:prstGeom prst="rect">
            <a:avLst/>
          </a:prstGeom>
          <a:noFill/>
        </p:spPr>
      </p:pic>
      <p:pic>
        <p:nvPicPr>
          <p:cNvPr id="21516" name="Picture 12" descr="http://worldluxrealty.com/sites/default/files/user_images/1205151850_yurt%20-%20www.worldluxrealty.c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717032"/>
            <a:ext cx="2376971" cy="2115172"/>
          </a:xfrm>
          <a:prstGeom prst="rect">
            <a:avLst/>
          </a:prstGeom>
          <a:noFill/>
        </p:spPr>
      </p:pic>
      <p:pic>
        <p:nvPicPr>
          <p:cNvPr id="21518" name="Picture 14" descr="https://im0-tub-kz.yandex.net/i?id=54c3e7d5ea5178b7a295fa181843b5a4&amp;n=33&amp;h=17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0648"/>
            <a:ext cx="2893255" cy="1835275"/>
          </a:xfrm>
          <a:prstGeom prst="rect">
            <a:avLst/>
          </a:prstGeom>
          <a:noFill/>
        </p:spPr>
      </p:pic>
      <p:pic>
        <p:nvPicPr>
          <p:cNvPr id="21520" name="Picture 16" descr="http://dev.islam.kz/uploads/images/6uc/me0/deH6pkUuL4ZMp1S0-l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908720"/>
            <a:ext cx="2725521" cy="1873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124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НАЗВАНИЕ</vt:lpstr>
      <vt:lpstr>НАЗВАНИЕ</vt:lpstr>
      <vt:lpstr>НАЗВАНИЕ</vt:lpstr>
      <vt:lpstr>ГЕРАЛЬДИКА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  <vt:lpstr>НАЗВАНИЕ</vt:lpstr>
      <vt:lpstr>ОПРЕДЕЛЕНИЯ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ПОМОЩНИКИ ИСТОРИИ</dc:title>
  <dc:creator>User</dc:creator>
  <cp:lastModifiedBy>User</cp:lastModifiedBy>
  <cp:revision>10</cp:revision>
  <dcterms:created xsi:type="dcterms:W3CDTF">2015-09-13T06:29:52Z</dcterms:created>
  <dcterms:modified xsi:type="dcterms:W3CDTF">2015-09-21T08:08:27Z</dcterms:modified>
</cp:coreProperties>
</file>