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5" r:id="rId3"/>
    <p:sldId id="257" r:id="rId4"/>
    <p:sldId id="259" r:id="rId5"/>
    <p:sldId id="260" r:id="rId6"/>
    <p:sldId id="266" r:id="rId7"/>
    <p:sldId id="261" r:id="rId8"/>
    <p:sldId id="262" r:id="rId9"/>
    <p:sldId id="263" r:id="rId10"/>
    <p:sldId id="264" r:id="rId11"/>
    <p:sldId id="25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CC00"/>
    <a:srgbClr val="FF9A0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890" autoAdjust="0"/>
    <p:restoredTop sz="94660"/>
  </p:normalViewPr>
  <p:slideViewPr>
    <p:cSldViewPr>
      <p:cViewPr varScale="1">
        <p:scale>
          <a:sx n="106" d="100"/>
          <a:sy n="106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43937-FF4C-4508-A5E2-7DA83F49E69B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59D745-46F6-4A7F-B600-1CD7D162F37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9D745-46F6-4A7F-B600-1CD7D162F37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Найти закономерность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9D745-46F6-4A7F-B600-1CD7D162F37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Найти закономерность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9D745-46F6-4A7F-B600-1CD7D162F37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Найти закономерность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9D745-46F6-4A7F-B600-1CD7D162F37D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Если в числовом кроссворде решить примеры по горизонтали и вертикали, получим ещё</a:t>
            </a:r>
            <a:r>
              <a:rPr lang="ru-RU" baseline="0" dirty="0" smtClean="0"/>
              <a:t> два примера . Их ответы должны совпадать.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9D745-46F6-4A7F-B600-1CD7D162F37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9D745-46F6-4A7F-B600-1CD7D162F37D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9D745-46F6-4A7F-B600-1CD7D162F37D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9D745-46F6-4A7F-B600-1CD7D162F37D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9D745-46F6-4A7F-B600-1CD7D162F37D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60D56-47E0-404D-879D-2EAD1FEDDDD4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28C7-F80F-4C03-9851-66221889D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60D56-47E0-404D-879D-2EAD1FEDDDD4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28C7-F80F-4C03-9851-66221889D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60D56-47E0-404D-879D-2EAD1FEDDDD4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28C7-F80F-4C03-9851-66221889D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60D56-47E0-404D-879D-2EAD1FEDDDD4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28C7-F80F-4C03-9851-66221889D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60D56-47E0-404D-879D-2EAD1FEDDDD4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28C7-F80F-4C03-9851-66221889D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60D56-47E0-404D-879D-2EAD1FEDDDD4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28C7-F80F-4C03-9851-66221889D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60D56-47E0-404D-879D-2EAD1FEDDDD4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28C7-F80F-4C03-9851-66221889D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60D56-47E0-404D-879D-2EAD1FEDDDD4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28C7-F80F-4C03-9851-66221889D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60D56-47E0-404D-879D-2EAD1FEDDDD4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28C7-F80F-4C03-9851-66221889D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60D56-47E0-404D-879D-2EAD1FEDDDD4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28C7-F80F-4C03-9851-66221889D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60D56-47E0-404D-879D-2EAD1FEDDDD4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28C7-F80F-4C03-9851-66221889D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60D56-47E0-404D-879D-2EAD1FEDDDD4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228C7-F80F-4C03-9851-66221889D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img-fotki.yandex.ru/get/9801/134091466.193/0_fd600_5c61da45_S" TargetMode="External"/><Relationship Id="rId7" Type="http://schemas.openxmlformats.org/officeDocument/2006/relationships/hyperlink" Target="http://pocketmedia.ign.com/media/news/image/games/maya/mayabee.jpg" TargetMode="External"/><Relationship Id="rId2" Type="http://schemas.openxmlformats.org/officeDocument/2006/relationships/hyperlink" Target="http://img-fotki.yandex.ru/get/6840/134091466.197/0_ffa53_250af61e_S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veselajashkola.ru/klass/zadachi/zanimatelnye-zadachi-shkolnikov/-" TargetMode="External"/><Relationship Id="rId5" Type="http://schemas.openxmlformats.org/officeDocument/2006/relationships/hyperlink" Target="http://linda6035.ucoz.ru/" TargetMode="External"/><Relationship Id="rId4" Type="http://schemas.openxmlformats.org/officeDocument/2006/relationships/hyperlink" Target="http://img-fotki.yandex.ru/get/9489/134091466.193/0_fd5fe_c7d832ae_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6"/>
          <p:cNvGrpSpPr/>
          <p:nvPr/>
        </p:nvGrpSpPr>
        <p:grpSpPr>
          <a:xfrm>
            <a:off x="1285852" y="2285992"/>
            <a:ext cx="7500990" cy="3912645"/>
            <a:chOff x="1115616" y="2146448"/>
            <a:chExt cx="7165477" cy="4440833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115616" y="2146448"/>
              <a:ext cx="7165477" cy="11527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endParaRPr lang="ru-RU" sz="60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187089" y="5085184"/>
              <a:ext cx="5084703" cy="15020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1600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Автор : </a:t>
              </a:r>
              <a:r>
                <a:rPr lang="ru-RU" sz="1600" dirty="0" err="1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Зобнина</a:t>
              </a:r>
              <a:r>
                <a:rPr lang="ru-RU" sz="1600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Ирина Евгеньевна, </a:t>
              </a:r>
              <a:endParaRPr lang="ru-RU" sz="1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defRPr/>
              </a:pPr>
              <a:r>
                <a:rPr lang="ru-RU" sz="1600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учитель начальных классов</a:t>
              </a:r>
            </a:p>
            <a:p>
              <a:pPr algn="ctr">
                <a:defRPr/>
              </a:pPr>
              <a:r>
                <a:rPr lang="ru-RU" sz="1600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Школы – лицея № 101</a:t>
              </a:r>
              <a:endParaRPr lang="ru-RU" sz="1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defRPr/>
              </a:pPr>
              <a:r>
                <a:rPr lang="ru-RU" sz="1600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г.Караганды</a:t>
              </a:r>
              <a:endParaRPr lang="ru-RU" sz="1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defRPr/>
              </a:pPr>
              <a:r>
                <a:rPr lang="ru-RU" sz="1600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2014</a:t>
              </a:r>
              <a:endPara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214546" y="714356"/>
            <a:ext cx="5143536" cy="258532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>
                  <a:solidFill>
                    <a:srgbClr val="FF9A05"/>
                  </a:solidFill>
                </a:ln>
                <a:solidFill>
                  <a:srgbClr val="FFCC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Считай, смекай, отгадывай!</a:t>
            </a:r>
            <a:endParaRPr lang="ru-RU" sz="5400" b="1" dirty="0">
              <a:ln w="11430">
                <a:solidFill>
                  <a:srgbClr val="FF9A05"/>
                </a:solidFill>
              </a:ln>
              <a:solidFill>
                <a:srgbClr val="FFCC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http://pocketmedia.ign.com/media/news/image/games/maya/mayabee.jp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13414" y="5143512"/>
            <a:ext cx="1325791" cy="1433511"/>
          </a:xfrm>
          <a:prstGeom prst="rect">
            <a:avLst/>
          </a:prstGeom>
          <a:noFill/>
        </p:spPr>
      </p:pic>
      <p:sp>
        <p:nvSpPr>
          <p:cNvPr id="9" name="Управляющая кнопка: сведения 8">
            <a:hlinkClick r:id="rId4" action="ppaction://hlinksldjump" highlightClick="1"/>
          </p:cNvPr>
          <p:cNvSpPr/>
          <p:nvPr/>
        </p:nvSpPr>
        <p:spPr>
          <a:xfrm>
            <a:off x="1714480" y="5786454"/>
            <a:ext cx="571504" cy="500066"/>
          </a:xfrm>
          <a:prstGeom prst="actionButtonInformation">
            <a:avLst/>
          </a:prstGeom>
          <a:solidFill>
            <a:srgbClr val="FFCC66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571736" y="3714752"/>
            <a:ext cx="5000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Сложение и вычитание чисел в пределах 100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43042" y="571480"/>
            <a:ext cx="6143668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 w="11430">
                  <a:solidFill>
                    <a:srgbClr val="FF9A05"/>
                  </a:solidFill>
                </a:ln>
                <a:solidFill>
                  <a:srgbClr val="FFCC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Подумай и ответь:</a:t>
            </a:r>
            <a:endParaRPr lang="ru-RU" sz="4400" b="1" dirty="0">
              <a:ln w="11430">
                <a:solidFill>
                  <a:srgbClr val="FF9A05"/>
                </a:solidFill>
              </a:ln>
              <a:solidFill>
                <a:srgbClr val="FFCC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428860" y="3214686"/>
            <a:ext cx="5072098" cy="8572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428860" y="3429000"/>
            <a:ext cx="5214974" cy="857256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Кто быстрее переплывёт речку – утята или цыплята?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428860" y="3429000"/>
            <a:ext cx="5214974" cy="857256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Цыплята плавать не умеют.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428860" y="3429000"/>
            <a:ext cx="5214974" cy="8572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428860" y="4857760"/>
            <a:ext cx="5214974" cy="857256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tabLst>
                <a:tab pos="182563" algn="l"/>
              </a:tabLst>
              <a:defRPr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Гусь на двух ногах весит 2 кг. Сколько он будет весить, стоя на 1 ноге? 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428860" y="4857760"/>
            <a:ext cx="5214974" cy="857256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кг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428860" y="4857760"/>
            <a:ext cx="5143536" cy="8572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428860" y="2000240"/>
            <a:ext cx="5214974" cy="857256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отца 6 сыновей. Каждый сын имеет сестру. Сколько детей у этого отца?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28860" y="2000240"/>
            <a:ext cx="5214974" cy="857256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5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428860" y="2000240"/>
            <a:ext cx="5214974" cy="8572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Управляющая кнопка: домой 15">
            <a:hlinkClick r:id="" action="ppaction://hlinkshowjump?jump=endshow" highlightClick="1"/>
          </p:cNvPr>
          <p:cNvSpPr/>
          <p:nvPr/>
        </p:nvSpPr>
        <p:spPr>
          <a:xfrm>
            <a:off x="8215338" y="6000768"/>
            <a:ext cx="642942" cy="571504"/>
          </a:xfrm>
          <a:prstGeom prst="actionButtonHome">
            <a:avLst/>
          </a:prstGeom>
          <a:solidFill>
            <a:srgbClr val="FFCC66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 txBox="1">
            <a:spLocks/>
          </p:cNvSpPr>
          <p:nvPr/>
        </p:nvSpPr>
        <p:spPr>
          <a:xfrm>
            <a:off x="1357290" y="714357"/>
            <a:ext cx="7329510" cy="857256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Фон </a:t>
            </a:r>
            <a:r>
              <a:rPr kumimoji="0" lang="ru-RU" sz="14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hlinkClick r:id="rId2"/>
              </a:rPr>
              <a:t>http://img-fotki.yandex.ru/get/6840/134091466.197/0_ffa53_250af61e_S</a:t>
            </a:r>
            <a:endParaRPr kumimoji="0" lang="ru-RU" sz="1400" b="0" i="0" u="sng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Пчёлы и соты 1 </a:t>
            </a:r>
            <a:r>
              <a:rPr kumimoji="0" lang="ru-RU" sz="14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hlinkClick r:id="rId3"/>
              </a:rPr>
              <a:t>http://img-fotki.yandex.ru/get/9801/134091466.193/0_fd600_5c61da45_S</a:t>
            </a:r>
            <a:r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Пчёлы и соты 2 </a:t>
            </a:r>
            <a:r>
              <a:rPr kumimoji="0" lang="ru-RU" sz="14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hlinkClick r:id="rId4"/>
              </a:rPr>
              <a:t>http://img-fotki.yandex.ru/get/9489/134091466.193/0_fd5fe_c7d832ae_S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285852" y="214290"/>
            <a:ext cx="7400948" cy="57150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Интернет источники: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Группа 6"/>
          <p:cNvGrpSpPr/>
          <p:nvPr/>
        </p:nvGrpSpPr>
        <p:grpSpPr>
          <a:xfrm>
            <a:off x="1285852" y="1571612"/>
            <a:ext cx="7429553" cy="3775716"/>
            <a:chOff x="607488" y="1344094"/>
            <a:chExt cx="7925326" cy="3975010"/>
          </a:xfrm>
        </p:grpSpPr>
        <p:grpSp>
          <p:nvGrpSpPr>
            <p:cNvPr id="5" name="Группа 1"/>
            <p:cNvGrpSpPr>
              <a:grpSpLocks/>
            </p:cNvGrpSpPr>
            <p:nvPr/>
          </p:nvGrpSpPr>
          <p:grpSpPr bwMode="auto">
            <a:xfrm>
              <a:off x="607488" y="1344094"/>
              <a:ext cx="7925326" cy="3676852"/>
              <a:chOff x="607288" y="-815361"/>
              <a:chExt cx="7925152" cy="4596260"/>
            </a:xfrm>
          </p:grpSpPr>
          <p:sp>
            <p:nvSpPr>
              <p:cNvPr id="7" name="Прямоугольник 6"/>
              <p:cNvSpPr/>
              <p:nvPr/>
            </p:nvSpPr>
            <p:spPr>
              <a:xfrm>
                <a:off x="607288" y="-815361"/>
                <a:ext cx="7925152" cy="39486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ru-RU" dirty="0">
                    <a:solidFill>
                      <a:prstClr val="black"/>
                    </a:solidFill>
                    <a:latin typeface="Monotype Corsiva" pitchFamily="66" charset="0"/>
                  </a:rPr>
                  <a:t>Вы можете использовать </a:t>
                </a:r>
              </a:p>
              <a:p>
                <a:pPr algn="ctr">
                  <a:defRPr/>
                </a:pPr>
                <a:r>
                  <a:rPr lang="ru-RU" dirty="0">
                    <a:solidFill>
                      <a:prstClr val="black"/>
                    </a:solidFill>
                    <a:latin typeface="Monotype Corsiva" pitchFamily="66" charset="0"/>
                  </a:rPr>
                  <a:t>данное оформление </a:t>
                </a:r>
              </a:p>
              <a:p>
                <a:pPr algn="ctr">
                  <a:defRPr/>
                </a:pPr>
                <a:r>
                  <a:rPr lang="ru-RU" dirty="0">
                    <a:solidFill>
                      <a:prstClr val="black"/>
                    </a:solidFill>
                    <a:latin typeface="Monotype Corsiva" pitchFamily="66" charset="0"/>
                  </a:rPr>
                  <a:t>для создания своих презентаций, </a:t>
                </a:r>
              </a:p>
              <a:p>
                <a:pPr algn="ctr">
                  <a:defRPr/>
                </a:pPr>
                <a:r>
                  <a:rPr lang="ru-RU" dirty="0">
                    <a:solidFill>
                      <a:prstClr val="black"/>
                    </a:solidFill>
                    <a:latin typeface="Monotype Corsiva" pitchFamily="66" charset="0"/>
                  </a:rPr>
                  <a:t>но в своей презентации вы должны указать </a:t>
                </a:r>
              </a:p>
              <a:p>
                <a:pPr algn="ctr">
                  <a:defRPr/>
                </a:pPr>
                <a:r>
                  <a:rPr lang="ru-RU" dirty="0">
                    <a:solidFill>
                      <a:prstClr val="black"/>
                    </a:solidFill>
                    <a:latin typeface="Monotype Corsiva" pitchFamily="66" charset="0"/>
                  </a:rPr>
                  <a:t>источник шаблона: </a:t>
                </a:r>
              </a:p>
              <a:p>
                <a:pPr algn="ctr">
                  <a:defRPr/>
                </a:pPr>
                <a:endParaRPr lang="ru-RU" sz="800" dirty="0">
                  <a:solidFill>
                    <a:prstClr val="black"/>
                  </a:solidFill>
                  <a:latin typeface="Monotype Corsiva" pitchFamily="66" charset="0"/>
                </a:endParaRPr>
              </a:p>
              <a:p>
                <a:pPr algn="ctr">
                  <a:defRPr/>
                </a:pPr>
                <a:r>
                  <a:rPr lang="ru-RU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onotype Corsiva" pitchFamily="66" charset="0"/>
                  </a:rPr>
                  <a:t>Фокина Лидия Петровна</a:t>
                </a:r>
              </a:p>
              <a:p>
                <a:pPr algn="ctr">
                  <a:defRPr/>
                </a:pPr>
                <a:r>
                  <a:rPr lang="ru-RU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onotype Corsiva" pitchFamily="66" charset="0"/>
                  </a:rPr>
                  <a:t>учитель начальных классов</a:t>
                </a:r>
              </a:p>
              <a:p>
                <a:pPr algn="ctr">
                  <a:defRPr/>
                </a:pPr>
                <a:r>
                  <a:rPr lang="ru-RU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onotype Corsiva" pitchFamily="66" charset="0"/>
                  </a:rPr>
                  <a:t>МКОУ «СОШ ст. Евсино»</a:t>
                </a:r>
              </a:p>
              <a:p>
                <a:pPr algn="ctr">
                  <a:defRPr/>
                </a:pPr>
                <a:r>
                  <a:rPr lang="ru-RU" dirty="0" err="1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onotype Corsiva" pitchFamily="66" charset="0"/>
                  </a:rPr>
                  <a:t>Искитимского</a:t>
                </a:r>
                <a:r>
                  <a:rPr lang="ru-RU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onotype Corsiva" pitchFamily="66" charset="0"/>
                  </a:rPr>
                  <a:t> района</a:t>
                </a:r>
              </a:p>
              <a:p>
                <a:pPr algn="ctr">
                  <a:defRPr/>
                </a:pPr>
                <a:r>
                  <a:rPr lang="ru-RU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onotype Corsiva" pitchFamily="66" charset="0"/>
                  </a:rPr>
                  <a:t>Новосибирской области</a:t>
                </a:r>
                <a:endParaRPr lang="ru-RU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8" name="Прямоугольник 3"/>
              <p:cNvSpPr>
                <a:spLocks noChangeArrowheads="1"/>
              </p:cNvSpPr>
              <p:nvPr/>
            </p:nvSpPr>
            <p:spPr bwMode="auto">
              <a:xfrm>
                <a:off x="2664779" y="3133264"/>
                <a:ext cx="3628503" cy="6476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2000" b="1" dirty="0">
                    <a:solidFill>
                      <a:prstClr val="black"/>
                    </a:solidFill>
                    <a:latin typeface="Monotype Corsiva" pitchFamily="66" charset="0"/>
                  </a:rPr>
                  <a:t>Сайт </a:t>
                </a:r>
                <a:r>
                  <a:rPr lang="en-US" sz="2000" b="1" dirty="0">
                    <a:solidFill>
                      <a:prstClr val="black"/>
                    </a:solidFill>
                    <a:latin typeface="Monotype Corsiva" pitchFamily="66" charset="0"/>
                    <a:hlinkClick r:id="rId5"/>
                  </a:rPr>
                  <a:t>http://linda6035.ucoz.ru/</a:t>
                </a:r>
                <a:r>
                  <a:rPr lang="ru-RU" sz="2000" b="1" dirty="0">
                    <a:solidFill>
                      <a:prstClr val="black"/>
                    </a:solidFill>
                    <a:latin typeface="Monotype Corsiva" pitchFamily="66" charset="0"/>
                  </a:rPr>
                  <a:t>    </a:t>
                </a:r>
                <a:r>
                  <a:rPr lang="ru-RU" sz="2000" b="1" i="1" dirty="0">
                    <a:solidFill>
                      <a:prstClr val="black"/>
                    </a:solidFill>
                    <a:latin typeface="Monotype Corsiva" pitchFamily="66" charset="0"/>
                  </a:rPr>
                  <a:t>  </a:t>
                </a:r>
                <a:endParaRPr lang="ru-RU" sz="2000" b="1" dirty="0">
                  <a:solidFill>
                    <a:prstClr val="black"/>
                  </a:solidFill>
                  <a:latin typeface="Monotype Corsiva" pitchFamily="66" charset="0"/>
                </a:endParaRPr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2283999" y="4878904"/>
              <a:ext cx="5844539" cy="4402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>
                  <a:solidFill>
                    <a:srgbClr val="C00000"/>
                  </a:solidFill>
                </a:rPr>
                <a:t>СПАСИБО АВТОРАМ ФОНОВ И КАРТИНОК</a:t>
              </a:r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1285852" y="5429264"/>
            <a:ext cx="71438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http://veselajashkola.ru/klass/zadachi/zanimatelnye-zadachi-shkolnikov/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6"/>
              </a:rPr>
              <a:t>-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занимательные задачи</a:t>
            </a: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  <a:hlinkClick r:id="rId7"/>
              </a:rPr>
              <a:t>http://pocketmedia.ign.com/media/news/image/games/maya/mayabee.jpg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 пчёлка</a:t>
            </a:r>
          </a:p>
          <a:p>
            <a:r>
              <a:rPr lang="ru-RU" sz="1400" b="1" dirty="0" err="1" smtClean="0"/>
              <a:t>Беденко</a:t>
            </a:r>
            <a:r>
              <a:rPr lang="ru-RU" sz="1400" b="1" dirty="0" smtClean="0"/>
              <a:t> М.В.Математика: </a:t>
            </a:r>
            <a:r>
              <a:rPr lang="ru-RU" sz="1400" b="1" dirty="0" err="1" smtClean="0"/>
              <a:t>Суперблиц</a:t>
            </a:r>
            <a:r>
              <a:rPr lang="ru-RU" sz="1400" b="1" dirty="0" smtClean="0"/>
              <a:t>: 3 класс, 1-е полугодие – числовой кроссворд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85852" y="2285992"/>
            <a:ext cx="750099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sz="6000" b="1" dirty="0">
              <a:ln w="19050">
                <a:solidFill>
                  <a:prstClr val="white"/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8" name="Picture 2" descr="http://pocketmedia.ign.com/media/news/image/games/maya/mayabee.jp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93666" y="4357694"/>
            <a:ext cx="1950299" cy="2108760"/>
          </a:xfrm>
          <a:prstGeom prst="rect">
            <a:avLst/>
          </a:prstGeom>
          <a:noFill/>
        </p:spPr>
      </p:pic>
      <p:sp>
        <p:nvSpPr>
          <p:cNvPr id="10" name="Прямоугольная выноска 9"/>
          <p:cNvSpPr/>
          <p:nvPr/>
        </p:nvSpPr>
        <p:spPr>
          <a:xfrm>
            <a:off x="1857356" y="785794"/>
            <a:ext cx="6000792" cy="3357586"/>
          </a:xfrm>
          <a:prstGeom prst="wedgeRectCallout">
            <a:avLst>
              <a:gd name="adj1" fmla="val -9714"/>
              <a:gd name="adj2" fmla="val 75328"/>
            </a:avLst>
          </a:prstGeom>
          <a:solidFill>
            <a:srgbClr val="FFCC66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Дорогие ребята!</a:t>
            </a:r>
          </a:p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Пчёлки –очень трудолюбивые насекомые. </a:t>
            </a:r>
          </a:p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Надеюсь, что вы тоже  не ленитесь в школе и получаете хорошие знания. Давайте это проверим! </a:t>
            </a:r>
          </a:p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Ответьте на мои вопросы. Правильный ответ вы найдёте на обратной стороне карточки. Полетели!</a:t>
            </a:r>
          </a:p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43042" y="571480"/>
            <a:ext cx="6143668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 w="11430">
                  <a:solidFill>
                    <a:srgbClr val="FF9A05"/>
                  </a:solidFill>
                </a:ln>
                <a:solidFill>
                  <a:srgbClr val="FFCC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Выполни действия:</a:t>
            </a:r>
            <a:endParaRPr lang="ru-RU" sz="4400" b="1" dirty="0">
              <a:ln w="11430">
                <a:solidFill>
                  <a:srgbClr val="FF9A05"/>
                </a:solidFill>
              </a:ln>
              <a:solidFill>
                <a:srgbClr val="FFCC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428860" y="1857364"/>
            <a:ext cx="4429156" cy="857256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7+7-4=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428860" y="1857364"/>
            <a:ext cx="4429156" cy="857256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chemeClr val="bg1"/>
                </a:solidFill>
              </a:rPr>
              <a:t>10</a:t>
            </a:r>
            <a:endParaRPr lang="ru-RU" sz="5000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357422" y="1857364"/>
            <a:ext cx="4429156" cy="8572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428860" y="3357562"/>
            <a:ext cx="4429156" cy="857256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9+8-7=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428860" y="3357562"/>
            <a:ext cx="4429156" cy="857256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chemeClr val="bg1"/>
                </a:solidFill>
              </a:rPr>
              <a:t>10</a:t>
            </a:r>
            <a:endParaRPr lang="ru-RU" sz="5000" dirty="0">
              <a:solidFill>
                <a:schemeClr val="bg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428860" y="3357562"/>
            <a:ext cx="4429156" cy="8572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428860" y="4857760"/>
            <a:ext cx="4429156" cy="857256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16-8+2=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428860" y="4857760"/>
            <a:ext cx="4429156" cy="857256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chemeClr val="bg1"/>
                </a:solidFill>
              </a:rPr>
              <a:t>10</a:t>
            </a:r>
            <a:endParaRPr lang="ru-RU" sz="5000" dirty="0">
              <a:solidFill>
                <a:schemeClr val="bg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428860" y="4857760"/>
            <a:ext cx="4429156" cy="8572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pic>
        <p:nvPicPr>
          <p:cNvPr id="16386" name="Picture 2" descr="http://pocketmedia.ign.com/media/news/image/games/maya/mayabee.jp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13414" y="5143512"/>
            <a:ext cx="1325791" cy="1433511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43042" y="571480"/>
            <a:ext cx="6143668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 w="11430">
                  <a:solidFill>
                    <a:srgbClr val="FF9A05"/>
                  </a:solidFill>
                </a:ln>
                <a:solidFill>
                  <a:srgbClr val="FFCC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Выполни действия:</a:t>
            </a:r>
            <a:endParaRPr lang="ru-RU" sz="4400" b="1" dirty="0">
              <a:ln w="11430">
                <a:solidFill>
                  <a:srgbClr val="FF9A05"/>
                </a:solidFill>
              </a:ln>
              <a:solidFill>
                <a:srgbClr val="FFCC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428860" y="1857364"/>
            <a:ext cx="4429156" cy="857256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9+2-10=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428860" y="1857364"/>
            <a:ext cx="4429156" cy="857256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chemeClr val="bg1"/>
                </a:solidFill>
              </a:rPr>
              <a:t>1</a:t>
            </a:r>
            <a:endParaRPr lang="ru-RU" sz="5000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428860" y="1857364"/>
            <a:ext cx="4429156" cy="8572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428860" y="3357562"/>
            <a:ext cx="4429156" cy="857256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7+7+3=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428860" y="3357562"/>
            <a:ext cx="4429156" cy="857256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chemeClr val="bg1"/>
                </a:solidFill>
              </a:rPr>
              <a:t>17</a:t>
            </a:r>
            <a:endParaRPr lang="ru-RU" sz="5000" dirty="0">
              <a:solidFill>
                <a:schemeClr val="bg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428860" y="3357562"/>
            <a:ext cx="4429156" cy="8572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428860" y="4857760"/>
            <a:ext cx="4429156" cy="857256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10+10+7=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428860" y="4857760"/>
            <a:ext cx="4429156" cy="857256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chemeClr val="bg1"/>
                </a:solidFill>
              </a:rPr>
              <a:t>27</a:t>
            </a:r>
            <a:endParaRPr lang="ru-RU" sz="5000" dirty="0">
              <a:solidFill>
                <a:schemeClr val="bg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428860" y="4857760"/>
            <a:ext cx="4429156" cy="8572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pic>
        <p:nvPicPr>
          <p:cNvPr id="12" name="Picture 2" descr="http://pocketmedia.ign.com/media/news/image/games/maya/mayabee.jp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13414" y="5143512"/>
            <a:ext cx="1325791" cy="1433511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43042" y="571480"/>
            <a:ext cx="6143668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 w="11430">
                  <a:solidFill>
                    <a:srgbClr val="FF9A05"/>
                  </a:solidFill>
                </a:ln>
                <a:solidFill>
                  <a:srgbClr val="FFCC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Выполни действия:</a:t>
            </a:r>
            <a:endParaRPr lang="ru-RU" sz="4400" b="1" dirty="0">
              <a:ln w="11430">
                <a:solidFill>
                  <a:srgbClr val="FF9A05"/>
                </a:solidFill>
              </a:ln>
              <a:solidFill>
                <a:srgbClr val="FFCC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428860" y="1857364"/>
            <a:ext cx="4429156" cy="857256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6+6- 4=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428860" y="1857364"/>
            <a:ext cx="4429156" cy="857256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chemeClr val="bg1"/>
                </a:solidFill>
              </a:rPr>
              <a:t>8</a:t>
            </a:r>
            <a:endParaRPr lang="ru-RU" sz="5000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428860" y="1857364"/>
            <a:ext cx="4429156" cy="8572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428860" y="3357562"/>
            <a:ext cx="4429156" cy="857256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13-7+4=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428860" y="3357562"/>
            <a:ext cx="4429156" cy="857256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chemeClr val="bg1"/>
                </a:solidFill>
              </a:rPr>
              <a:t>10</a:t>
            </a:r>
            <a:endParaRPr lang="ru-RU" sz="5000" dirty="0">
              <a:solidFill>
                <a:schemeClr val="bg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428860" y="3357562"/>
            <a:ext cx="4429156" cy="8572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428860" y="4857760"/>
            <a:ext cx="4429156" cy="857256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5+4+3=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428860" y="4857760"/>
            <a:ext cx="4429156" cy="857256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chemeClr val="bg1"/>
                </a:solidFill>
              </a:rPr>
              <a:t>12</a:t>
            </a:r>
            <a:endParaRPr lang="ru-RU" sz="5000" dirty="0">
              <a:solidFill>
                <a:schemeClr val="bg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428860" y="4857760"/>
            <a:ext cx="4429156" cy="8572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pic>
        <p:nvPicPr>
          <p:cNvPr id="12" name="Picture 2" descr="http://pocketmedia.ign.com/media/news/image/games/maya/mayabee.jp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13414" y="5143512"/>
            <a:ext cx="1325791" cy="1433511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71604" y="571480"/>
            <a:ext cx="7072362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 w="11430">
                  <a:solidFill>
                    <a:srgbClr val="FF9A05"/>
                  </a:solidFill>
                </a:ln>
                <a:solidFill>
                  <a:srgbClr val="FFCC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Реши числовой кроссворд:</a:t>
            </a:r>
            <a:endParaRPr lang="ru-RU" sz="4400" b="1" dirty="0">
              <a:ln w="11430">
                <a:solidFill>
                  <a:srgbClr val="FF9A05"/>
                </a:solidFill>
              </a:ln>
              <a:solidFill>
                <a:srgbClr val="FFCC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2" descr="http://pocketmedia.ign.com/media/news/image/games/maya/mayabee.jp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13414" y="5143512"/>
            <a:ext cx="1325791" cy="1433511"/>
          </a:xfrm>
          <a:prstGeom prst="rect">
            <a:avLst/>
          </a:prstGeom>
          <a:noFill/>
        </p:spPr>
      </p:pic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785918" y="1643050"/>
          <a:ext cx="6096000" cy="41148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6715140" y="1643050"/>
            <a:ext cx="1143008" cy="785818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715140" y="1643050"/>
            <a:ext cx="1143008" cy="785818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chemeClr val="bg1"/>
                </a:solidFill>
              </a:rPr>
              <a:t>33</a:t>
            </a:r>
            <a:endParaRPr lang="ru-RU" sz="5000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715140" y="1643050"/>
            <a:ext cx="1143008" cy="785818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6715140" y="3286124"/>
            <a:ext cx="1143008" cy="785818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715140" y="3286124"/>
            <a:ext cx="1143008" cy="785818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chemeClr val="bg1"/>
                </a:solidFill>
              </a:rPr>
              <a:t>36</a:t>
            </a:r>
            <a:endParaRPr lang="ru-RU" sz="5000" dirty="0">
              <a:solidFill>
                <a:schemeClr val="bg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715140" y="3286124"/>
            <a:ext cx="1143008" cy="785818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857356" y="4929198"/>
            <a:ext cx="1143008" cy="785818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857356" y="4929198"/>
            <a:ext cx="1143008" cy="785818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chemeClr val="bg1"/>
                </a:solidFill>
              </a:rPr>
              <a:t>35</a:t>
            </a:r>
            <a:endParaRPr lang="ru-RU" sz="5000" dirty="0">
              <a:solidFill>
                <a:schemeClr val="bg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857356" y="4929198"/>
            <a:ext cx="1143008" cy="785818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286248" y="4929198"/>
            <a:ext cx="1143008" cy="785818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286248" y="4929198"/>
            <a:ext cx="1143008" cy="785818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chemeClr val="bg1"/>
                </a:solidFill>
              </a:rPr>
              <a:t>34</a:t>
            </a:r>
            <a:endParaRPr lang="ru-RU" sz="5000" dirty="0">
              <a:solidFill>
                <a:schemeClr val="bg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286248" y="4929198"/>
            <a:ext cx="1143008" cy="785818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6715140" y="4929198"/>
            <a:ext cx="1143008" cy="785818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715140" y="4929198"/>
            <a:ext cx="1143008" cy="785818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chemeClr val="bg1"/>
                </a:solidFill>
              </a:rPr>
              <a:t>69</a:t>
            </a:r>
            <a:endParaRPr lang="ru-RU" sz="5000" dirty="0">
              <a:solidFill>
                <a:schemeClr val="bg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715140" y="4929198"/>
            <a:ext cx="1143008" cy="785818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4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43042" y="571480"/>
            <a:ext cx="6143668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 w="11430">
                  <a:solidFill>
                    <a:srgbClr val="FF9A05"/>
                  </a:solidFill>
                </a:ln>
                <a:solidFill>
                  <a:srgbClr val="FFCC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Сравни:</a:t>
            </a:r>
            <a:endParaRPr lang="ru-RU" sz="4400" b="1" dirty="0">
              <a:ln w="11430">
                <a:solidFill>
                  <a:srgbClr val="FF9A05"/>
                </a:solidFill>
              </a:ln>
              <a:solidFill>
                <a:srgbClr val="FFCC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428860" y="1857364"/>
            <a:ext cx="4429156" cy="857256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7+5…6+6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428860" y="1857364"/>
            <a:ext cx="4429156" cy="857256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7+5 = 6+6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428860" y="1857364"/>
            <a:ext cx="4429156" cy="8572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428860" y="3357562"/>
            <a:ext cx="4429156" cy="857256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12-4…11-4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428860" y="3357562"/>
            <a:ext cx="4429156" cy="857256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12-4&gt;11-4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428860" y="3357562"/>
            <a:ext cx="4429156" cy="8572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428860" y="4857760"/>
            <a:ext cx="4429156" cy="857256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8+4…7+6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428860" y="4857760"/>
            <a:ext cx="4429156" cy="857256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8+4&lt;7+6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428860" y="4857760"/>
            <a:ext cx="4429156" cy="8572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pic>
        <p:nvPicPr>
          <p:cNvPr id="12" name="Picture 2" descr="http://pocketmedia.ign.com/media/news/image/games/maya/mayabee.jp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13414" y="5143512"/>
            <a:ext cx="1325791" cy="1433511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43042" y="571480"/>
            <a:ext cx="6143668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 w="11430">
                  <a:solidFill>
                    <a:srgbClr val="FF9A05"/>
                  </a:solidFill>
                </a:ln>
                <a:solidFill>
                  <a:srgbClr val="FFCC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Вырази :</a:t>
            </a:r>
            <a:endParaRPr lang="ru-RU" sz="4400" b="1" dirty="0">
              <a:ln w="11430">
                <a:solidFill>
                  <a:srgbClr val="FF9A05"/>
                </a:solidFill>
              </a:ln>
              <a:solidFill>
                <a:srgbClr val="FFCC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428860" y="1857364"/>
            <a:ext cx="4429156" cy="857256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1дм 2см =…см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428860" y="1857364"/>
            <a:ext cx="4429156" cy="857256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 см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428860" y="1857364"/>
            <a:ext cx="4429156" cy="8572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428860" y="3357562"/>
            <a:ext cx="4429156" cy="857256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24см = …дм…см</a:t>
            </a:r>
            <a:endParaRPr lang="ru-RU" sz="4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428860" y="3357562"/>
            <a:ext cx="4429156" cy="857256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дм 4 см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428860" y="3357562"/>
            <a:ext cx="4429156" cy="8572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428860" y="4857760"/>
            <a:ext cx="4429156" cy="857256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4дм6см=…см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428860" y="4857760"/>
            <a:ext cx="4429156" cy="857256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46 см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428860" y="4857760"/>
            <a:ext cx="4429156" cy="8572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pic>
        <p:nvPicPr>
          <p:cNvPr id="12" name="Picture 2" descr="http://pocketmedia.ign.com/media/news/image/games/maya/mayabee.jp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13414" y="5143512"/>
            <a:ext cx="1325791" cy="1433511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43042" y="571480"/>
            <a:ext cx="6143668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 w="11430">
                  <a:solidFill>
                    <a:srgbClr val="FF9A05"/>
                  </a:solidFill>
                </a:ln>
                <a:solidFill>
                  <a:srgbClr val="FFCC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Вырази :</a:t>
            </a:r>
            <a:endParaRPr lang="ru-RU" sz="4400" b="1" dirty="0">
              <a:ln w="11430">
                <a:solidFill>
                  <a:srgbClr val="FF9A05"/>
                </a:solidFill>
              </a:ln>
              <a:solidFill>
                <a:srgbClr val="FFCC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428860" y="1857364"/>
            <a:ext cx="4429156" cy="857256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5дес. 6ед. =…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428860" y="1857364"/>
            <a:ext cx="4429156" cy="857256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56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428860" y="1857364"/>
            <a:ext cx="4429156" cy="8572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428860" y="3357562"/>
            <a:ext cx="4429156" cy="857256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 дес.7ед.=</a:t>
            </a:r>
            <a:endParaRPr lang="ru-RU" sz="4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428860" y="3357562"/>
            <a:ext cx="4429156" cy="857256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87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428860" y="3357562"/>
            <a:ext cx="4429156" cy="8572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428860" y="4857760"/>
            <a:ext cx="4429156" cy="857256"/>
          </a:xfrm>
          <a:prstGeom prst="rect">
            <a:avLst/>
          </a:prstGeom>
          <a:solidFill>
            <a:srgbClr val="FFCC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дес.0ед. = 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428860" y="4857760"/>
            <a:ext cx="4429156" cy="857256"/>
          </a:xfrm>
          <a:prstGeom prst="rect">
            <a:avLst/>
          </a:prstGeom>
          <a:solidFill>
            <a:srgbClr val="FF9A0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ru-RU" sz="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428860" y="4857760"/>
            <a:ext cx="4429156" cy="8572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/>
          </a:p>
        </p:txBody>
      </p:sp>
      <p:pic>
        <p:nvPicPr>
          <p:cNvPr id="12" name="Picture 2" descr="http://pocketmedia.ign.com/media/news/image/games/maya/mayabee.jp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13414" y="5143512"/>
            <a:ext cx="1325791" cy="1433511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373</Words>
  <Application>Microsoft Office PowerPoint</Application>
  <PresentationFormat>Экран (4:3)</PresentationFormat>
  <Paragraphs>123</Paragraphs>
  <Slides>11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24</cp:revision>
  <dcterms:created xsi:type="dcterms:W3CDTF">2014-09-19T16:10:34Z</dcterms:created>
  <dcterms:modified xsi:type="dcterms:W3CDTF">2014-09-25T03:27:26Z</dcterms:modified>
</cp:coreProperties>
</file>