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57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C8E2CA"/>
    <a:srgbClr val="A0BF6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28EAEC-0D9E-495F-ADAA-729F57C5C074}" type="datetimeFigureOut">
              <a:rPr lang="ru-RU" smtClean="0"/>
              <a:pPr/>
              <a:t>02.04.2015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721D77-4BD5-4DA5-B17F-A31D3B7B45F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721D77-4BD5-4DA5-B17F-A31D3B7B45F2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A1B5E-B2CA-4E21-9575-AE8B31165728}" type="datetimeFigureOut">
              <a:rPr lang="ru-RU" smtClean="0"/>
              <a:pPr/>
              <a:t>02.04.2015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04DBC-267E-4147-9769-7D3BEB7526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A1B5E-B2CA-4E21-9575-AE8B31165728}" type="datetimeFigureOut">
              <a:rPr lang="ru-RU" smtClean="0"/>
              <a:pPr/>
              <a:t>02.04.2015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04DBC-267E-4147-9769-7D3BEB7526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A1B5E-B2CA-4E21-9575-AE8B31165728}" type="datetimeFigureOut">
              <a:rPr lang="ru-RU" smtClean="0"/>
              <a:pPr/>
              <a:t>02.04.2015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04DBC-267E-4147-9769-7D3BEB7526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A1B5E-B2CA-4E21-9575-AE8B31165728}" type="datetimeFigureOut">
              <a:rPr lang="ru-RU" smtClean="0"/>
              <a:pPr/>
              <a:t>02.04.2015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04DBC-267E-4147-9769-7D3BEB7526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A1B5E-B2CA-4E21-9575-AE8B31165728}" type="datetimeFigureOut">
              <a:rPr lang="ru-RU" smtClean="0"/>
              <a:pPr/>
              <a:t>02.04.2015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04DBC-267E-4147-9769-7D3BEB7526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A1B5E-B2CA-4E21-9575-AE8B31165728}" type="datetimeFigureOut">
              <a:rPr lang="ru-RU" smtClean="0"/>
              <a:pPr/>
              <a:t>02.04.2015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04DBC-267E-4147-9769-7D3BEB7526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A1B5E-B2CA-4E21-9575-AE8B31165728}" type="datetimeFigureOut">
              <a:rPr lang="ru-RU" smtClean="0"/>
              <a:pPr/>
              <a:t>02.04.2015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04DBC-267E-4147-9769-7D3BEB7526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A1B5E-B2CA-4E21-9575-AE8B31165728}" type="datetimeFigureOut">
              <a:rPr lang="ru-RU" smtClean="0"/>
              <a:pPr/>
              <a:t>02.04.2015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04DBC-267E-4147-9769-7D3BEB7526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A1B5E-B2CA-4E21-9575-AE8B31165728}" type="datetimeFigureOut">
              <a:rPr lang="ru-RU" smtClean="0"/>
              <a:pPr/>
              <a:t>02.04.2015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04DBC-267E-4147-9769-7D3BEB7526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A1B5E-B2CA-4E21-9575-AE8B31165728}" type="datetimeFigureOut">
              <a:rPr lang="ru-RU" smtClean="0"/>
              <a:pPr/>
              <a:t>02.04.2015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04DBC-267E-4147-9769-7D3BEB7526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A1B5E-B2CA-4E21-9575-AE8B31165728}" type="datetimeFigureOut">
              <a:rPr lang="ru-RU" smtClean="0"/>
              <a:pPr/>
              <a:t>02.04.2015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04DBC-267E-4147-9769-7D3BEB7526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A1B5E-B2CA-4E21-9575-AE8B31165728}" type="datetimeFigureOut">
              <a:rPr lang="ru-RU" smtClean="0"/>
              <a:pPr/>
              <a:t>02.04.2015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04DBC-267E-4147-9769-7D3BEB7526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CA1B5E-B2CA-4E21-9575-AE8B31165728}" type="datetimeFigureOut">
              <a:rPr lang="ru-RU" smtClean="0"/>
              <a:pPr/>
              <a:t>02.04.2015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904DBC-267E-4147-9769-7D3BEB75262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elenaranko.ucoz.ru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olesya-emelyanova.ru/index-zagadki-slogovye_perevertyshi.html" TargetMode="External"/><Relationship Id="rId4" Type="http://schemas.openxmlformats.org/officeDocument/2006/relationships/hyperlink" Target="http://img-fotki.yandex.ru/get/4518/111874181.62/0_8d14d_cfa59fef_XL.p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000240"/>
            <a:ext cx="850112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ln w="19050">
                  <a:solidFill>
                    <a:srgbClr val="003300"/>
                  </a:solidFill>
                </a:ln>
                <a:solidFill>
                  <a:srgbClr val="C8E2CA"/>
                </a:solidFill>
                <a:latin typeface="Monotype Corsiva" pitchFamily="66" charset="0"/>
                <a:cs typeface="Times New Roman" pitchFamily="18" charset="0"/>
              </a:rPr>
              <a:t>«Слоговые перевёртыши»</a:t>
            </a:r>
          </a:p>
          <a:p>
            <a:pPr algn="ctr"/>
            <a:endParaRPr lang="ru-RU" sz="2000" b="1" dirty="0" smtClean="0">
              <a:ln w="19050">
                <a:solidFill>
                  <a:srgbClr val="003300"/>
                </a:solidFill>
              </a:ln>
              <a:solidFill>
                <a:srgbClr val="C8E2CA"/>
              </a:solidFill>
              <a:latin typeface="Monotype Corsiva" pitchFamily="66" charset="0"/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ln w="12700">
                  <a:solidFill>
                    <a:srgbClr val="003300"/>
                  </a:solidFill>
                </a:ln>
                <a:solidFill>
                  <a:srgbClr val="C8E2CA"/>
                </a:solidFill>
                <a:latin typeface="Monotype Corsiva" pitchFamily="66" charset="0"/>
                <a:cs typeface="Times New Roman" pitchFamily="18" charset="0"/>
              </a:rPr>
              <a:t>1-2 класс</a:t>
            </a:r>
          </a:p>
          <a:p>
            <a:pPr algn="ctr"/>
            <a:r>
              <a:rPr lang="ru-RU" sz="2000" b="1" dirty="0" smtClean="0">
                <a:ln w="12700">
                  <a:solidFill>
                    <a:srgbClr val="003300"/>
                  </a:solidFill>
                </a:ln>
                <a:solidFill>
                  <a:srgbClr val="C8E2CA"/>
                </a:solidFill>
                <a:latin typeface="Monotype Corsiva" pitchFamily="66" charset="0"/>
                <a:cs typeface="Times New Roman" pitchFamily="18" charset="0"/>
              </a:rPr>
              <a:t>УМК любой</a:t>
            </a:r>
            <a:endParaRPr lang="ru-RU" sz="2000" b="1" dirty="0">
              <a:ln w="12700">
                <a:solidFill>
                  <a:srgbClr val="003300"/>
                </a:solidFill>
              </a:ln>
              <a:solidFill>
                <a:srgbClr val="C8E2CA"/>
              </a:solidFill>
              <a:latin typeface="Monotype Corsiva" pitchFamily="66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85984" y="4929198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dirty="0" smtClean="0">
                <a:ln>
                  <a:solidFill>
                    <a:srgbClr val="003300"/>
                  </a:solidFill>
                </a:ln>
                <a:solidFill>
                  <a:srgbClr val="C8E2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Автор : </a:t>
            </a:r>
            <a:r>
              <a:rPr lang="ru-RU" dirty="0" err="1" smtClean="0">
                <a:ln>
                  <a:solidFill>
                    <a:srgbClr val="003300"/>
                  </a:solidFill>
                </a:ln>
                <a:solidFill>
                  <a:srgbClr val="C8E2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Зобнина</a:t>
            </a:r>
            <a:r>
              <a:rPr lang="ru-RU" dirty="0" smtClean="0">
                <a:ln>
                  <a:solidFill>
                    <a:srgbClr val="003300"/>
                  </a:solidFill>
                </a:ln>
                <a:solidFill>
                  <a:srgbClr val="C8E2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Ирина Евгеньевна, </a:t>
            </a:r>
          </a:p>
          <a:p>
            <a:pPr algn="ctr">
              <a:defRPr/>
            </a:pPr>
            <a:r>
              <a:rPr lang="ru-RU" dirty="0" smtClean="0">
                <a:ln>
                  <a:solidFill>
                    <a:srgbClr val="003300"/>
                  </a:solidFill>
                </a:ln>
                <a:solidFill>
                  <a:srgbClr val="C8E2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учитель начальных классов</a:t>
            </a:r>
          </a:p>
          <a:p>
            <a:pPr algn="ctr">
              <a:defRPr/>
            </a:pPr>
            <a:r>
              <a:rPr lang="ru-RU" dirty="0" smtClean="0">
                <a:ln>
                  <a:solidFill>
                    <a:srgbClr val="003300"/>
                  </a:solidFill>
                </a:ln>
                <a:solidFill>
                  <a:srgbClr val="C8E2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школы-лицея № 101</a:t>
            </a:r>
          </a:p>
          <a:p>
            <a:pPr algn="ctr">
              <a:defRPr/>
            </a:pPr>
            <a:r>
              <a:rPr lang="ru-RU" dirty="0" smtClean="0">
                <a:ln>
                  <a:solidFill>
                    <a:srgbClr val="003300"/>
                  </a:solidFill>
                </a:ln>
                <a:solidFill>
                  <a:srgbClr val="C8E2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г.Караганды</a:t>
            </a:r>
          </a:p>
          <a:p>
            <a:pPr algn="ctr">
              <a:defRPr/>
            </a:pPr>
            <a:r>
              <a:rPr lang="ru-RU" dirty="0" smtClean="0">
                <a:ln>
                  <a:solidFill>
                    <a:srgbClr val="003300"/>
                  </a:solidFill>
                </a:ln>
                <a:solidFill>
                  <a:srgbClr val="C8E2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2015</a:t>
            </a:r>
            <a:endParaRPr lang="ru-RU" dirty="0" smtClean="0">
              <a:ln>
                <a:solidFill>
                  <a:srgbClr val="003300"/>
                </a:solidFill>
              </a:ln>
              <a:solidFill>
                <a:srgbClr val="C8E2CA"/>
              </a:solidFill>
            </a:endParaRPr>
          </a:p>
        </p:txBody>
      </p:sp>
      <p:sp>
        <p:nvSpPr>
          <p:cNvPr id="4" name="Управляющая кнопка: сведения 3">
            <a:hlinkClick r:id="" action="ppaction://hlinkshowjump?jump=lastslide" highlightClick="1"/>
          </p:cNvPr>
          <p:cNvSpPr/>
          <p:nvPr/>
        </p:nvSpPr>
        <p:spPr>
          <a:xfrm>
            <a:off x="8572528" y="6215082"/>
            <a:ext cx="571472" cy="642918"/>
          </a:xfrm>
          <a:prstGeom prst="actionButtonInformation">
            <a:avLst/>
          </a:prstGeom>
          <a:solidFill>
            <a:srgbClr val="C8E2CA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4414" y="500042"/>
            <a:ext cx="6858048" cy="1071570"/>
          </a:xfrm>
          <a:prstGeom prst="rect">
            <a:avLst/>
          </a:prstGeom>
          <a:solidFill>
            <a:srgbClr val="C8E2CA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Может под гору легко</a:t>
            </a:r>
            <a:b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Укатиться </a:t>
            </a:r>
            <a:r>
              <a:rPr lang="ru-RU" sz="3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солеко</a:t>
            </a:r>
            <a:r>
              <a:rPr lang="ru-RU" sz="3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́.</a:t>
            </a:r>
            <a:endParaRPr lang="ru-RU" sz="3600" b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14414" y="500042"/>
            <a:ext cx="6858048" cy="1071570"/>
          </a:xfrm>
          <a:prstGeom prst="rect">
            <a:avLst/>
          </a:prstGeom>
          <a:solidFill>
            <a:srgbClr val="C8E2CA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колесо</a:t>
            </a:r>
            <a:endParaRPr lang="ru-RU" sz="3600" b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14414" y="500042"/>
            <a:ext cx="6858048" cy="107157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214414" y="2000240"/>
            <a:ext cx="6858048" cy="1071570"/>
          </a:xfrm>
          <a:prstGeom prst="rect">
            <a:avLst/>
          </a:prstGeom>
          <a:solidFill>
            <a:srgbClr val="C8E2CA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Пропоет: «Кукареку!»</a:t>
            </a:r>
            <a:b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Петушок для </a:t>
            </a:r>
            <a:r>
              <a:rPr lang="ru-RU" sz="3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цырику</a:t>
            </a:r>
            <a:r>
              <a:rPr lang="ru-RU" sz="3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́</a:t>
            </a:r>
            <a: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b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214414" y="2000240"/>
            <a:ext cx="6858048" cy="1071570"/>
          </a:xfrm>
          <a:prstGeom prst="rect">
            <a:avLst/>
          </a:prstGeom>
          <a:solidFill>
            <a:srgbClr val="C8E2CA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курицы</a:t>
            </a:r>
            <a:endParaRPr lang="ru-RU" sz="3600" b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214414" y="2000240"/>
            <a:ext cx="6858048" cy="107157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214414" y="3429000"/>
            <a:ext cx="6858048" cy="1071570"/>
          </a:xfrm>
          <a:prstGeom prst="rect">
            <a:avLst/>
          </a:prstGeom>
          <a:solidFill>
            <a:srgbClr val="C8E2CA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Вскипятит за полчаса</a:t>
            </a:r>
            <a:b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Воду в брюшке </a:t>
            </a:r>
            <a:r>
              <a:rPr lang="ru-RU" sz="3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вармоса</a:t>
            </a:r>
            <a:r>
              <a:rPr lang="ru-RU" sz="3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́.</a:t>
            </a:r>
            <a:endParaRPr lang="ru-RU" sz="3600" b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214414" y="3429000"/>
            <a:ext cx="6858048" cy="1071570"/>
          </a:xfrm>
          <a:prstGeom prst="rect">
            <a:avLst/>
          </a:prstGeom>
          <a:solidFill>
            <a:srgbClr val="C8E2CA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самовар</a:t>
            </a:r>
            <a:endParaRPr lang="ru-RU" sz="3600" b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214414" y="3429000"/>
            <a:ext cx="6858048" cy="107157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5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19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19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6" presetID="19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4414" y="500042"/>
            <a:ext cx="6858048" cy="1071570"/>
          </a:xfrm>
          <a:prstGeom prst="rect">
            <a:avLst/>
          </a:prstGeom>
          <a:solidFill>
            <a:srgbClr val="C8E2CA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Не учиться детям в школе,</a:t>
            </a:r>
            <a:b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Если наступило </a:t>
            </a:r>
            <a:r>
              <a:rPr lang="ru-RU" sz="3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то́ле</a:t>
            </a:r>
            <a: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b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14414" y="500042"/>
            <a:ext cx="6858048" cy="1071570"/>
          </a:xfrm>
          <a:prstGeom prst="rect">
            <a:avLst/>
          </a:prstGeom>
          <a:solidFill>
            <a:srgbClr val="C8E2CA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лето</a:t>
            </a:r>
            <a:endParaRPr lang="ru-RU" sz="3600" b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14414" y="500042"/>
            <a:ext cx="6858048" cy="107157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214414" y="2000240"/>
            <a:ext cx="6858048" cy="1071570"/>
          </a:xfrm>
          <a:prstGeom prst="rect">
            <a:avLst/>
          </a:prstGeom>
          <a:solidFill>
            <a:srgbClr val="C8E2CA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Бабка старая избу </a:t>
            </a:r>
            <a:b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Обсадила </a:t>
            </a:r>
            <a:r>
              <a:rPr lang="ru-RU" sz="3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нойзибу</a:t>
            </a:r>
            <a:r>
              <a:rPr lang="ru-RU" sz="3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́</a:t>
            </a:r>
            <a: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b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214414" y="2000240"/>
            <a:ext cx="6858048" cy="1071570"/>
          </a:xfrm>
          <a:prstGeom prst="rect">
            <a:avLst/>
          </a:prstGeom>
          <a:solidFill>
            <a:srgbClr val="C8E2CA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бузиной</a:t>
            </a:r>
            <a:endParaRPr lang="ru-RU" sz="3600" b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214414" y="2000240"/>
            <a:ext cx="6858048" cy="107157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214414" y="3429000"/>
            <a:ext cx="6858048" cy="1071570"/>
          </a:xfrm>
          <a:prstGeom prst="rect">
            <a:avLst/>
          </a:prstGeom>
          <a:solidFill>
            <a:srgbClr val="C8E2CA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На востоке есть такое</a:t>
            </a:r>
            <a:b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Государство </a:t>
            </a:r>
            <a:r>
              <a:rPr lang="ru-RU" sz="3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Янипо́я</a:t>
            </a:r>
            <a: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b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214414" y="3429000"/>
            <a:ext cx="6858048" cy="1071570"/>
          </a:xfrm>
          <a:prstGeom prst="rect">
            <a:avLst/>
          </a:prstGeom>
          <a:solidFill>
            <a:srgbClr val="C8E2CA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Япония</a:t>
            </a:r>
            <a:endParaRPr lang="ru-RU" sz="3600" b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214414" y="3429000"/>
            <a:ext cx="6858048" cy="107157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5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19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19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6" presetID="19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4414" y="500042"/>
            <a:ext cx="6858048" cy="1071570"/>
          </a:xfrm>
          <a:prstGeom prst="rect">
            <a:avLst/>
          </a:prstGeom>
          <a:solidFill>
            <a:srgbClr val="C8E2CA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Возле речки </a:t>
            </a:r>
            <a:r>
              <a:rPr lang="ru-RU" sz="3600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Лимпопо</a:t>
            </a:r>
            <a: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Обитает </a:t>
            </a:r>
            <a:r>
              <a:rPr lang="ru-RU" sz="3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гайпупо</a:t>
            </a:r>
            <a:r>
              <a:rPr lang="ru-RU" sz="3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́.</a:t>
            </a:r>
            <a:endParaRPr lang="ru-RU" sz="3600" b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14414" y="500042"/>
            <a:ext cx="6858048" cy="1071570"/>
          </a:xfrm>
          <a:prstGeom prst="rect">
            <a:avLst/>
          </a:prstGeom>
          <a:solidFill>
            <a:srgbClr val="C8E2CA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попугай</a:t>
            </a:r>
            <a:endParaRPr lang="ru-RU" sz="3600" b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14414" y="500042"/>
            <a:ext cx="6858048" cy="107157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214414" y="2000240"/>
            <a:ext cx="6858048" cy="1071570"/>
          </a:xfrm>
          <a:prstGeom prst="rect">
            <a:avLst/>
          </a:prstGeom>
          <a:solidFill>
            <a:srgbClr val="C8E2CA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ru-RU" sz="32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Полетел над морем вдаль</a:t>
            </a:r>
            <a:br>
              <a:rPr lang="ru-RU" sz="32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Быстрокрылый </a:t>
            </a:r>
            <a:r>
              <a:rPr lang="ru-RU" sz="32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батроса́ль</a:t>
            </a:r>
            <a:r>
              <a:rPr lang="ru-RU" sz="32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b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214414" y="2000240"/>
            <a:ext cx="6858048" cy="1071570"/>
          </a:xfrm>
          <a:prstGeom prst="rect">
            <a:avLst/>
          </a:prstGeom>
          <a:solidFill>
            <a:srgbClr val="C8E2CA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альбатрос</a:t>
            </a:r>
            <a:endParaRPr lang="ru-RU" sz="3600" b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214414" y="2000240"/>
            <a:ext cx="6858048" cy="107157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214414" y="3429000"/>
            <a:ext cx="6858048" cy="1071570"/>
          </a:xfrm>
          <a:prstGeom prst="rect">
            <a:avLst/>
          </a:prstGeom>
          <a:solidFill>
            <a:srgbClr val="C8E2CA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Приезжай на Занзибар</a:t>
            </a:r>
            <a:b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И увидишь </a:t>
            </a:r>
            <a:r>
              <a:rPr lang="ru-RU" sz="3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кутышма́р</a:t>
            </a:r>
            <a: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b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214414" y="3429000"/>
            <a:ext cx="6858048" cy="1071570"/>
          </a:xfrm>
          <a:prstGeom prst="rect">
            <a:avLst/>
          </a:prstGeom>
          <a:solidFill>
            <a:srgbClr val="C8E2CA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мартышку</a:t>
            </a:r>
            <a:endParaRPr lang="ru-RU" sz="3600" b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214414" y="3429000"/>
            <a:ext cx="6858048" cy="107157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5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19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19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6" presetID="19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4414" y="500042"/>
            <a:ext cx="6858048" cy="1071570"/>
          </a:xfrm>
          <a:prstGeom prst="rect">
            <a:avLst/>
          </a:prstGeom>
          <a:solidFill>
            <a:srgbClr val="C8E2CA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Над рекой стоит </a:t>
            </a:r>
            <a: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утёс</a:t>
            </a:r>
            <a: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А на нем </a:t>
            </a:r>
            <a: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растёт </a:t>
            </a:r>
            <a:r>
              <a:rPr lang="ru-RU" sz="3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насос</a:t>
            </a:r>
            <a: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b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14414" y="500042"/>
            <a:ext cx="6858048" cy="1071570"/>
          </a:xfrm>
          <a:prstGeom prst="rect">
            <a:avLst/>
          </a:prstGeom>
          <a:solidFill>
            <a:srgbClr val="C8E2CA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сосна</a:t>
            </a:r>
            <a:endParaRPr lang="ru-RU" sz="3600" b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14414" y="500042"/>
            <a:ext cx="6858048" cy="107157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214414" y="2000240"/>
            <a:ext cx="6858048" cy="1071570"/>
          </a:xfrm>
          <a:prstGeom prst="rect">
            <a:avLst/>
          </a:prstGeom>
          <a:solidFill>
            <a:srgbClr val="C8E2CA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В магазин Степан </a:t>
            </a:r>
            <a: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пошёл</a:t>
            </a:r>
            <a: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И купил там </a:t>
            </a:r>
            <a:r>
              <a:rPr lang="ru-RU" sz="3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субако́л</a:t>
            </a:r>
            <a: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b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214414" y="2000240"/>
            <a:ext cx="6858048" cy="1071570"/>
          </a:xfrm>
          <a:prstGeom prst="rect">
            <a:avLst/>
          </a:prstGeom>
          <a:solidFill>
            <a:srgbClr val="C8E2CA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колбасу</a:t>
            </a:r>
            <a:endParaRPr lang="ru-RU" sz="3600" b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214414" y="2000240"/>
            <a:ext cx="6858048" cy="107157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142976" y="3429000"/>
            <a:ext cx="6858048" cy="1071570"/>
          </a:xfrm>
          <a:prstGeom prst="rect">
            <a:avLst/>
          </a:prstGeom>
          <a:solidFill>
            <a:srgbClr val="C8E2CA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Спрятал бабушкину шаль</a:t>
            </a:r>
            <a:b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Шаловливый </a:t>
            </a:r>
            <a:r>
              <a:rPr lang="ru-RU" sz="3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качишма́ль</a:t>
            </a:r>
            <a: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b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142976" y="3429000"/>
            <a:ext cx="6858048" cy="1071570"/>
          </a:xfrm>
          <a:prstGeom prst="rect">
            <a:avLst/>
          </a:prstGeom>
          <a:solidFill>
            <a:srgbClr val="C8E2CA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мальчишка</a:t>
            </a:r>
            <a:endParaRPr lang="ru-RU" sz="3600" b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142976" y="3429000"/>
            <a:ext cx="6858048" cy="107157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5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19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19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6" presetID="19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4414" y="500042"/>
            <a:ext cx="6858048" cy="1071570"/>
          </a:xfrm>
          <a:prstGeom prst="rect">
            <a:avLst/>
          </a:prstGeom>
          <a:solidFill>
            <a:srgbClr val="C8E2CA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ru-RU" sz="3200" b="1" dirty="0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Оля думает, что уж</a:t>
            </a:r>
            <a:br>
              <a:rPr lang="ru-RU" sz="32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Не змея, а </a:t>
            </a:r>
            <a:r>
              <a:rPr lang="ru-RU" sz="32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звекарю́ш</a:t>
            </a:r>
            <a:r>
              <a:rPr lang="ru-RU" sz="32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2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b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14414" y="500042"/>
            <a:ext cx="6858048" cy="1071570"/>
          </a:xfrm>
          <a:prstGeom prst="rect">
            <a:avLst/>
          </a:prstGeom>
          <a:solidFill>
            <a:srgbClr val="C8E2CA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зверюшка</a:t>
            </a:r>
            <a:endParaRPr lang="ru-RU" sz="3600" b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14414" y="500042"/>
            <a:ext cx="6858048" cy="107157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214414" y="2000240"/>
            <a:ext cx="6858048" cy="1071570"/>
          </a:xfrm>
          <a:prstGeom prst="rect">
            <a:avLst/>
          </a:prstGeom>
          <a:solidFill>
            <a:srgbClr val="C8E2CA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Говорят, сестра у Стаса</a:t>
            </a:r>
            <a:b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С виду просто </a:t>
            </a:r>
            <a:r>
              <a:rPr lang="ru-RU" sz="3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кравица́са</a:t>
            </a:r>
            <a: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b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214414" y="2000240"/>
            <a:ext cx="6858048" cy="1071570"/>
          </a:xfrm>
          <a:prstGeom prst="rect">
            <a:avLst/>
          </a:prstGeom>
          <a:solidFill>
            <a:srgbClr val="C8E2CA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красавица</a:t>
            </a:r>
            <a:endParaRPr lang="ru-RU" sz="3600" b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214414" y="2000240"/>
            <a:ext cx="6858048" cy="107157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142976" y="3429000"/>
            <a:ext cx="6858048" cy="1071570"/>
          </a:xfrm>
          <a:prstGeom prst="rect">
            <a:avLst/>
          </a:prstGeom>
          <a:solidFill>
            <a:srgbClr val="C8E2CA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Не срывая, нюхать ландыш</a:t>
            </a:r>
            <a:b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Может только </a:t>
            </a:r>
            <a:r>
              <a:rPr lang="ru-RU" sz="3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корока́тыш</a:t>
            </a:r>
            <a: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b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142976" y="3429000"/>
            <a:ext cx="6858048" cy="1071570"/>
          </a:xfrm>
          <a:prstGeom prst="rect">
            <a:avLst/>
          </a:prstGeom>
          <a:solidFill>
            <a:srgbClr val="C8E2CA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коротышка</a:t>
            </a:r>
            <a:endParaRPr lang="ru-RU" sz="3600" b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142976" y="3429000"/>
            <a:ext cx="6858048" cy="107157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5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19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19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6" presetID="19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4414" y="500042"/>
            <a:ext cx="6858048" cy="1071570"/>
          </a:xfrm>
          <a:prstGeom prst="rect">
            <a:avLst/>
          </a:prstGeom>
          <a:solidFill>
            <a:srgbClr val="C8E2CA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ru-RU" sz="3200" b="1" dirty="0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В домик звать гостей нелепо,</a:t>
            </a:r>
            <a:b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Коль хозяйка – </a:t>
            </a:r>
            <a:r>
              <a:rPr lang="ru-RU" sz="3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хачере́па</a:t>
            </a:r>
            <a: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600" b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14414" y="500042"/>
            <a:ext cx="6858048" cy="1071570"/>
          </a:xfrm>
          <a:prstGeom prst="rect">
            <a:avLst/>
          </a:prstGeom>
          <a:solidFill>
            <a:srgbClr val="C8E2CA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черепаха</a:t>
            </a:r>
            <a:endParaRPr lang="ru-RU" sz="3600" b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14414" y="500042"/>
            <a:ext cx="6858048" cy="107157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214414" y="2000240"/>
            <a:ext cx="6858048" cy="1071570"/>
          </a:xfrm>
          <a:prstGeom prst="rect">
            <a:avLst/>
          </a:prstGeom>
          <a:solidFill>
            <a:srgbClr val="C8E2CA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ru-RU" sz="3600" dirty="0" smtClean="0"/>
          </a:p>
          <a:p>
            <a:pPr algn="ctr"/>
            <a: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Нам устроила потоп</a:t>
            </a:r>
            <a:b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Возле речки </a:t>
            </a:r>
            <a:r>
              <a:rPr lang="ru-RU" sz="3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харибо́б</a:t>
            </a:r>
            <a: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600" b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214414" y="2000240"/>
            <a:ext cx="6858048" cy="1071570"/>
          </a:xfrm>
          <a:prstGeom prst="rect">
            <a:avLst/>
          </a:prstGeom>
          <a:solidFill>
            <a:srgbClr val="C8E2CA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бобриха</a:t>
            </a:r>
            <a:endParaRPr lang="ru-RU" sz="3600" b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214414" y="2000240"/>
            <a:ext cx="6858048" cy="107157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142976" y="3429000"/>
            <a:ext cx="6858048" cy="1071570"/>
          </a:xfrm>
          <a:prstGeom prst="rect">
            <a:avLst/>
          </a:prstGeom>
          <a:solidFill>
            <a:srgbClr val="C8E2CA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Ванечка кричит: «Ура!»</a:t>
            </a:r>
            <a:b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И стучит в свой </a:t>
            </a:r>
            <a:r>
              <a:rPr lang="ru-RU" sz="3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банбара</a:t>
            </a:r>
            <a:r>
              <a:rPr lang="ru-RU" sz="3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́</a:t>
            </a:r>
            <a:r>
              <a:rPr lang="ru-RU" sz="3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b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142976" y="3429000"/>
            <a:ext cx="6858048" cy="1071570"/>
          </a:xfrm>
          <a:prstGeom prst="rect">
            <a:avLst/>
          </a:prstGeom>
          <a:solidFill>
            <a:srgbClr val="C8E2CA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барабан</a:t>
            </a:r>
            <a:endParaRPr lang="ru-RU" sz="3600" b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142976" y="3429000"/>
            <a:ext cx="6858048" cy="107157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Управляющая кнопка: возврат 16">
            <a:hlinkClick r:id="" action="ppaction://hlinkshowjump?jump=endshow" highlightClick="1"/>
          </p:cNvPr>
          <p:cNvSpPr/>
          <p:nvPr/>
        </p:nvSpPr>
        <p:spPr>
          <a:xfrm>
            <a:off x="8572528" y="6286520"/>
            <a:ext cx="571472" cy="571480"/>
          </a:xfrm>
          <a:prstGeom prst="actionButtonReturn">
            <a:avLst/>
          </a:prstGeom>
          <a:solidFill>
            <a:srgbClr val="C8E2CA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19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19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6" presetID="19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51520" y="332656"/>
            <a:ext cx="8640960" cy="5439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Вы можете использовать данное оформление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для создания своих презентаций,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но в своей презентации вы должны указать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источник шаблона: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Ранько Елена Алексеевна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учитель начальных классов 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МАОУ лицей №21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  г. Иваново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b="1" i="1" dirty="0" smtClean="0">
              <a:latin typeface="Times New Roman" pitchFamily="18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Сайт:</a:t>
            </a:r>
            <a:r>
              <a:rPr kumimoji="0" lang="ru-RU" sz="240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Arial" pitchFamily="34" charset="0"/>
                <a:hlinkClick r:id="rId3"/>
              </a:rPr>
              <a:t>http://elenaranko.ucoz.ru/</a:t>
            </a:r>
            <a:r>
              <a:rPr lang="ru-RU" sz="2400" i="1" dirty="0" smtClean="0">
                <a:latin typeface="Times New Roman" pitchFamily="18" charset="0"/>
                <a:cs typeface="Arial" pitchFamily="34" charset="0"/>
              </a:rPr>
              <a:t> 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sz="1200" i="1" dirty="0" smtClean="0">
              <a:latin typeface="Times New Roman" pitchFamily="18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Интернет – ресурсы: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11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  <a:hlinkClick r:id="rId4"/>
              </a:rPr>
              <a:t>http://img-fotki.yandex.ru/get/4518/111874181.62/0_8d14d_cfa59fef_XL.png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виньетка с бабочками</a:t>
            </a:r>
          </a:p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  <a:hlinkClick r:id="rId5"/>
              </a:rPr>
              <a:t>http://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hlinkClick r:id="rId5"/>
              </a:rPr>
              <a:t>olesya-emelyanova.ru/index-zagadki-slogovye_perevertyshi.html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загадки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Управляющая кнопка: домой 2">
            <a:hlinkClick r:id="" action="ppaction://hlinkshowjump?jump=firstslide" highlightClick="1"/>
          </p:cNvPr>
          <p:cNvSpPr/>
          <p:nvPr/>
        </p:nvSpPr>
        <p:spPr>
          <a:xfrm>
            <a:off x="8572528" y="6286520"/>
            <a:ext cx="571472" cy="571480"/>
          </a:xfrm>
          <a:prstGeom prst="actionButtonHome">
            <a:avLst/>
          </a:prstGeom>
          <a:solidFill>
            <a:srgbClr val="C8E2CA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8000"/>
      </a:hlink>
      <a:folHlink>
        <a:srgbClr val="C3D69B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</TotalTime>
  <Words>173</Words>
  <Application>Microsoft Office PowerPoint</Application>
  <PresentationFormat>Экран (4:3)</PresentationFormat>
  <Paragraphs>66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User</cp:lastModifiedBy>
  <cp:revision>39</cp:revision>
  <dcterms:created xsi:type="dcterms:W3CDTF">2013-09-07T18:35:40Z</dcterms:created>
  <dcterms:modified xsi:type="dcterms:W3CDTF">2015-04-02T13:41:27Z</dcterms:modified>
</cp:coreProperties>
</file>