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5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5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7C2-3CAA-4AC1-8999-5148C951706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45DA-31C4-4A89-AB9A-5C47B43B5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7C2-3CAA-4AC1-8999-5148C951706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45DA-31C4-4A89-AB9A-5C47B43B5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7C2-3CAA-4AC1-8999-5148C951706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45DA-31C4-4A89-AB9A-5C47B43B5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7C2-3CAA-4AC1-8999-5148C951706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45DA-31C4-4A89-AB9A-5C47B43B5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7C2-3CAA-4AC1-8999-5148C951706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45DA-31C4-4A89-AB9A-5C47B43B5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7C2-3CAA-4AC1-8999-5148C951706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45DA-31C4-4A89-AB9A-5C47B43B5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7C2-3CAA-4AC1-8999-5148C951706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45DA-31C4-4A89-AB9A-5C47B43B5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7C2-3CAA-4AC1-8999-5148C951706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45DA-31C4-4A89-AB9A-5C47B43B5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7C2-3CAA-4AC1-8999-5148C951706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45DA-31C4-4A89-AB9A-5C47B43B5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7C2-3CAA-4AC1-8999-5148C951706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45DA-31C4-4A89-AB9A-5C47B43B5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567C2-3CAA-4AC1-8999-5148C951706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A45DA-31C4-4A89-AB9A-5C47B43B5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567C2-3CAA-4AC1-8999-5148C9517066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A45DA-31C4-4A89-AB9A-5C47B43B54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" Target="slide10.xml"/><Relationship Id="rId7" Type="http://schemas.openxmlformats.org/officeDocument/2006/relationships/slide" Target="slide5.xml"/><Relationship Id="rId12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eg"/><Relationship Id="rId11" Type="http://schemas.openxmlformats.org/officeDocument/2006/relationships/slide" Target="slide8.xml"/><Relationship Id="rId5" Type="http://schemas.openxmlformats.org/officeDocument/2006/relationships/slide" Target="slide13.xml"/><Relationship Id="rId10" Type="http://schemas.openxmlformats.org/officeDocument/2006/relationships/image" Target="../media/image5.jpeg"/><Relationship Id="rId4" Type="http://schemas.openxmlformats.org/officeDocument/2006/relationships/image" Target="../media/image2.jpeg"/><Relationship Id="rId9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forum.skyscraperpage.com/showthread.php?s=a1d84e54df86836af051a0f0c13e57a9&amp;t=141871&amp;page=10" TargetMode="External"/><Relationship Id="rId3" Type="http://schemas.openxmlformats.org/officeDocument/2006/relationships/hyperlink" Target="http://omop.su/2001/01/13579.php" TargetMode="External"/><Relationship Id="rId7" Type="http://schemas.openxmlformats.org/officeDocument/2006/relationships/hyperlink" Target="http://ru.wikipedia.org/wiki/%D2%E8%EF%E8" TargetMode="External"/><Relationship Id="rId12" Type="http://schemas.openxmlformats.org/officeDocument/2006/relationships/hyperlink" Target="http://ru.wikipedia.org/wiki/%D8%E0%ED%FB%F0%E0%E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marietta.edu/~educ/Edweb/lit/native/teepees.jpg" TargetMode="External"/><Relationship Id="rId11" Type="http://schemas.openxmlformats.org/officeDocument/2006/relationships/hyperlink" Target="http://vkusnjashka.mybb2.ru/viewtopic.php?t=580" TargetMode="External"/><Relationship Id="rId5" Type="http://schemas.openxmlformats.org/officeDocument/2006/relationships/hyperlink" Target="http://xallyava.ru/151-rhitekturnye-shedevry-acionalynye-zhilisha-oto.html" TargetMode="External"/><Relationship Id="rId10" Type="http://schemas.openxmlformats.org/officeDocument/2006/relationships/hyperlink" Target="http://www.rmnt.ru/story/realty/373328.htm" TargetMode="External"/><Relationship Id="rId4" Type="http://schemas.openxmlformats.org/officeDocument/2006/relationships/hyperlink" Target="http://www.chatfieldschool.org/Images/our%20wigwam.JPG" TargetMode="External"/><Relationship Id="rId9" Type="http://schemas.openxmlformats.org/officeDocument/2006/relationships/hyperlink" Target="http://www.adventurecompany.co.uk/files/imagecache/tui_image_gallery/shutterstock_26005579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08281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1857364"/>
            <a:ext cx="8229600" cy="11430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Переносные </a:t>
            </a:r>
            <a:r>
              <a:rPr lang="ru-RU" sz="6000" b="1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жилища</a:t>
            </a:r>
            <a:endParaRPr lang="ru-RU" sz="6000" b="1" dirty="0">
              <a:ln w="0"/>
              <a:solidFill>
                <a:schemeClr val="accent3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://www.arch.mcgill.ca/prof/sijpkes/arch-struct-2008/Bedouin%20Tent%20Exterior%20view%20%2002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5214950"/>
            <a:ext cx="1613116" cy="107157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68" name="Picture 4" descr="&amp;Kcy;&amp;icy;&amp;rcy;&amp;gcy;&amp;icy;&amp;zcy;&amp;scy;&amp;kcy;&amp;acy;&amp;yacy; &amp;yucy;&amp;rcy;&amp;tcy;&amp;acy;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6578" y="5214950"/>
            <a:ext cx="1540990" cy="107869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70" name="Picture 6" descr="http://img1.liveinternet.ru/images/attach/c/7/94/809/94809255_989168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71670" y="5214950"/>
            <a:ext cx="1314510" cy="1030951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74" name="Picture 10" descr="&amp;Vcy;&amp;icy;&amp;gcy;&amp;vcy;&amp;acy;&amp;mcy;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4348" y="5214950"/>
            <a:ext cx="1214416" cy="105519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143504" y="3286124"/>
            <a:ext cx="30718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Подготовила</a:t>
            </a:r>
          </a:p>
          <a:p>
            <a:pPr algn="r"/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r"/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ШЛ № 101</a:t>
            </a:r>
          </a:p>
          <a:p>
            <a:pPr algn="r"/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г.Караганды</a:t>
            </a:r>
          </a:p>
          <a:p>
            <a:pPr algn="r"/>
            <a:r>
              <a:rPr lang="ru-RU" sz="16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Зобнина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И.Е.</a:t>
            </a:r>
            <a:endParaRPr lang="ru-RU" sz="16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http://img01.chitalnya.ru/upload2/610/562976905144751040.jp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500429" y="5214950"/>
            <a:ext cx="1428759" cy="107157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0" y="0"/>
            <a:ext cx="9108281" cy="6858000"/>
            <a:chOff x="0" y="0"/>
            <a:chExt cx="9108281" cy="6858000"/>
          </a:xfrm>
        </p:grpSpPr>
        <p:pic>
          <p:nvPicPr>
            <p:cNvPr id="11" name="Рисунок 10" descr="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08281" cy="6858000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571472" y="428604"/>
              <a:ext cx="8001056" cy="600079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857224" y="5000636"/>
            <a:ext cx="7572428" cy="923330"/>
          </a:xfrm>
          <a:prstGeom prst="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именно в таких воздушных строениях до сих пор постоянно живут бедуины, жители Аравийского полуострова.</a:t>
            </a:r>
            <a:endParaRPr lang="ru-RU" b="1" cap="all" dirty="0" smtClean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86116" y="714356"/>
            <a:ext cx="2448492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Шатёр</a:t>
            </a:r>
            <a:endParaRPr lang="ru-RU" sz="4800" b="1" cap="all" dirty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&amp;SHcy;&amp;acy;&amp;tcy;&amp;iecy;&amp;rcy; &amp;bcy;&amp;iecy;&amp;dcy;&amp;ucy;&amp;icy;&amp;ncy;&amp;ocy;&amp;v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1714488"/>
            <a:ext cx="428625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0" y="0"/>
            <a:ext cx="9108281" cy="6858000"/>
            <a:chOff x="0" y="0"/>
            <a:chExt cx="9108281" cy="6858000"/>
          </a:xfrm>
        </p:grpSpPr>
        <p:pic>
          <p:nvPicPr>
            <p:cNvPr id="11" name="Рисунок 10" descr="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08281" cy="6858000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571472" y="428604"/>
              <a:ext cx="8001056" cy="600079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857224" y="5000636"/>
            <a:ext cx="7572428" cy="1200329"/>
          </a:xfrm>
          <a:prstGeom prst="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Накрывали каркас из палок не только тканью, но и кожами и даже корой. Обычно в качестве защиты от редких дождей бедуинам служили плотные ткани из козьей шерсти, которые не пропускали воду.</a:t>
            </a:r>
            <a:endParaRPr lang="ru-RU" b="1" cap="all" dirty="0" smtClean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www.adventurecompany.co.uk/files/imagecache/tui_image_gallery/shutterstock_2600557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714356"/>
            <a:ext cx="5618867" cy="4219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0" y="0"/>
            <a:ext cx="9108281" cy="6858000"/>
            <a:chOff x="0" y="0"/>
            <a:chExt cx="9108281" cy="6858000"/>
          </a:xfrm>
        </p:grpSpPr>
        <p:pic>
          <p:nvPicPr>
            <p:cNvPr id="11" name="Рисунок 10" descr="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08281" cy="6858000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571472" y="428604"/>
              <a:ext cx="8001056" cy="600079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857224" y="5000636"/>
            <a:ext cx="7572428" cy="1200329"/>
          </a:xfrm>
          <a:prstGeom prst="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Внутри шатер обычно делился на две половины — большую, где спали женщины и дети, и гостевую, где встречали чужестранцев или общались с соплеменниками.</a:t>
            </a:r>
            <a:endParaRPr lang="ru-RU" b="1" cap="all" dirty="0" smtClean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://www.biblia.ru/reading/bible_times/shatri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714356"/>
            <a:ext cx="3833806" cy="4025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Управляющая кнопка: назад 9">
            <a:hlinkClick r:id="" action="ppaction://hlinkshowjump?jump=firstslide" highlightClick="1"/>
          </p:cNvPr>
          <p:cNvSpPr/>
          <p:nvPr/>
        </p:nvSpPr>
        <p:spPr>
          <a:xfrm>
            <a:off x="7429520" y="6429396"/>
            <a:ext cx="1143008" cy="428604"/>
          </a:xfrm>
          <a:prstGeom prst="actionButtonBackPreviou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35719" y="0"/>
            <a:ext cx="9108281" cy="6858000"/>
            <a:chOff x="0" y="0"/>
            <a:chExt cx="9108281" cy="6858000"/>
          </a:xfrm>
        </p:grpSpPr>
        <p:pic>
          <p:nvPicPr>
            <p:cNvPr id="11" name="Рисунок 10" descr="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08281" cy="6858000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571472" y="428604"/>
              <a:ext cx="8001056" cy="600079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85786" y="4786322"/>
            <a:ext cx="7572428" cy="1477328"/>
          </a:xfrm>
          <a:prstGeom prst="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В Казахстане, в Монголии, в Киргизии до сих пор не редкость встретить типичные для этих кочевых народов юрты — переносное жилище на легком деревянном, собирающемся каркасе с войлочным покрытием.</a:t>
            </a:r>
            <a:endParaRPr lang="ru-RU" b="1" cap="all" dirty="0" smtClean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868" y="714356"/>
            <a:ext cx="2085123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Юрта</a:t>
            </a:r>
            <a:endParaRPr lang="ru-RU" sz="4800" b="1" cap="all" dirty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&amp;Kcy;&amp;icy;&amp;rcy;&amp;gcy;&amp;icy;&amp;zcy;&amp;scy;&amp;kcy;&amp;acy;&amp;yacy; &amp;yucy;&amp;rcy;&amp;tcy;&amp;a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1571612"/>
            <a:ext cx="4286250" cy="3000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35719" y="0"/>
            <a:ext cx="9108281" cy="6858000"/>
            <a:chOff x="0" y="0"/>
            <a:chExt cx="9108281" cy="6858000"/>
          </a:xfrm>
        </p:grpSpPr>
        <p:pic>
          <p:nvPicPr>
            <p:cNvPr id="11" name="Рисунок 10" descr="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08281" cy="6858000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571472" y="428604"/>
              <a:ext cx="8001056" cy="600079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857224" y="4286256"/>
            <a:ext cx="7572428" cy="2031325"/>
          </a:xfrm>
          <a:prstGeom prst="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Юрта 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собирается 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усилиями одной семьи всего за час, легко перевозится на верблюде или лошади, отлично сберегает тепло, не пропускает ветер и дождь, позволяет разводить внутри огонь. Летом же полог юрты легко поднимается, внутрь свободно попадает ветер, и обитатели могут спокойно наблюдать за окрестностями.</a:t>
            </a:r>
            <a:endParaRPr lang="ru-RU" b="1" cap="all" dirty="0" smtClean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700" name="Picture 4" descr="http://lib2.podelise.ru/tw_files2/urls_567/18/d-17198/img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500042"/>
            <a:ext cx="5014898" cy="3761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35719" y="0"/>
            <a:ext cx="9108281" cy="6858000"/>
            <a:chOff x="0" y="0"/>
            <a:chExt cx="9108281" cy="6858000"/>
          </a:xfrm>
        </p:grpSpPr>
        <p:pic>
          <p:nvPicPr>
            <p:cNvPr id="11" name="Рисунок 10" descr="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08281" cy="6858000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571472" y="428604"/>
              <a:ext cx="8001056" cy="600079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85786" y="5357826"/>
            <a:ext cx="7572428" cy="923330"/>
          </a:xfrm>
          <a:prstGeom prst="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Юрты каждой народности имеют свои отличия, их принято украшать узорами, а внутри развешивать талисманы, защищающие кров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.</a:t>
            </a:r>
            <a:endParaRPr lang="ru-RU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://otpusk.tomsk.ru/upload/editor/Image/articles/Kazahsatn/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642918"/>
            <a:ext cx="6667500" cy="4581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35719" y="0"/>
            <a:ext cx="9108281" cy="6858000"/>
            <a:chOff x="0" y="0"/>
            <a:chExt cx="9108281" cy="6858000"/>
          </a:xfrm>
        </p:grpSpPr>
        <p:pic>
          <p:nvPicPr>
            <p:cNvPr id="11" name="Рисунок 10" descr="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08281" cy="6858000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571472" y="428604"/>
              <a:ext cx="8001056" cy="600079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85786" y="5357826"/>
            <a:ext cx="7572428" cy="923330"/>
          </a:xfrm>
          <a:prstGeom prst="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Юрты каждой народности имеют свои отличия, их принято украшать узорами, а внутри развешивать талисманы, защищающие кров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.</a:t>
            </a:r>
            <a:endParaRPr lang="ru-RU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ttp://almaty.freeads.kz/content/visitor/images/201007/f20100712144706-jurta-ubranstva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714356"/>
            <a:ext cx="5929354" cy="4447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35719" y="0"/>
            <a:ext cx="9108281" cy="6858000"/>
            <a:chOff x="0" y="0"/>
            <a:chExt cx="9108281" cy="6858000"/>
          </a:xfrm>
        </p:grpSpPr>
        <p:pic>
          <p:nvPicPr>
            <p:cNvPr id="11" name="Рисунок 10" descr="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08281" cy="6858000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571472" y="428604"/>
              <a:ext cx="8001056" cy="600079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85786" y="5357826"/>
            <a:ext cx="7572428" cy="646331"/>
          </a:xfrm>
          <a:prstGeom prst="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err="1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Шанырак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cap="all" dirty="0" err="1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каз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cap="all" dirty="0" err="1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Шаңырақ</a:t>
            </a:r>
            <a:r>
              <a:rPr lang="ru-RU" b="1" cap="all" dirty="0" err="1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cap="all" dirty="0" err="1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башк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cap="all" dirty="0" err="1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Сағыраҡ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) — круговое </a:t>
            </a:r>
            <a:r>
              <a:rPr lang="ru-RU" b="1" cap="all" dirty="0" err="1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навершие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купола тюркской 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юрты.</a:t>
            </a:r>
            <a:endParaRPr lang="ru-RU" b="1" cap="all" dirty="0" smtClean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://img-fotki.yandex.ru/get/16/fotonik22.10/0_66fa_98709d49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857232"/>
            <a:ext cx="6326180" cy="4214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35719" y="0"/>
            <a:ext cx="9108281" cy="6858000"/>
            <a:chOff x="0" y="0"/>
            <a:chExt cx="9108281" cy="6858000"/>
          </a:xfrm>
        </p:grpSpPr>
        <p:pic>
          <p:nvPicPr>
            <p:cNvPr id="11" name="Рисунок 10" descr="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08281" cy="6858000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571472" y="428604"/>
              <a:ext cx="8001056" cy="600079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857224" y="4714884"/>
            <a:ext cx="7572428" cy="1477328"/>
          </a:xfrm>
          <a:prstGeom prst="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казахов 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киргизов </a:t>
            </a:r>
            <a:r>
              <a:rPr lang="ru-RU" b="1" cap="all" dirty="0" err="1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шанырак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являлся семейной реликвией, признаком продолжения рода. Ни в коем случае его нельзя было переворачивать, ронять. Сын, получавший </a:t>
            </a:r>
            <a:r>
              <a:rPr lang="ru-RU" b="1" cap="all" dirty="0" err="1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шанырак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в наследство, тоже назывался </a:t>
            </a:r>
            <a:r>
              <a:rPr lang="ru-RU" b="1" cap="all" dirty="0" err="1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шанырак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b="1" cap="all" dirty="0" smtClean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://www.photohost.ru/t/600/400/13485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714356"/>
            <a:ext cx="5076825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35719" y="0"/>
            <a:ext cx="9108281" cy="6858000"/>
            <a:chOff x="0" y="0"/>
            <a:chExt cx="9108281" cy="6858000"/>
          </a:xfrm>
        </p:grpSpPr>
        <p:pic>
          <p:nvPicPr>
            <p:cNvPr id="11" name="Рисунок 10" descr="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08281" cy="6858000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571472" y="428604"/>
              <a:ext cx="8001056" cy="600079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857224" y="4929198"/>
            <a:ext cx="7572428" cy="1200329"/>
          </a:xfrm>
          <a:prstGeom prst="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Изображение </a:t>
            </a:r>
            <a:r>
              <a:rPr lang="ru-RU" b="1" cap="all" dirty="0" err="1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шанырака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находится на государственном гербе 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Казахстана 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и флаге </a:t>
            </a:r>
            <a:r>
              <a:rPr lang="ru-RU" b="1" cap="all" dirty="0" err="1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Киргизии,а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также на гербе 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монгольского 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аймака </a:t>
            </a:r>
            <a:r>
              <a:rPr lang="ru-RU" b="1" cap="all" dirty="0" err="1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баян-улгий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b="1" cap="all" dirty="0" smtClean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File:Emblem of Kazakhstan.sv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357298"/>
            <a:ext cx="2071702" cy="2071702"/>
          </a:xfrm>
          <a:prstGeom prst="rect">
            <a:avLst/>
          </a:prstGeom>
          <a:noFill/>
        </p:spPr>
      </p:pic>
      <p:pic>
        <p:nvPicPr>
          <p:cNvPr id="34820" name="Picture 4" descr="File:Flag of Kyrgyzstan.sv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1500174"/>
            <a:ext cx="2857520" cy="1714512"/>
          </a:xfrm>
          <a:prstGeom prst="rect">
            <a:avLst/>
          </a:prstGeom>
          <a:noFill/>
        </p:spPr>
      </p:pic>
      <p:pic>
        <p:nvPicPr>
          <p:cNvPr id="34822" name="Picture 6" descr="http://upload.wikimedia.org/wikipedia/commons/d/d8/Bayan_Olgiy.gif?uselang=r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1142984"/>
            <a:ext cx="2176463" cy="2265097"/>
          </a:xfrm>
          <a:prstGeom prst="rect">
            <a:avLst/>
          </a:prstGeom>
          <a:noFill/>
        </p:spPr>
      </p:pic>
      <p:sp>
        <p:nvSpPr>
          <p:cNvPr id="10" name="Управляющая кнопка: назад 9">
            <a:hlinkClick r:id="" action="ppaction://hlinkshowjump?jump=firstslide" highlightClick="1"/>
          </p:cNvPr>
          <p:cNvSpPr/>
          <p:nvPr/>
        </p:nvSpPr>
        <p:spPr>
          <a:xfrm>
            <a:off x="7643834" y="6429396"/>
            <a:ext cx="928694" cy="428604"/>
          </a:xfrm>
          <a:prstGeom prst="actionButtonBackPreviou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0" y="0"/>
            <a:ext cx="9108281" cy="6858000"/>
            <a:chOff x="0" y="0"/>
            <a:chExt cx="9108281" cy="6858000"/>
          </a:xfrm>
        </p:grpSpPr>
        <p:pic>
          <p:nvPicPr>
            <p:cNvPr id="11" name="Рисунок 10" descr="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08281" cy="6858000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571472" y="428604"/>
              <a:ext cx="8001056" cy="600079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7410" name="Picture 2" descr="&amp;Vcy;&amp;icy;&amp;gcy;&amp;vcy;&amp;acy;&amp;m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1285860"/>
            <a:ext cx="4204032" cy="3652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857224" y="5072074"/>
            <a:ext cx="7572428" cy="1200329"/>
          </a:xfrm>
          <a:prstGeom prst="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Жилище индейцев Северной Америки, шалаш на каркасе, изготовленном из тонких стволов, покрытом циновкой, корой или ветками. Имеет куполообразную форму.</a:t>
            </a:r>
            <a:endParaRPr lang="ru-RU" b="1" cap="all" dirty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4546" y="500042"/>
            <a:ext cx="4214842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Вигвам</a:t>
            </a:r>
            <a:endParaRPr lang="ru-RU" sz="4800" b="1" cap="all" dirty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12"/>
          <p:cNvGrpSpPr/>
          <p:nvPr/>
        </p:nvGrpSpPr>
        <p:grpSpPr>
          <a:xfrm>
            <a:off x="35719" y="0"/>
            <a:ext cx="9108281" cy="6858000"/>
            <a:chOff x="0" y="0"/>
            <a:chExt cx="9108281" cy="6858000"/>
          </a:xfrm>
        </p:grpSpPr>
        <p:pic>
          <p:nvPicPr>
            <p:cNvPr id="7" name="Рисунок 6" descr="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08281" cy="6858000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571472" y="428604"/>
              <a:ext cx="8001056" cy="600079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11430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600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Использованные источники</a:t>
            </a:r>
            <a:endParaRPr lang="ru-RU" sz="3600" b="1" cap="all" dirty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285861"/>
            <a:ext cx="58283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</a:t>
            </a:r>
            <a:r>
              <a:rPr lang="en-US" dirty="0" smtClean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omop.su/2001/01/13579.php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857364"/>
            <a:ext cx="835824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http://www.chatfieldschool.org/Images/our%20wigwam.JPG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http://xallyava.ru/151-rhitekturnye-shedevry-acionalynye-zhilisha-oto.html</a:t>
            </a:r>
            <a:endParaRPr lang="ru-RU" dirty="0" smtClean="0"/>
          </a:p>
          <a:p>
            <a:r>
              <a:rPr lang="en-US" dirty="0" smtClean="0">
                <a:hlinkClick r:id="rId6"/>
              </a:rPr>
              <a:t>http://www.marietta.edu/~educ/Edweb/lit/native/teepees.jpg</a:t>
            </a:r>
            <a:endParaRPr lang="ru-RU" dirty="0" smtClean="0"/>
          </a:p>
          <a:p>
            <a:r>
              <a:rPr lang="en-US" dirty="0" smtClean="0">
                <a:hlinkClick r:id="rId7"/>
              </a:rPr>
              <a:t>http://ru.wikipedia.org/wiki/%D2%E8%EF%E8</a:t>
            </a:r>
            <a:endParaRPr lang="ru-RU" dirty="0" smtClean="0"/>
          </a:p>
          <a:p>
            <a:r>
              <a:rPr lang="en-US" dirty="0" smtClean="0">
                <a:hlinkClick r:id="rId8"/>
              </a:rPr>
              <a:t>http://</a:t>
            </a:r>
            <a:r>
              <a:rPr lang="en-US" dirty="0" smtClean="0">
                <a:hlinkClick r:id="rId8"/>
              </a:rPr>
              <a:t>forum.skyscraperpage.com/showthread.php?s=a1d84e54df86836af051a0f0c13e57a9&amp;t=141871&amp;page=10</a:t>
            </a:r>
            <a:endParaRPr lang="ru-RU" dirty="0" smtClean="0"/>
          </a:p>
          <a:p>
            <a:r>
              <a:rPr lang="en-US" dirty="0" smtClean="0">
                <a:hlinkClick r:id="rId9"/>
              </a:rPr>
              <a:t>http</a:t>
            </a:r>
            <a:r>
              <a:rPr lang="en-US" dirty="0" smtClean="0">
                <a:hlinkClick r:id="rId9"/>
              </a:rPr>
              <a:t>://</a:t>
            </a:r>
            <a:r>
              <a:rPr lang="en-US" dirty="0" smtClean="0">
                <a:hlinkClick r:id="rId9"/>
              </a:rPr>
              <a:t>www.adventurecompany.co.uk/files/imagecache/tui_image_gallery/shutterstock_26005579.jpg</a:t>
            </a:r>
            <a:endParaRPr lang="ru-RU" dirty="0" smtClean="0"/>
          </a:p>
          <a:p>
            <a:r>
              <a:rPr lang="en-US" dirty="0" smtClean="0">
                <a:hlinkClick r:id="rId10"/>
              </a:rPr>
              <a:t>http://</a:t>
            </a:r>
            <a:r>
              <a:rPr lang="en-US" dirty="0" smtClean="0">
                <a:hlinkClick r:id="rId10"/>
              </a:rPr>
              <a:t>www.rmnt.ru/story/realty/373328.htm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4500570"/>
            <a:ext cx="8286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1"/>
              </a:rPr>
              <a:t>http://</a:t>
            </a:r>
            <a:r>
              <a:rPr lang="en-US" dirty="0" smtClean="0">
                <a:hlinkClick r:id="rId11"/>
              </a:rPr>
              <a:t>vkusnjashka.mybb2.ru/viewtopic.php?t=580</a:t>
            </a:r>
            <a:endParaRPr lang="ru-RU" dirty="0" smtClean="0"/>
          </a:p>
          <a:p>
            <a:r>
              <a:rPr lang="en-US" dirty="0" smtClean="0">
                <a:hlinkClick r:id="rId12"/>
              </a:rPr>
              <a:t>http://ru.wikipedia.org/wiki/%</a:t>
            </a:r>
            <a:r>
              <a:rPr lang="en-US" dirty="0" smtClean="0">
                <a:hlinkClick r:id="rId12"/>
              </a:rPr>
              <a:t>D8%E0%ED%FB%F0%E0%EA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0" y="0"/>
            <a:ext cx="9108281" cy="6858000"/>
            <a:chOff x="0" y="0"/>
            <a:chExt cx="9108281" cy="6858000"/>
          </a:xfrm>
          <a:solidFill>
            <a:schemeClr val="accent3">
              <a:lumMod val="40000"/>
              <a:lumOff val="60000"/>
            </a:schemeClr>
          </a:solidFill>
        </p:grpSpPr>
        <p:pic>
          <p:nvPicPr>
            <p:cNvPr id="11" name="Рисунок 10" descr="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08281" cy="6858000"/>
            </a:xfrm>
            <a:prstGeom prst="rect">
              <a:avLst/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571472" y="428604"/>
              <a:ext cx="8001056" cy="6000792"/>
            </a:xfrm>
            <a:prstGeom prst="rect">
              <a:avLst/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785786" y="4500570"/>
            <a:ext cx="7572428" cy="1754326"/>
          </a:xfrm>
          <a:prstGeom prst="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По поверьям американских индейцев вигвам олицетворял собой тело Великого Духа. Округлая форма жилища символизировала собой мир, а человек, выходящий из вигвама на белый свет, должен был оставить позади себя все плохое и нечистое.</a:t>
            </a:r>
            <a:endParaRPr lang="ru-RU" b="1" cap="all" dirty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&amp;Vcy;&amp;icy;&amp;gcy;&amp;vcy;&amp;acy;&amp;mcy;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714356"/>
            <a:ext cx="4762500" cy="3619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0" y="0"/>
            <a:ext cx="9108281" cy="6858000"/>
            <a:chOff x="0" y="0"/>
            <a:chExt cx="9108281" cy="6858000"/>
          </a:xfrm>
          <a:solidFill>
            <a:schemeClr val="accent3">
              <a:lumMod val="40000"/>
              <a:lumOff val="60000"/>
            </a:schemeClr>
          </a:solidFill>
        </p:grpSpPr>
        <p:pic>
          <p:nvPicPr>
            <p:cNvPr id="11" name="Рисунок 10" descr="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08281" cy="6858000"/>
            </a:xfrm>
            <a:prstGeom prst="rect">
              <a:avLst/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571472" y="428604"/>
              <a:ext cx="8001056" cy="6000792"/>
            </a:xfrm>
            <a:prstGeom prst="rect">
              <a:avLst/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14348" y="4786322"/>
            <a:ext cx="7572428" cy="1477328"/>
          </a:xfrm>
          <a:prstGeom prst="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Посередине вигвама располагалась печь с дымоходом, который символизировал мировую ось, соединяющую землю с небом и ведущую прямо к солнцу. Считалось, что такой дымоход обеспечивает доступ к небесам и открывает вход духовной силе. </a:t>
            </a:r>
          </a:p>
        </p:txBody>
      </p:sp>
      <p:pic>
        <p:nvPicPr>
          <p:cNvPr id="7172" name="Picture 4" descr="http://www.chatfieldschool.org/Images/our%20wigwa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1071546"/>
            <a:ext cx="4524364" cy="3393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Управляющая кнопка: назад 9">
            <a:hlinkClick r:id="" action="ppaction://hlinkshowjump?jump=firstslide" highlightClick="1"/>
          </p:cNvPr>
          <p:cNvSpPr/>
          <p:nvPr/>
        </p:nvSpPr>
        <p:spPr>
          <a:xfrm>
            <a:off x="7358082" y="6429396"/>
            <a:ext cx="1214414" cy="428604"/>
          </a:xfrm>
          <a:prstGeom prst="actionButtonBackPreviou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0" y="-142900"/>
            <a:ext cx="9108281" cy="6858000"/>
            <a:chOff x="0" y="0"/>
            <a:chExt cx="9108281" cy="6858000"/>
          </a:xfrm>
          <a:solidFill>
            <a:schemeClr val="accent3">
              <a:lumMod val="40000"/>
              <a:lumOff val="60000"/>
            </a:schemeClr>
          </a:solidFill>
        </p:grpSpPr>
        <p:pic>
          <p:nvPicPr>
            <p:cNvPr id="11" name="Рисунок 10" descr="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08281" cy="6858000"/>
            </a:xfrm>
            <a:prstGeom prst="rect">
              <a:avLst/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571472" y="428604"/>
              <a:ext cx="8001056" cy="6000792"/>
            </a:xfrm>
            <a:prstGeom prst="rect">
              <a:avLst/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14348" y="5000636"/>
            <a:ext cx="7572428" cy="923330"/>
          </a:xfrm>
          <a:prstGeom prst="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Этот тип жилища использовался горными племенами Дальнего Запада, на юго-западе, оседлыми племенами окраин степи в период охоты.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14678" y="285728"/>
            <a:ext cx="2032929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dirty="0" err="1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Типи</a:t>
            </a:r>
            <a:endParaRPr lang="ru-RU" sz="4800" b="1" cap="all" dirty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image2.ru/2krota/uploads/posts/2010-01/8f53cucoa1_2krota.ru.jpg"/>
          <p:cNvPicPr>
            <a:picLocks noChangeAspect="1" noChangeArrowheads="1"/>
          </p:cNvPicPr>
          <p:nvPr/>
        </p:nvPicPr>
        <p:blipFill>
          <a:blip r:embed="rId3"/>
          <a:srcRect r="3226" b="4180"/>
          <a:stretch>
            <a:fillRect/>
          </a:stretch>
        </p:blipFill>
        <p:spPr bwMode="auto">
          <a:xfrm>
            <a:off x="785786" y="1500174"/>
            <a:ext cx="2198092" cy="2857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http://upload.wikimedia.org/wikipedia/commons/9/9f/Nez-perce-couple-teepee-19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1428736"/>
            <a:ext cx="1871899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0" name="Picture 6" descr="http://xallyava.ru/images/Arhitektura/Hizhini/9ed6954da1610d5f3ccdc36f53eb49ec.jpg"/>
          <p:cNvPicPr>
            <a:picLocks noChangeAspect="1" noChangeArrowheads="1"/>
          </p:cNvPicPr>
          <p:nvPr/>
        </p:nvPicPr>
        <p:blipFill>
          <a:blip r:embed="rId5"/>
          <a:srcRect t="-2564" r="5483" b="7692"/>
          <a:stretch>
            <a:fillRect/>
          </a:stretch>
        </p:blipFill>
        <p:spPr bwMode="auto">
          <a:xfrm>
            <a:off x="2928926" y="1500174"/>
            <a:ext cx="3500462" cy="2755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0" y="0"/>
            <a:ext cx="9108281" cy="6858000"/>
            <a:chOff x="0" y="0"/>
            <a:chExt cx="9108281" cy="6858000"/>
          </a:xfrm>
          <a:solidFill>
            <a:schemeClr val="accent3">
              <a:lumMod val="40000"/>
              <a:lumOff val="60000"/>
            </a:schemeClr>
          </a:solidFill>
        </p:grpSpPr>
        <p:pic>
          <p:nvPicPr>
            <p:cNvPr id="11" name="Рисунок 10" descr="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08281" cy="6858000"/>
            </a:xfrm>
            <a:prstGeom prst="rect">
              <a:avLst/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571472" y="428604"/>
              <a:ext cx="8001056" cy="6000792"/>
            </a:xfrm>
            <a:prstGeom prst="rect">
              <a:avLst/>
            </a:prstGeom>
            <a:grp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85786" y="4857760"/>
            <a:ext cx="7572428" cy="1323439"/>
          </a:xfrm>
          <a:prstGeom prst="rect">
            <a:avLst/>
          </a:prstGeom>
        </p:spPr>
        <p:style>
          <a:lnRef idx="0">
            <a:schemeClr val="accent5"/>
          </a:lnRef>
          <a:fillRef idx="1002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cap="all" dirty="0" err="1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Типи</a:t>
            </a:r>
            <a:r>
              <a:rPr lang="ru-RU" sz="1600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имеет форму прямого или слегка наклонённого назад конуса или пирамиды высотой 4—8 м (обычно 6—7 м), с диаметром в основании 3—6 м. Каркас собирается из шестов длиной от 12 до 25 футов, сосновых — на северных и центральных равнинах и из можжевельника — на южных. </a:t>
            </a:r>
          </a:p>
        </p:txBody>
      </p:sp>
      <p:pic>
        <p:nvPicPr>
          <p:cNvPr id="5122" name="Picture 2" descr="http://www.marietta.edu/%7Eeduc/Edweb/lit/native/teepe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642918"/>
            <a:ext cx="5524537" cy="41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0" y="0"/>
            <a:ext cx="9108281" cy="6858000"/>
            <a:chOff x="0" y="0"/>
            <a:chExt cx="9108281" cy="6858000"/>
          </a:xfrm>
        </p:grpSpPr>
        <p:pic>
          <p:nvPicPr>
            <p:cNvPr id="11" name="Рисунок 10" descr="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08281" cy="6858000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571472" y="428604"/>
              <a:ext cx="8001056" cy="600079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85786" y="5214950"/>
            <a:ext cx="7572428" cy="923330"/>
          </a:xfrm>
          <a:prstGeom prst="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Покрышка традиционно сшивалась из сыромятных кож бизонов и реже — оленей. Для  изготовления </a:t>
            </a:r>
            <a:r>
              <a:rPr lang="ru-RU" b="1" cap="all" dirty="0" err="1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типи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требовалось от 10 до 40 кож</a:t>
            </a:r>
            <a:r>
              <a:rPr lang="ru-RU" b="1" cap="all" baseline="30000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young.rzd.ru/dbmm/images/41/4080/264505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785794"/>
            <a:ext cx="5476860" cy="4141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Управляющая кнопка: назад 7">
            <a:hlinkClick r:id="" action="ppaction://hlinkshowjump?jump=firstslide" highlightClick="1"/>
          </p:cNvPr>
          <p:cNvSpPr/>
          <p:nvPr/>
        </p:nvSpPr>
        <p:spPr>
          <a:xfrm>
            <a:off x="7500958" y="6429396"/>
            <a:ext cx="1071570" cy="428604"/>
          </a:xfrm>
          <a:prstGeom prst="actionButtonBackPreviou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0" y="0"/>
            <a:ext cx="9108281" cy="6858000"/>
            <a:chOff x="0" y="0"/>
            <a:chExt cx="9108281" cy="6858000"/>
          </a:xfrm>
        </p:grpSpPr>
        <p:pic>
          <p:nvPicPr>
            <p:cNvPr id="11" name="Рисунок 10" descr="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08281" cy="6858000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571472" y="428604"/>
              <a:ext cx="8001056" cy="600079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857224" y="5000636"/>
            <a:ext cx="7572428" cy="1200329"/>
          </a:xfrm>
          <a:prstGeom prst="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Яранга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дом 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кочевых народов Русского севера — чукчей, эвенов, коряков, юкагиров. 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Яранга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 — это большое сооружение на каркасе из жердей, покрытое выдубленными </a:t>
            </a:r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шкурами.</a:t>
            </a:r>
            <a:endParaRPr lang="ru-RU" b="1" cap="all" dirty="0" smtClean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1736" y="642918"/>
            <a:ext cx="4410310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Яранга, Чум</a:t>
            </a:r>
            <a:endParaRPr lang="ru-RU" sz="4800" b="1" cap="all" dirty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img01.chitalnya.ru/upload2/610/5629769051447510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1500174"/>
            <a:ext cx="4476780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2"/>
          <p:cNvGrpSpPr/>
          <p:nvPr/>
        </p:nvGrpSpPr>
        <p:grpSpPr>
          <a:xfrm>
            <a:off x="0" y="0"/>
            <a:ext cx="9108281" cy="6858000"/>
            <a:chOff x="0" y="0"/>
            <a:chExt cx="9108281" cy="6858000"/>
          </a:xfrm>
        </p:grpSpPr>
        <p:pic>
          <p:nvPicPr>
            <p:cNvPr id="11" name="Рисунок 10" descr="01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08281" cy="6858000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571472" y="428604"/>
              <a:ext cx="8001056" cy="600079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857224" y="5000636"/>
            <a:ext cx="7572428" cy="1200329"/>
          </a:xfrm>
          <a:prstGeom prst="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чум — обособленное, однокомнатное помещение внутри, отделенное с помощью тех же шкур. Иногда чум — отдельный домик, отличающийся от яранги способом постройки.</a:t>
            </a:r>
            <a:endParaRPr lang="ru-RU" b="1" cap="all" dirty="0" smtClean="0">
              <a:ln w="0"/>
              <a:solidFill>
                <a:schemeClr val="accent3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proxy11.media.online.ua/uol/r2-450cebeec2/5169eef0d00a8.jpg"/>
          <p:cNvPicPr>
            <a:picLocks noChangeAspect="1" noChangeArrowheads="1"/>
          </p:cNvPicPr>
          <p:nvPr/>
        </p:nvPicPr>
        <p:blipFill>
          <a:blip r:embed="rId3"/>
          <a:srcRect r="2734" b="4292"/>
          <a:stretch>
            <a:fillRect/>
          </a:stretch>
        </p:blipFill>
        <p:spPr bwMode="auto">
          <a:xfrm>
            <a:off x="1500166" y="714356"/>
            <a:ext cx="5929354" cy="392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Управляющая кнопка: назад 9">
            <a:hlinkClick r:id="" action="ppaction://hlinkshowjump?jump=firstslide" highlightClick="1"/>
          </p:cNvPr>
          <p:cNvSpPr/>
          <p:nvPr/>
        </p:nvSpPr>
        <p:spPr>
          <a:xfrm>
            <a:off x="7643834" y="6429396"/>
            <a:ext cx="928694" cy="428604"/>
          </a:xfrm>
          <a:prstGeom prst="actionButtonBackPreviou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</TotalTime>
  <Words>475</Words>
  <Application>Microsoft Office PowerPoint</Application>
  <PresentationFormat>Экран (4:3)</PresentationFormat>
  <Paragraphs>43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Переносные жилища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Использованные источники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Переносные жилища</dc:title>
  <dc:creator>Irina</dc:creator>
  <cp:lastModifiedBy>Irina</cp:lastModifiedBy>
  <cp:revision>44</cp:revision>
  <dcterms:created xsi:type="dcterms:W3CDTF">2014-02-22T14:00:17Z</dcterms:created>
  <dcterms:modified xsi:type="dcterms:W3CDTF">2014-02-28T15:14:13Z</dcterms:modified>
</cp:coreProperties>
</file>