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76" r:id="rId1"/>
  </p:sldMasterIdLst>
  <p:notesMasterIdLst>
    <p:notesMasterId r:id="rId17"/>
  </p:notesMasterIdLst>
  <p:sldIdLst>
    <p:sldId id="258" r:id="rId2"/>
    <p:sldId id="259" r:id="rId3"/>
    <p:sldId id="260" r:id="rId4"/>
    <p:sldId id="262" r:id="rId5"/>
    <p:sldId id="263" r:id="rId6"/>
    <p:sldId id="273" r:id="rId7"/>
    <p:sldId id="274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9775878-A2F0-4A29-904B-7216E9B6D257}">
          <p14:sldIdLst>
            <p14:sldId id="258"/>
            <p14:sldId id="259"/>
            <p14:sldId id="260"/>
            <p14:sldId id="262"/>
            <p14:sldId id="263"/>
            <p14:sldId id="273"/>
            <p14:sldId id="274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00FF"/>
    <a:srgbClr val="000000"/>
    <a:srgbClr val="EE9E5C"/>
    <a:srgbClr val="A90303"/>
    <a:srgbClr val="F85A5A"/>
    <a:srgbClr val="B844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71" autoAdjust="0"/>
  </p:normalViewPr>
  <p:slideViewPr>
    <p:cSldViewPr>
      <p:cViewPr>
        <p:scale>
          <a:sx n="66" d="100"/>
          <a:sy n="66" d="100"/>
        </p:scale>
        <p:origin x="-1494" y="-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Ответы</c:v>
                </c:pt>
              </c:strCache>
            </c:strRef>
          </c:tx>
          <c:dLbls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Лист1!$A$2:$A$6</c:f>
              <c:strCache>
                <c:ptCount val="5"/>
                <c:pt idx="0">
                  <c:v>Вопрос 1</c:v>
                </c:pt>
                <c:pt idx="1">
                  <c:v>Вопрос 2</c:v>
                </c:pt>
                <c:pt idx="2">
                  <c:v>Вопрос 3</c:v>
                </c:pt>
                <c:pt idx="3">
                  <c:v>Вопрос 4</c:v>
                </c:pt>
                <c:pt idx="4">
                  <c:v>Вопрос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11</c:v>
                </c:pt>
                <c:pt idx="1">
                  <c:v>8</c:v>
                </c:pt>
                <c:pt idx="2">
                  <c:v>10</c:v>
                </c:pt>
                <c:pt idx="3">
                  <c:v>24</c:v>
                </c:pt>
                <c:pt idx="4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b"/>
      <c:layout>
        <c:manualLayout>
          <c:xMode val="edge"/>
          <c:yMode val="edge"/>
          <c:x val="2.168945954049974E-2"/>
          <c:y val="0.80402346435981586"/>
          <c:w val="0.97461769245463015"/>
          <c:h val="0.18167632275092557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28E4BA-054B-41BC-A50A-368305948D1B}" type="datetimeFigureOut">
              <a:rPr lang="ru-RU" smtClean="0"/>
              <a:t>10.04.2015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9533E1-B204-4756-A9AC-DFAA5C8F9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571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9533E1-B204-4756-A9AC-DFAA5C8F9885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9113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C5FFF-5EA5-432F-B08C-9F206960BC06}" type="datetime1">
              <a:rPr lang="ru-RU" smtClean="0"/>
              <a:t>10.04.2015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05C0-7475-49D9-9D5A-A9FB3C844C8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81723-71E6-4E8A-BF04-2A5741C5FAF9}" type="datetime1">
              <a:rPr lang="ru-RU" smtClean="0"/>
              <a:t>10.04.2015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05C0-7475-49D9-9D5A-A9FB3C844C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6799D-2969-4126-800E-6E7199A704E8}" type="datetime1">
              <a:rPr lang="ru-RU" smtClean="0"/>
              <a:t>10.04.2015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05C0-7475-49D9-9D5A-A9FB3C844C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5992B-881C-4FB1-874D-1B57D1CDFB0B}" type="datetime1">
              <a:rPr lang="ru-RU" smtClean="0"/>
              <a:t>10.04.2015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05C0-7475-49D9-9D5A-A9FB3C844C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20ACF-9D82-41D7-8F62-3F11B7BC39E9}" type="datetime1">
              <a:rPr lang="ru-RU" smtClean="0"/>
              <a:t>10.04.2015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05C0-7475-49D9-9D5A-A9FB3C844C8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76BC7-699F-4C26-9B1A-15C6B90666BA}" type="datetime1">
              <a:rPr lang="ru-RU" smtClean="0"/>
              <a:t>10.04.2015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05C0-7475-49D9-9D5A-A9FB3C844C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3C7FB-16D5-4970-BA06-09CC8B5B29FD}" type="datetime1">
              <a:rPr lang="ru-RU" smtClean="0"/>
              <a:t>10.04.2015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05C0-7475-49D9-9D5A-A9FB3C844C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3A02-8A37-4E16-9241-9C27A94C19A4}" type="datetime1">
              <a:rPr lang="ru-RU" smtClean="0"/>
              <a:t>10.04.2015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E05C0-7475-49D9-9D5A-A9FB3C844C8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E804B-C0EC-4A0E-9E65-3E74EB4056F4}" type="datetime1">
              <a:rPr lang="ru-RU" smtClean="0"/>
              <a:t>10.04.2015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05C0-7475-49D9-9D5A-A9FB3C844C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1D9DF-E020-435E-973F-AA9E95618ADC}" type="datetime1">
              <a:rPr lang="ru-RU" smtClean="0"/>
              <a:t>10.04.2015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07E05C0-7475-49D9-9D5A-A9FB3C844C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E4DA7EDC-34D6-40EF-B0F8-3ABC9FDE5DCA}" type="datetime1">
              <a:rPr lang="ru-RU" smtClean="0"/>
              <a:t>10.04.2015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05C0-7475-49D9-9D5A-A9FB3C844C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63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0D13C47D-8DE8-43AC-993C-28267E77BED2}" type="datetime1">
              <a:rPr lang="ru-RU" smtClean="0"/>
              <a:t>10.04.2015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07E05C0-7475-49D9-9D5A-A9FB3C844C89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hf hdr="0" ftr="0" dt="0"/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animals-wild.ru/mlekopitayushhie-zhivotnye/49-zebry.html" TargetMode="External"/><Relationship Id="rId2" Type="http://schemas.openxmlformats.org/officeDocument/2006/relationships/hyperlink" Target="http://www.nat-geo.ru/article/4621-uchenyie-uznali-zachem-zebram-nuzhnyi-poloski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bio-faq.ru/why/why078.html" TargetMode="External"/><Relationship Id="rId5" Type="http://schemas.openxmlformats.org/officeDocument/2006/relationships/hyperlink" Target="http://www.zoodrug.ru/topic1325.html" TargetMode="External"/><Relationship Id="rId4" Type="http://schemas.openxmlformats.org/officeDocument/2006/relationships/hyperlink" Target="http://doshcolnicrazvitie.jimdo.com/%D0%BD%D0%B0%D1%88%D0%B8-%D0%BF%D1%80%D0%BE%D0%B5%D0%BA%D1%82%D1%8B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19256" cy="5865515"/>
          </a:xfrm>
        </p:spPr>
        <p:txBody>
          <a:bodyPr>
            <a:normAutofit/>
          </a:bodyPr>
          <a:lstStyle/>
          <a:p>
            <a:pPr marL="36576" indent="0" algn="ctr">
              <a:buNone/>
            </a:pP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СОШ № 52 имени </a:t>
            </a:r>
            <a:r>
              <a:rPr lang="ru-RU" sz="14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Е.А.Букетова</a:t>
            </a:r>
            <a:endParaRPr lang="ru-RU" sz="1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36576" indent="0" algn="ctr">
              <a:buNone/>
            </a:pP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Тема исследовательской работы</a:t>
            </a:r>
          </a:p>
          <a:p>
            <a:pPr algn="ctr"/>
            <a:endParaRPr lang="ru-RU" sz="1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36576" indent="0" algn="ctr">
              <a:buNone/>
            </a:pPr>
            <a:r>
              <a:rPr lang="ru-RU" sz="14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«Зачем зебре полоски?»</a:t>
            </a:r>
            <a:endParaRPr lang="ru-RU" sz="14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2057400" lvl="8" indent="0">
              <a:lnSpc>
                <a:spcPct val="160000"/>
              </a:lnSpc>
              <a:buNone/>
            </a:pP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		Выполнил:</a:t>
            </a:r>
          </a:p>
          <a:p>
            <a:pPr marL="2057400" lvl="8" indent="0">
              <a:lnSpc>
                <a:spcPct val="160000"/>
              </a:lnSpc>
              <a:buNone/>
            </a:pP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		</a:t>
            </a:r>
            <a:r>
              <a:rPr lang="ru-RU" sz="1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Жовнер</a:t>
            </a: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Анастасия  ученица 3  </a:t>
            </a:r>
            <a:r>
              <a:rPr lang="ru-RU" sz="1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кл</a:t>
            </a: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 «Б»</a:t>
            </a:r>
          </a:p>
          <a:p>
            <a:pPr marL="2057400" lvl="8" indent="0">
              <a:lnSpc>
                <a:spcPct val="160000"/>
              </a:lnSpc>
              <a:buNone/>
            </a:pP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		Руководитель:</a:t>
            </a:r>
          </a:p>
          <a:p>
            <a:pPr marL="2057400" lvl="8" indent="0">
              <a:lnSpc>
                <a:spcPct val="160000"/>
              </a:lnSpc>
              <a:buNone/>
            </a:pP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		</a:t>
            </a:r>
            <a:r>
              <a:rPr lang="ru-RU" sz="1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Шуранова</a:t>
            </a: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Татьяна Николаевна</a:t>
            </a:r>
          </a:p>
          <a:p>
            <a:pPr marL="2057400" lvl="8" indent="0">
              <a:lnSpc>
                <a:spcPct val="160000"/>
              </a:lnSpc>
              <a:buNone/>
            </a:pP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		Учитель начальных классов</a:t>
            </a:r>
          </a:p>
          <a:p>
            <a:pPr lvl="1">
              <a:lnSpc>
                <a:spcPct val="160000"/>
              </a:lnSpc>
            </a:pPr>
            <a:endParaRPr lang="ru-RU" sz="14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448056" lvl="1" indent="0" algn="ctr">
              <a:lnSpc>
                <a:spcPct val="160000"/>
              </a:lnSpc>
              <a:buNone/>
            </a:pP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Караганда</a:t>
            </a:r>
            <a:endParaRPr lang="ru-RU" sz="1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448056" lvl="1" indent="0" algn="ctr">
              <a:lnSpc>
                <a:spcPct val="160000"/>
              </a:lnSpc>
              <a:buNone/>
            </a:pP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2015</a:t>
            </a:r>
            <a:endParaRPr lang="ru-RU" sz="1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6463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548680"/>
            <a:ext cx="7467600" cy="194421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Есть </a:t>
            </a: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ещё одна версия, зачем природа наградила зебру полосками: они защищают её от надоедливых насекомых - слепней, мухи цеце и пр. Ранее эксперименты показали, что кровососы избегают полосатых поверхностей и предпочитают  животных  сплошной окраски. В то же время известно, что у зебр очень короткая щетина. Вот почему только им понадобились полоски - другие африканские животные защищены от насекомых  более длинной шерстью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564904"/>
            <a:ext cx="5184576" cy="37307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05C0-7475-49D9-9D5A-A9FB3C844C89}" type="slidenum">
              <a:rPr lang="ru-RU" sz="1400" smtClean="0">
                <a:solidFill>
                  <a:srgbClr val="000000"/>
                </a:solidFill>
              </a:rPr>
              <a:t>10</a:t>
            </a:fld>
            <a:endParaRPr lang="ru-RU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3799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7467600" cy="114300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Известно</a:t>
            </a:r>
            <a:r>
              <a:rPr lang="ru-RU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, что зебры могут узнавать друг друга по полоскам, расположенным на их теле. Может быть, именно для этого они им и нужны? Ведь образец полос у каждой зебры свой, уникальный, как у человека отпечатки пальцев</a:t>
            </a: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</a:t>
            </a:r>
            <a:b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endParaRPr lang="ru-RU" sz="1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5085184"/>
            <a:ext cx="7467600" cy="1224136"/>
          </a:xfrm>
        </p:spPr>
        <p:txBody>
          <a:bodyPr>
            <a:normAutofit/>
          </a:bodyPr>
          <a:lstStyle/>
          <a:p>
            <a:pPr marL="36576" indent="0">
              <a:lnSpc>
                <a:spcPct val="150000"/>
              </a:lnSpc>
              <a:buNone/>
            </a:pP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Полосатость </a:t>
            </a: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помогает зебре переносить жару африканской саванны. Черные полосы поглощают солнечные лучи, а белые - отталкивают. Тепло как бы рассеивается, и зебры избегают перегрева.</a:t>
            </a:r>
          </a:p>
          <a:p>
            <a:pPr marL="36576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844824"/>
            <a:ext cx="4674096" cy="31683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05C0-7475-49D9-9D5A-A9FB3C844C89}" type="slidenum">
              <a:rPr lang="ru-RU" sz="1400" smtClean="0">
                <a:solidFill>
                  <a:srgbClr val="000000"/>
                </a:solidFill>
              </a:rPr>
              <a:t>11</a:t>
            </a:fld>
            <a:endParaRPr lang="ru-RU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325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467600" cy="2592288"/>
          </a:xfrm>
        </p:spPr>
        <p:txBody>
          <a:bodyPr anchor="t">
            <a:noAutofit/>
          </a:bodyPr>
          <a:lstStyle/>
          <a:p>
            <a:pPr>
              <a:lnSpc>
                <a:spcPct val="150000"/>
              </a:lnSpc>
            </a:pPr>
            <a:r>
              <a:rPr lang="ru-RU" sz="14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		Интересные </a:t>
            </a:r>
            <a:r>
              <a:rPr lang="ru-RU" sz="14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факты</a:t>
            </a: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На </a:t>
            </a: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самом деле зебра — чёрная в белую полоску (чёрный цвет появляется раньше), а не наоборот, как считают некоторые.</a:t>
            </a:r>
            <a:b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Каждая </a:t>
            </a: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зебра имеет уникальный рисунок из чёрных и белых полос, подобно отпечаткам пальцев у человека. </a:t>
            </a: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Этих </a:t>
            </a: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животных привлекают чёрно-белые полоски, что не вызывает удивления. Если, к примеру, нарисовать любимый рисунок зебры на стене, то она обязательно подойдёт и будет стоять рядом</a:t>
            </a: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</a:t>
            </a:r>
            <a:b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По </a:t>
            </a: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своей натуре зебры очень пугливы, даже в зоопарках сложно приблизиться к их вольеру, так как животные сразу же убегают.</a:t>
            </a:r>
            <a:b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Средняя </a:t>
            </a: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продолжительность жизни зебр составляет 25 лет, однако в неволе они могут прожить и до 35-40.</a:t>
            </a:r>
            <a:b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endParaRPr lang="ru-RU" sz="1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4365104"/>
            <a:ext cx="4367021" cy="22409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05C0-7475-49D9-9D5A-A9FB3C844C89}" type="slidenum">
              <a:rPr lang="ru-RU" sz="1400" smtClean="0">
                <a:solidFill>
                  <a:srgbClr val="000000"/>
                </a:solidFill>
              </a:rPr>
              <a:t>12</a:t>
            </a:fld>
            <a:endParaRPr lang="ru-RU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36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635670"/>
          </a:xfrm>
        </p:spPr>
        <p:txBody>
          <a:bodyPr>
            <a:normAutofit/>
          </a:bodyPr>
          <a:lstStyle/>
          <a:p>
            <a:pPr algn="ctr"/>
            <a:r>
              <a:rPr lang="ru-RU" sz="14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Анкетирование 3 «Б» класса</a:t>
            </a:r>
            <a:endParaRPr lang="ru-RU" sz="14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2"/>
          </p:nvPr>
        </p:nvSpPr>
        <p:spPr>
          <a:xfrm>
            <a:off x="395536" y="764704"/>
            <a:ext cx="4752528" cy="5688632"/>
          </a:xfrm>
        </p:spPr>
        <p:txBody>
          <a:bodyPr>
            <a:normAutofit/>
          </a:bodyPr>
          <a:lstStyle/>
          <a:p>
            <a:pPr marL="36576" indent="0">
              <a:lnSpc>
                <a:spcPct val="150000"/>
              </a:lnSpc>
              <a:buNone/>
            </a:pP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В анкетном опросе принимали участие 25 человек. Были заданы следующие  вопросы:</a:t>
            </a:r>
          </a:p>
          <a:p>
            <a:pPr marL="36576" indent="0">
              <a:lnSpc>
                <a:spcPct val="150000"/>
              </a:lnSpc>
              <a:buNone/>
            </a:pP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  Как вы считаете, зачем зебре полоски?</a:t>
            </a:r>
          </a:p>
          <a:p>
            <a:pPr marL="36576" indent="0">
              <a:lnSpc>
                <a:spcPct val="150000"/>
              </a:lnSpc>
              <a:buNone/>
            </a:pP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1. с помощью полос зебра не перегревается,</a:t>
            </a:r>
          </a:p>
          <a:p>
            <a:pPr marL="36576" indent="0">
              <a:lnSpc>
                <a:spcPct val="150000"/>
              </a:lnSpc>
              <a:buNone/>
            </a:pP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2.  так она спасается от назойливых насекомых,</a:t>
            </a:r>
          </a:p>
          <a:p>
            <a:pPr marL="36576" indent="0">
              <a:lnSpc>
                <a:spcPct val="150000"/>
              </a:lnSpc>
              <a:buNone/>
            </a:pP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3.  так зебра маскируется,</a:t>
            </a:r>
          </a:p>
          <a:p>
            <a:pPr marL="36576" indent="0">
              <a:lnSpc>
                <a:spcPct val="150000"/>
              </a:lnSpc>
              <a:buNone/>
            </a:pP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4.  по полоскам зебры узнают друг друга,</a:t>
            </a:r>
          </a:p>
          <a:p>
            <a:pPr marL="36576" indent="0">
              <a:lnSpc>
                <a:spcPct val="150000"/>
              </a:lnSpc>
              <a:buNone/>
            </a:pP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5.  с помощью полос зебры обманывают хищников, когда двигаются все вместе.</a:t>
            </a:r>
          </a:p>
          <a:p>
            <a:pPr marL="36576" indent="0">
              <a:lnSpc>
                <a:spcPct val="150000"/>
              </a:lnSpc>
              <a:buNone/>
            </a:pP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Результаты таковы:</a:t>
            </a:r>
          </a:p>
          <a:p>
            <a:pPr marL="36576" indent="0">
              <a:lnSpc>
                <a:spcPct val="150000"/>
              </a:lnSpc>
              <a:buNone/>
            </a:pP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На вопрос   №1 утвердительно ответили  11 чел.</a:t>
            </a:r>
          </a:p>
          <a:p>
            <a:pPr marL="36576" indent="0">
              <a:lnSpc>
                <a:spcPct val="150000"/>
              </a:lnSpc>
              <a:buNone/>
            </a:pP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На вопрос   №2   утвердительно ответили  8   чел.</a:t>
            </a:r>
          </a:p>
          <a:p>
            <a:pPr marL="36576" indent="0">
              <a:lnSpc>
                <a:spcPct val="150000"/>
              </a:lnSpc>
              <a:buNone/>
            </a:pP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На вопрос № 3  утвердительно ответили  10 чел.</a:t>
            </a:r>
          </a:p>
          <a:p>
            <a:pPr marL="36576" indent="0">
              <a:lnSpc>
                <a:spcPct val="150000"/>
              </a:lnSpc>
              <a:buNone/>
            </a:pP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На вопрос №4   утвердительно ответили  24  чел.</a:t>
            </a:r>
          </a:p>
          <a:p>
            <a:pPr marL="36576" indent="0">
              <a:lnSpc>
                <a:spcPct val="150000"/>
              </a:lnSpc>
              <a:buNone/>
            </a:pP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На вопрос № 5   утвердительно ответили  20   чел.</a:t>
            </a:r>
          </a:p>
          <a:p>
            <a:pPr marL="36576" indent="0">
              <a:lnSpc>
                <a:spcPct val="150000"/>
              </a:lnSpc>
              <a:buNone/>
            </a:pPr>
            <a:endParaRPr lang="ru-RU" sz="1400" dirty="0">
              <a:solidFill>
                <a:srgbClr val="000000"/>
              </a:solidFill>
            </a:endParaRPr>
          </a:p>
          <a:p>
            <a:pPr marL="36576" indent="0">
              <a:lnSpc>
                <a:spcPct val="150000"/>
              </a:lnSpc>
              <a:buNone/>
            </a:pPr>
            <a:endParaRPr lang="ru-RU" sz="1400" dirty="0">
              <a:solidFill>
                <a:srgbClr val="000000"/>
              </a:solidFill>
            </a:endParaRPr>
          </a:p>
          <a:p>
            <a:pPr marL="36576" indent="0">
              <a:buNone/>
            </a:pPr>
            <a:endParaRPr lang="ru-RU" dirty="0"/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688998184"/>
              </p:ext>
            </p:extLst>
          </p:nvPr>
        </p:nvGraphicFramePr>
        <p:xfrm>
          <a:off x="5436096" y="836712"/>
          <a:ext cx="3024386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05C0-7475-49D9-9D5A-A9FB3C844C89}" type="slidenum">
              <a:rPr lang="ru-RU" sz="1400" smtClean="0">
                <a:solidFill>
                  <a:srgbClr val="000000"/>
                </a:solidFill>
              </a:rPr>
              <a:t>13</a:t>
            </a:fld>
            <a:endParaRPr lang="ru-RU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042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836712"/>
            <a:ext cx="7467600" cy="3888432"/>
          </a:xfrm>
        </p:spPr>
        <p:txBody>
          <a:bodyPr anchor="t">
            <a:noAutofit/>
          </a:bodyPr>
          <a:lstStyle/>
          <a:p>
            <a:pPr>
              <a:lnSpc>
                <a:spcPct val="150000"/>
              </a:lnSpc>
            </a:pP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		          </a:t>
            </a:r>
            <a:r>
              <a:rPr lang="ru-RU" sz="14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Вывод</a:t>
            </a: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Не </a:t>
            </a: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один год ученых всего мира занимает вопрос : для чего зебре нужны полоски. И до сих пор однозначного ответа нет, что дает шанс ученым будущего прояснить ситуацию.  В связи с этим,  рассчитываю внести свой вклад в изучение этого  вопроса.</a:t>
            </a:r>
            <a:b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endParaRPr lang="ru-RU" sz="1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05C0-7475-49D9-9D5A-A9FB3C844C89}" type="slidenum">
              <a:rPr lang="ru-RU" sz="1400" smtClean="0">
                <a:solidFill>
                  <a:srgbClr val="000000"/>
                </a:solidFill>
              </a:rPr>
              <a:t>14</a:t>
            </a:fld>
            <a:endParaRPr lang="ru-RU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0059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764704"/>
            <a:ext cx="7467600" cy="4032448"/>
          </a:xfrm>
        </p:spPr>
        <p:txBody>
          <a:bodyPr anchor="t">
            <a:noAutofit/>
          </a:bodyPr>
          <a:lstStyle/>
          <a:p>
            <a:pPr>
              <a:lnSpc>
                <a:spcPct val="150000"/>
              </a:lnSpc>
            </a:pPr>
            <a:r>
              <a:rPr lang="ru-RU" sz="14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			Литература</a:t>
            </a:r>
            <a:r>
              <a:rPr lang="ru-RU" sz="14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1. Энциклопедия </a:t>
            </a: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«Жизнь животных», том 7, с. 412-413, Москва, Просвещение, 1989.</a:t>
            </a:r>
            <a:b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2. </a:t>
            </a: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  <a:hlinkClick r:id="rId2"/>
              </a:rPr>
              <a:t>http</a:t>
            </a: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  <a:hlinkClick r:id="rId2"/>
              </a:rPr>
              <a:t>://www.nat-geo.ru/article/4621-uchenyie-uznali-zachem-zebram-nuzhnyi-poloski/</a:t>
            </a: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3. </a:t>
            </a: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  <a:hlinkClick r:id="rId3"/>
              </a:rPr>
              <a:t>http</a:t>
            </a: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  <a:hlinkClick r:id="rId3"/>
              </a:rPr>
              <a:t>://animals-wild.ru/mlekopitayushhie-zhivotnye/49-zebry.html</a:t>
            </a: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  </a:t>
            </a: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4. </a:t>
            </a: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  <a:hlinkClick r:id="rId4"/>
              </a:rPr>
              <a:t>http</a:t>
            </a: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  <a:hlinkClick r:id="rId4"/>
              </a:rPr>
              <a:t>://doshcolnicrazvitie.jimdo.com/%D0%BD%D0%B0%D1%88%D0%B8-%D0%BF%D1%80%D0%BE%D0%B5%D0%BA%D1%82%D1%8B/</a:t>
            </a: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5. </a:t>
            </a: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  <a:hlinkClick r:id="rId5"/>
              </a:rPr>
              <a:t>http</a:t>
            </a: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  <a:hlinkClick r:id="rId5"/>
              </a:rPr>
              <a:t>://www.zoodrug.ru/topic1325.html</a:t>
            </a: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6. </a:t>
            </a: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  <a:hlinkClick r:id="rId6"/>
              </a:rPr>
              <a:t>http</a:t>
            </a: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  <a:hlinkClick r:id="rId6"/>
              </a:rPr>
              <a:t>://bio-faq.ru/why/why078.html</a:t>
            </a:r>
            <a:r>
              <a:rPr lang="ru-RU" sz="1400" dirty="0"/>
              <a:t/>
            </a:r>
            <a:br>
              <a:rPr lang="ru-RU" sz="1400" dirty="0"/>
            </a:br>
            <a:endParaRPr lang="ru-RU" sz="1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05C0-7475-49D9-9D5A-A9FB3C844C89}" type="slidenum">
              <a:rPr lang="ru-RU" sz="1400" smtClean="0">
                <a:solidFill>
                  <a:srgbClr val="000000"/>
                </a:solidFill>
              </a:rPr>
              <a:t>15</a:t>
            </a:fld>
            <a:endParaRPr lang="ru-RU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6929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836712"/>
            <a:ext cx="7470648" cy="5112568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  <a:defRPr/>
            </a:pP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                                                                     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Содержание:</a:t>
            </a:r>
            <a:b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 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Введение							4</a:t>
            </a:r>
            <a:b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II 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Основная часть</a:t>
            </a: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1. Зебра </a:t>
            </a:r>
            <a:r>
              <a:rPr lang="ru-RU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 экзотическое 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животное				5</a:t>
            </a:r>
            <a:b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 2. Виды зебр						6</a:t>
            </a:r>
            <a:b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 3. 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Так </a:t>
            </a:r>
            <a:r>
              <a:rPr lang="ru-RU" sz="1600" dirty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зачем же зебре полоски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?				8</a:t>
            </a:r>
            <a:br>
              <a:rPr lang="ru-RU" sz="1600" dirty="0" smtClean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</a:b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    4. 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Интересные факты				                  12</a:t>
            </a:r>
            <a:b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III 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Анкетирование </a:t>
            </a:r>
            <a:r>
              <a:rPr lang="ru-RU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3 «Б» 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класса		                    		13</a:t>
            </a:r>
            <a:b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IV 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Вывод							14</a:t>
            </a:r>
            <a:b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V 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Литература						15</a:t>
            </a:r>
            <a:b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</a:t>
            </a:r>
            <a:b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>
                <a:latin typeface="Arial" pitchFamily="34" charset="0"/>
                <a:ea typeface="Times New Roman"/>
                <a:cs typeface="Arial" pitchFamily="34" charset="0"/>
              </a:rPr>
              <a:t/>
            </a:r>
            <a:br>
              <a:rPr lang="ru-RU" sz="1400" dirty="0">
                <a:latin typeface="Arial" pitchFamily="34" charset="0"/>
                <a:ea typeface="Times New Roman"/>
                <a:cs typeface="Arial" pitchFamily="34" charset="0"/>
              </a:rPr>
            </a:b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</a:t>
            </a:r>
            <a:endParaRPr lang="ru-RU" sz="1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7735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548680"/>
            <a:ext cx="806489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400" b="1" u="sng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Тема исследовательской работы</a:t>
            </a: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: «Зачем зебре полоски?»</a:t>
            </a:r>
          </a:p>
          <a:p>
            <a:pPr>
              <a:lnSpc>
                <a:spcPct val="150000"/>
              </a:lnSpc>
            </a:pPr>
            <a:r>
              <a:rPr lang="ru-RU" sz="1400" b="1" u="sng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Цель работы</a:t>
            </a: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: изучение  возникновения у зебры полос.</a:t>
            </a:r>
          </a:p>
          <a:p>
            <a:pPr>
              <a:lnSpc>
                <a:spcPct val="150000"/>
              </a:lnSpc>
            </a:pP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Решение поставленной цели мы будем осуществлять через ряд задач:</a:t>
            </a:r>
          </a:p>
          <a:p>
            <a:pPr>
              <a:lnSpc>
                <a:spcPct val="150000"/>
              </a:lnSpc>
            </a:pP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1. Изучить литературу по данной теме.</a:t>
            </a:r>
          </a:p>
          <a:p>
            <a:pPr>
              <a:lnSpc>
                <a:spcPct val="150000"/>
              </a:lnSpc>
            </a:pP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2. Рассмотреть виды зебр.</a:t>
            </a:r>
          </a:p>
          <a:p>
            <a:pPr>
              <a:lnSpc>
                <a:spcPct val="150000"/>
              </a:lnSpc>
            </a:pP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3. Изучить существующие гипотезы  о назначении полос.</a:t>
            </a:r>
          </a:p>
          <a:p>
            <a:pPr>
              <a:lnSpc>
                <a:spcPct val="150000"/>
              </a:lnSpc>
            </a:pP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               4. Провести анкетирование и </a:t>
            </a: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ознакомить с ним </a:t>
            </a: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учащихся.</a:t>
            </a:r>
          </a:p>
          <a:p>
            <a:pPr>
              <a:lnSpc>
                <a:spcPct val="150000"/>
              </a:lnSpc>
            </a:pP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               5. Вывод.</a:t>
            </a:r>
          </a:p>
          <a:p>
            <a:pPr>
              <a:lnSpc>
                <a:spcPct val="150000"/>
              </a:lnSpc>
            </a:pPr>
            <a:r>
              <a:rPr lang="ru-RU" sz="1400" b="1" u="sng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Объект исследования</a:t>
            </a: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: зебра.</a:t>
            </a:r>
          </a:p>
          <a:p>
            <a:pPr>
              <a:lnSpc>
                <a:spcPct val="150000"/>
              </a:lnSpc>
            </a:pPr>
            <a:r>
              <a:rPr lang="ru-RU" sz="1400" b="1" u="sng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Предмет исследования</a:t>
            </a: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: сведения о зебрах.</a:t>
            </a:r>
          </a:p>
          <a:p>
            <a:pPr>
              <a:lnSpc>
                <a:spcPct val="150000"/>
              </a:lnSpc>
            </a:pPr>
            <a:r>
              <a:rPr lang="ru-RU" sz="1400" b="1" u="sng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Методы исследования</a:t>
            </a: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: - анализ, обобщение; анкетирование.</a:t>
            </a:r>
          </a:p>
          <a:p>
            <a:pPr>
              <a:lnSpc>
                <a:spcPct val="150000"/>
              </a:lnSpc>
            </a:pPr>
            <a:r>
              <a:rPr lang="ru-RU" sz="1400" b="1" u="sng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Гипотеза:</a:t>
            </a: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считаем, что полосы нужны зебре для маскировки.</a:t>
            </a:r>
            <a:endParaRPr lang="ru-RU" sz="1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05C0-7475-49D9-9D5A-A9FB3C844C89}" type="slidenum">
              <a:rPr lang="ru-RU" sz="1400" smtClean="0">
                <a:solidFill>
                  <a:srgbClr val="000000"/>
                </a:solidFill>
              </a:rPr>
              <a:t>3</a:t>
            </a:fld>
            <a:endParaRPr lang="ru-RU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602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260648"/>
            <a:ext cx="7704856" cy="381642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                                                                  Введение</a:t>
            </a:r>
            <a:b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У </a:t>
            </a: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зебры, пожалуй, самый удивительный рисунок на шкуре. Эта африканская лошадка разрисована контрастными белыми и черными </a:t>
            </a: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полосками. Всего </a:t>
            </a: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за 150 с лишним лет было выдвинуто пять гипотез, объясняющих полосатость зебр:  </a:t>
            </a:r>
            <a:b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- </a:t>
            </a:r>
            <a:r>
              <a:rPr lang="ru-RU" sz="1400" kern="150" dirty="0" smtClean="0">
                <a:solidFill>
                  <a:srgbClr val="000000"/>
                </a:solidFill>
                <a:latin typeface="Arial" pitchFamily="34" charset="0"/>
                <a:ea typeface="SimSun"/>
                <a:cs typeface="Arial" pitchFamily="34" charset="0"/>
              </a:rPr>
              <a:t>полоски </a:t>
            </a:r>
            <a:r>
              <a:rPr lang="ru-RU" sz="1400" kern="150" dirty="0">
                <a:solidFill>
                  <a:srgbClr val="000000"/>
                </a:solidFill>
                <a:latin typeface="Arial" pitchFamily="34" charset="0"/>
                <a:ea typeface="SimSun"/>
                <a:cs typeface="Arial" pitchFamily="34" charset="0"/>
              </a:rPr>
              <a:t>- это часть камуфляжа, </a:t>
            </a:r>
            <a:br>
              <a:rPr lang="ru-RU" sz="1400" kern="150" dirty="0">
                <a:solidFill>
                  <a:srgbClr val="000000"/>
                </a:solidFill>
                <a:latin typeface="Arial" pitchFamily="34" charset="0"/>
                <a:ea typeface="SimSun"/>
                <a:cs typeface="Arial" pitchFamily="34" charset="0"/>
              </a:rPr>
            </a:br>
            <a:r>
              <a:rPr lang="ru-RU" sz="1400" kern="150" dirty="0" smtClean="0">
                <a:solidFill>
                  <a:srgbClr val="000000"/>
                </a:solidFill>
                <a:latin typeface="Arial" pitchFamily="34" charset="0"/>
                <a:ea typeface="SimSun"/>
                <a:cs typeface="Arial" pitchFamily="34" charset="0"/>
              </a:rPr>
              <a:t>	- полоски </a:t>
            </a:r>
            <a:r>
              <a:rPr lang="ru-RU" sz="1400" kern="150" dirty="0">
                <a:solidFill>
                  <a:srgbClr val="000000"/>
                </a:solidFill>
                <a:latin typeface="Arial" pitchFamily="34" charset="0"/>
                <a:ea typeface="SimSun"/>
                <a:cs typeface="Arial" pitchFamily="34" charset="0"/>
              </a:rPr>
              <a:t>искажают визуальный образ зебр в глазах хищников,</a:t>
            </a:r>
            <a:br>
              <a:rPr lang="ru-RU" sz="1400" kern="150" dirty="0">
                <a:solidFill>
                  <a:srgbClr val="000000"/>
                </a:solidFill>
                <a:latin typeface="Arial" pitchFamily="34" charset="0"/>
                <a:ea typeface="SimSun"/>
                <a:cs typeface="Arial" pitchFamily="34" charset="0"/>
              </a:rPr>
            </a:br>
            <a:r>
              <a:rPr lang="ru-RU" sz="1400" kern="150" dirty="0" smtClean="0">
                <a:solidFill>
                  <a:srgbClr val="000000"/>
                </a:solidFill>
                <a:latin typeface="Arial" pitchFamily="34" charset="0"/>
                <a:ea typeface="SimSun"/>
                <a:cs typeface="Arial" pitchFamily="34" charset="0"/>
              </a:rPr>
              <a:t>	- полоски </a:t>
            </a:r>
            <a:r>
              <a:rPr lang="ru-RU" sz="1400" kern="150" dirty="0">
                <a:solidFill>
                  <a:srgbClr val="000000"/>
                </a:solidFill>
                <a:latin typeface="Arial" pitchFamily="34" charset="0"/>
                <a:ea typeface="SimSun"/>
                <a:cs typeface="Arial" pitchFamily="34" charset="0"/>
              </a:rPr>
              <a:t>помогают избежать перегрева, </a:t>
            </a:r>
            <a:br>
              <a:rPr lang="ru-RU" sz="1400" kern="150" dirty="0">
                <a:solidFill>
                  <a:srgbClr val="000000"/>
                </a:solidFill>
                <a:latin typeface="Arial" pitchFamily="34" charset="0"/>
                <a:ea typeface="SimSun"/>
                <a:cs typeface="Arial" pitchFamily="34" charset="0"/>
              </a:rPr>
            </a:br>
            <a:r>
              <a:rPr lang="ru-RU" sz="1400" kern="150" dirty="0" smtClean="0">
                <a:solidFill>
                  <a:srgbClr val="000000"/>
                </a:solidFill>
                <a:latin typeface="Arial" pitchFamily="34" charset="0"/>
                <a:ea typeface="SimSun"/>
                <a:cs typeface="Arial" pitchFamily="34" charset="0"/>
              </a:rPr>
              <a:t>	- по </a:t>
            </a:r>
            <a:r>
              <a:rPr lang="ru-RU" sz="1400" kern="150" dirty="0">
                <a:solidFill>
                  <a:srgbClr val="000000"/>
                </a:solidFill>
                <a:latin typeface="Arial" pitchFamily="34" charset="0"/>
                <a:ea typeface="SimSun"/>
                <a:cs typeface="Arial" pitchFamily="34" charset="0"/>
              </a:rPr>
              <a:t>полоскам зебры узнают друг друга, </a:t>
            </a:r>
            <a:br>
              <a:rPr lang="ru-RU" sz="1400" kern="150" dirty="0">
                <a:solidFill>
                  <a:srgbClr val="000000"/>
                </a:solidFill>
                <a:latin typeface="Arial" pitchFamily="34" charset="0"/>
                <a:ea typeface="SimSun"/>
                <a:cs typeface="Arial" pitchFamily="34" charset="0"/>
              </a:rPr>
            </a:br>
            <a:r>
              <a:rPr lang="ru-RU" sz="1400" kern="150" dirty="0" smtClean="0">
                <a:solidFill>
                  <a:srgbClr val="000000"/>
                </a:solidFill>
                <a:latin typeface="Arial" pitchFamily="34" charset="0"/>
                <a:ea typeface="SimSun"/>
                <a:cs typeface="Arial" pitchFamily="34" charset="0"/>
              </a:rPr>
              <a:t>	- полоски </a:t>
            </a:r>
            <a:r>
              <a:rPr lang="ru-RU" sz="1400" kern="150" dirty="0">
                <a:solidFill>
                  <a:srgbClr val="000000"/>
                </a:solidFill>
                <a:latin typeface="Arial" pitchFamily="34" charset="0"/>
                <a:ea typeface="SimSun"/>
                <a:cs typeface="Arial" pitchFamily="34" charset="0"/>
              </a:rPr>
              <a:t>помогают справляться с назойливыми кровососами.</a:t>
            </a:r>
            <a:br>
              <a:rPr lang="ru-RU" sz="1400" kern="150" dirty="0">
                <a:solidFill>
                  <a:srgbClr val="000000"/>
                </a:solidFill>
                <a:latin typeface="Arial" pitchFamily="34" charset="0"/>
                <a:ea typeface="SimSun"/>
                <a:cs typeface="Arial" pitchFamily="34" charset="0"/>
              </a:rPr>
            </a:br>
            <a:endParaRPr lang="ru-RU" sz="1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E05C0-7475-49D9-9D5A-A9FB3C844C89}" type="slidenum">
              <a:rPr lang="ru-RU" sz="1400" smtClean="0">
                <a:solidFill>
                  <a:srgbClr val="000000"/>
                </a:solidFill>
              </a:rPr>
              <a:t>4</a:t>
            </a:fld>
            <a:endParaRPr lang="ru-RU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519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836712"/>
            <a:ext cx="7470648" cy="5328592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Зебра </a:t>
            </a:r>
            <a:r>
              <a:rPr lang="ru-RU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 экзотическое животное, которое  обитает в жаркой Африке. Это разновидность диких лошадей. Они предпочитают жить на равнинах, но некоторые группы зебр живут в гористых 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районах. </a:t>
            </a:r>
            <a:b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Вместе с зебрами часто пасутся антилопы, страусы и даже жирафы. Такой большой компанией легче спасаться от врагов.</a:t>
            </a:r>
            <a:br>
              <a:rPr lang="ru-RU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Зебра съедает </a:t>
            </a:r>
            <a:r>
              <a:rPr lang="ru-RU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огромное количество травы, листьев и коры. Чтобы «запить» эту сухомятку, животному нужно раздобыть не менее 8-10 литров воды в день. Во время засухи сделать это нелегко, тем более что у пересохшего водоёма может поджидать 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хищник. </a:t>
            </a:r>
            <a:b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Самым </a:t>
            </a:r>
            <a:r>
              <a:rPr lang="ru-RU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страшным врагом зебр является 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лев. </a:t>
            </a:r>
            <a:r>
              <a:rPr lang="ru-RU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Но, чтобы догнать зебру, которая бежит со скоростью 60—65 км/ч., льву приходится потратить все свои силы. </a:t>
            </a:r>
            <a:br>
              <a:rPr lang="ru-RU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Постоять </a:t>
            </a:r>
            <a:r>
              <a:rPr lang="ru-RU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за себя зебра умеет. Она старается ударить врага передними ногами  да ещё и зубами укусить. Характер у нее вспыльчивый. Стадо зебр и льва, победить может.</a:t>
            </a:r>
            <a:br>
              <a:rPr lang="ru-RU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E05C0-7475-49D9-9D5A-A9FB3C844C89}" type="slidenum">
              <a:rPr lang="ru-RU" sz="1400" smtClean="0">
                <a:solidFill>
                  <a:srgbClr val="000000"/>
                </a:solidFill>
              </a:rPr>
              <a:t>5</a:t>
            </a:fld>
            <a:endParaRPr lang="ru-RU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735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611560" y="1196752"/>
            <a:ext cx="7848872" cy="2376264"/>
          </a:xfrm>
        </p:spPr>
        <p:txBody>
          <a:bodyPr>
            <a:noAutofit/>
          </a:bodyPr>
          <a:lstStyle/>
          <a:p>
            <a:pPr>
              <a:lnSpc>
                <a:spcPct val="160000"/>
              </a:lnSpc>
            </a:pP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ru-RU" sz="1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Зе́бра</a:t>
            </a: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Греви</a:t>
            </a: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́</a:t>
            </a:r>
            <a:r>
              <a:rPr lang="ru-RU" sz="1400" b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 или </a:t>
            </a:r>
            <a:r>
              <a:rPr lang="ru-RU" sz="14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пусты́нная</a:t>
            </a: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зебра.</a:t>
            </a:r>
            <a:endParaRPr lang="ru-RU" sz="1400" b="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60000"/>
              </a:lnSpc>
            </a:pPr>
            <a:r>
              <a:rPr lang="ru-RU" sz="1400" b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Полосы </a:t>
            </a:r>
            <a:r>
              <a:rPr lang="ru-RU" sz="1400" b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этого вида намного тоньше, чем у других видов, и расположены близко друг к другу</a:t>
            </a:r>
            <a:r>
              <a:rPr lang="ru-RU" sz="1400" b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ru-RU" sz="1400" b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У зебры </a:t>
            </a:r>
            <a:r>
              <a:rPr lang="ru-RU" sz="1400" b="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Греви</a:t>
            </a:r>
            <a:r>
              <a:rPr lang="ru-RU" sz="1400" b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отсутствуют теневые полоски, однако есть широкая тёмная полоса, которая тянется </a:t>
            </a:r>
            <a:r>
              <a:rPr lang="ru-RU" sz="1400" b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вдоль</a:t>
            </a:r>
            <a:r>
              <a:rPr lang="ru-RU" sz="1400" b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 </a:t>
            </a:r>
            <a:r>
              <a:rPr lang="ru-RU" sz="1400" b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позвоночника.</a:t>
            </a:r>
            <a:endParaRPr lang="ru-RU" sz="1400" b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>
          <a:xfrm>
            <a:off x="2699792" y="620688"/>
            <a:ext cx="4041775" cy="838200"/>
          </a:xfrm>
        </p:spPr>
        <p:txBody>
          <a:bodyPr>
            <a:normAutofit/>
          </a:bodyPr>
          <a:lstStyle/>
          <a:p>
            <a:pPr algn="ctr"/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Виды зебр</a:t>
            </a:r>
            <a:endParaRPr lang="ru-RU" sz="1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" name="Объект 19"/>
          <p:cNvPicPr>
            <a:picLocks noGrp="1" noChangeAspect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3140968"/>
            <a:ext cx="4968552" cy="33123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05C0-7475-49D9-9D5A-A9FB3C844C89}" type="slidenum">
              <a:rPr lang="ru-RU" sz="1400" smtClean="0">
                <a:solidFill>
                  <a:srgbClr val="000000"/>
                </a:solidFill>
              </a:rPr>
              <a:t>6</a:t>
            </a:fld>
            <a:endParaRPr lang="ru-RU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842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149080"/>
            <a:ext cx="4341168" cy="2160240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ru-RU" sz="14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Горная</a:t>
            </a:r>
            <a:r>
              <a:rPr lang="ru-RU" sz="14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 зебра </a:t>
            </a: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является наименее распространённым </a:t>
            </a: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видом.</a:t>
            </a: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Это самая мелкая из всех </a:t>
            </a: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зебр. Горная зебра </a:t>
            </a: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отличается более широкими чёрными полосами и более тонкими белыми промежутками, из-за чего она кажется более тёмной.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>
          <a:xfrm>
            <a:off x="4932040" y="764704"/>
            <a:ext cx="4041775" cy="201622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Бурчеллова</a:t>
            </a: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зебра  , или саванная зебра</a:t>
            </a:r>
            <a:r>
              <a:rPr lang="ru-RU" sz="1400" b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 Самый распространенный вид зебр. У саванной зебры полосы выражены чётче и покрывают всё тело.</a:t>
            </a:r>
            <a:endParaRPr lang="ru-RU" sz="1400" b="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573016"/>
            <a:ext cx="4040188" cy="28430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9" name="Объект 8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48680"/>
            <a:ext cx="4213100" cy="28087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05C0-7475-49D9-9D5A-A9FB3C844C89}" type="slidenum">
              <a:rPr lang="ru-RU" sz="1400" smtClean="0">
                <a:solidFill>
                  <a:srgbClr val="000000"/>
                </a:solidFill>
              </a:rPr>
              <a:t>7</a:t>
            </a:fld>
            <a:endParaRPr lang="ru-RU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4180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7467600" cy="1143000"/>
          </a:xfrm>
        </p:spPr>
        <p:txBody>
          <a:bodyPr anchor="t">
            <a:normAutofit fontScale="90000"/>
          </a:bodyPr>
          <a:lstStyle/>
          <a:p>
            <a:pPr>
              <a:lnSpc>
                <a:spcPct val="150000"/>
              </a:lnSpc>
              <a:spcBef>
                <a:spcPts val="375"/>
              </a:spcBef>
            </a:pP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			</a:t>
            </a:r>
            <a:r>
              <a:rPr lang="ru-RU" sz="1600" b="1" dirty="0" smtClean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Так </a:t>
            </a:r>
            <a:r>
              <a:rPr lang="ru-RU" sz="1600" b="1" dirty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зачем же зебре полоски?</a:t>
            </a:r>
            <a:r>
              <a:rPr lang="ru-RU" sz="1600" b="1" dirty="0">
                <a:latin typeface="Arial" pitchFamily="34" charset="0"/>
                <a:ea typeface="Times New Roman"/>
                <a:cs typeface="Arial" pitchFamily="34" charset="0"/>
              </a:rPr>
              <a:t/>
            </a:r>
            <a:br>
              <a:rPr lang="ru-RU" sz="1600" b="1" dirty="0">
                <a:latin typeface="Arial" pitchFamily="34" charset="0"/>
                <a:ea typeface="Times New Roman"/>
                <a:cs typeface="Arial" pitchFamily="34" charset="0"/>
              </a:rPr>
            </a:br>
            <a:r>
              <a:rPr lang="ru-RU" sz="1600" dirty="0" smtClean="0">
                <a:latin typeface="Arial" pitchFamily="34" charset="0"/>
                <a:ea typeface="Times New Roman"/>
                <a:cs typeface="Arial" pitchFamily="34" charset="0"/>
              </a:rPr>
              <a:t>	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Во-первых</a:t>
            </a:r>
            <a:r>
              <a:rPr lang="ru-RU" sz="1600" dirty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, такая окраска прячет от хищника реальные контуры животного .  Хищник, наблюдая за стадом пасущихся зебр, намечает одну из них себе в жертву. Но стоит охотнику выскочить из засады, зебры бросаются наутек, и в мелькании черно-белых полос хищнику трудно отыскать взглядом выбранную лошадку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.</a:t>
            </a:r>
            <a:r>
              <a:rPr lang="ru-RU" sz="1600" dirty="0" smtClean="0">
                <a:solidFill>
                  <a:schemeClr val="accent4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sz="1600" dirty="0">
                <a:solidFill>
                  <a:schemeClr val="accent4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Следовательно,  окрас является маскировочным.</a:t>
            </a:r>
            <a:r>
              <a:rPr lang="ru-RU" sz="1600" dirty="0">
                <a:latin typeface="Arial" pitchFamily="34" charset="0"/>
                <a:ea typeface="Times New Roman"/>
                <a:cs typeface="Arial" pitchFamily="34" charset="0"/>
              </a:rPr>
              <a:t/>
            </a:r>
            <a:br>
              <a:rPr lang="ru-RU" sz="1600" dirty="0">
                <a:latin typeface="Arial" pitchFamily="34" charset="0"/>
                <a:ea typeface="Times New Roman"/>
                <a:cs typeface="Arial" pitchFamily="34" charset="0"/>
              </a:rPr>
            </a:b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780928"/>
            <a:ext cx="5011764" cy="31307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05C0-7475-49D9-9D5A-A9FB3C844C89}" type="slidenum">
              <a:rPr lang="ru-RU" sz="1400" smtClean="0">
                <a:solidFill>
                  <a:srgbClr val="000000"/>
                </a:solidFill>
              </a:rPr>
              <a:t>8</a:t>
            </a:fld>
            <a:endParaRPr lang="ru-RU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096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52120" y="1196752"/>
            <a:ext cx="3067541" cy="223224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375"/>
              </a:spcBef>
            </a:pP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	Во-вторых</a:t>
            </a:r>
            <a:r>
              <a:rPr lang="ru-RU" sz="1400" dirty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, полоски не дают хищнику точно определить направление движения и скорость зебры .</a:t>
            </a:r>
            <a:r>
              <a:rPr lang="ru-RU" sz="1400" dirty="0">
                <a:latin typeface="Arial" pitchFamily="34" charset="0"/>
                <a:ea typeface="Times New Roman"/>
                <a:cs typeface="Arial" pitchFamily="34" charset="0"/>
              </a:rPr>
              <a:t/>
            </a:r>
            <a:br>
              <a:rPr lang="ru-RU" sz="1400" dirty="0">
                <a:latin typeface="Arial" pitchFamily="34" charset="0"/>
                <a:ea typeface="Times New Roman"/>
                <a:cs typeface="Arial" pitchFamily="34" charset="0"/>
              </a:rPr>
            </a:b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4409728"/>
            <a:ext cx="8259688" cy="2448272"/>
          </a:xfrm>
        </p:spPr>
        <p:txBody>
          <a:bodyPr>
            <a:normAutofit/>
          </a:bodyPr>
          <a:lstStyle/>
          <a:p>
            <a:pPr marL="36576" indent="0">
              <a:lnSpc>
                <a:spcPct val="150000"/>
              </a:lnSpc>
              <a:buNone/>
            </a:pP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В- третьих, </a:t>
            </a: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олосатость </a:t>
            </a: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помогает зебре переносить жару африканской саванны. Черные полосы поглощают солнечные лучи, а белые - отталкивают. Тепло как бы рассеивается, и зебры избегают перегрева.</a:t>
            </a:r>
          </a:p>
          <a:p>
            <a:pPr marL="36576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48680"/>
            <a:ext cx="4954150" cy="30963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05C0-7475-49D9-9D5A-A9FB3C844C89}" type="slidenum">
              <a:rPr lang="ru-RU" sz="1400" smtClean="0">
                <a:solidFill>
                  <a:srgbClr val="000000"/>
                </a:solidFill>
              </a:rPr>
              <a:t>9</a:t>
            </a:fld>
            <a:endParaRPr lang="ru-RU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7071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Другая 12">
      <a:dk1>
        <a:srgbClr val="008080"/>
      </a:dk1>
      <a:lt1>
        <a:srgbClr val="0C0C0C"/>
      </a:lt1>
      <a:dk2>
        <a:srgbClr val="19FFFE"/>
      </a:dk2>
      <a:lt2>
        <a:srgbClr val="FCBC99"/>
      </a:lt2>
      <a:accent1>
        <a:srgbClr val="00B0F0"/>
      </a:accent1>
      <a:accent2>
        <a:srgbClr val="FFFF00"/>
      </a:accent2>
      <a:accent3>
        <a:srgbClr val="FF3B3B"/>
      </a:accent3>
      <a:accent4>
        <a:srgbClr val="C86EF0"/>
      </a:accent4>
      <a:accent5>
        <a:srgbClr val="00B050"/>
      </a:accent5>
      <a:accent6>
        <a:srgbClr val="7E848D"/>
      </a:accent6>
      <a:hlink>
        <a:srgbClr val="000000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738</TotalTime>
  <Words>165</Words>
  <Application>Microsoft Office PowerPoint</Application>
  <PresentationFormat>Экран (4:3)</PresentationFormat>
  <Paragraphs>75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Техническая</vt:lpstr>
      <vt:lpstr>Презентация PowerPoint</vt:lpstr>
      <vt:lpstr>                                                                         Содержание: I Введение       4 II Основная часть     1. Зебра - экзотическое животное    5     2. Виды зебр      6     3. Так зачем же зебре полоски?    8     4. Интересные факты                      12 III Анкетирование 3 «Б» класса                        13 IV Вывод       14 V Литература      15       </vt:lpstr>
      <vt:lpstr>Презентация PowerPoint</vt:lpstr>
      <vt:lpstr>                                                                     Введение   У зебры, пожалуй, самый удивительный рисунок на шкуре. Эта африканская лошадка разрисована контрастными белыми и черными полосками. Всего за 150 с лишним лет было выдвинуто пять гипотез, объясняющих полосатость зебр:    - полоски - это часть камуфляжа,   - полоски искажают визуальный образ зебр в глазах хищников,  - полоски помогают избежать перегрева,   - по полоскам зебры узнают друг друга,   - полоски помогают справляться с назойливыми кровососами. </vt:lpstr>
      <vt:lpstr> Зебра - экзотическое животное, которое  обитает в жаркой Африке. Это разновидность диких лошадей. Они предпочитают жить на равнинах, но некоторые группы зебр живут в гористых районах.   Вместе с зебрами часто пасутся антилопы, страусы и даже жирафы. Такой большой компанией легче спасаться от врагов.  Зебра съедает огромное количество травы, листьев и коры. Чтобы «запить» эту сухомятку, животному нужно раздобыть не менее 8-10 литров воды в день. Во время засухи сделать это нелегко, тем более что у пересохшего водоёма может поджидать хищник.   Самым страшным врагом зебр является лев. Но, чтобы догнать зебру, которая бежит со скоростью 60—65 км/ч., льву приходится потратить все свои силы.   Постоять за себя зебра умеет. Она старается ударить врага передними ногами  да ещё и зубами укусить. Характер у нее вспыльчивый. Стадо зебр и льва, победить может. </vt:lpstr>
      <vt:lpstr>Презентация PowerPoint</vt:lpstr>
      <vt:lpstr> Горная зебра является наименее распространённым видом. Это самая мелкая из всех зебр. Горная зебра отличается более широкими чёрными полосами и более тонкими белыми промежутками, из-за чего она кажется более тёмной.</vt:lpstr>
      <vt:lpstr>   Так зачем же зебре полоски?  Во-первых, такая окраска прячет от хищника реальные контуры животного .  Хищник, наблюдая за стадом пасущихся зебр, намечает одну из них себе в жертву. Но стоит охотнику выскочить из засады, зебры бросаются наутек, и в мелькании черно-белых полос хищнику трудно отыскать взглядом выбранную лошадку.. Следовательно,  окрас является маскировочным. </vt:lpstr>
      <vt:lpstr> Во-вторых, полоски не дают хищнику точно определить направление движения и скорость зебры . </vt:lpstr>
      <vt:lpstr> Есть ещё одна версия, зачем природа наградила зебру полосками: они защищают её от надоедливых насекомых - слепней, мухи цеце и пр. Ранее эксперименты показали, что кровососы избегают полосатых поверхностей и предпочитают  животных  сплошной окраски. В то же время известно, что у зебр очень короткая щетина. Вот почему только им понадобились полоски - другие африканские животные защищены от насекомых  более длинной шерстью</vt:lpstr>
      <vt:lpstr> Известно, что зебры могут узнавать друг друга по полоскам, расположенным на их теле. Может быть, именно для этого они им и нужны? Ведь образец полос у каждой зебры свой, уникальный, как у человека отпечатки пальцев. </vt:lpstr>
      <vt:lpstr>   Интересные факты  На самом деле зебра — чёрная в белую полоску (чёрный цвет появляется раньше), а не наоборот, как считают некоторые.  Каждая зебра имеет уникальный рисунок из чёрных и белых полос, подобно отпечаткам пальцев у человека.   Этих животных привлекают чёрно-белые полоски, что не вызывает удивления. Если, к примеру, нарисовать любимый рисунок зебры на стене, то она обязательно подойдёт и будет стоять рядом.  По своей натуре зебры очень пугливы, даже в зоопарках сложно приблизиться к их вольеру, так как животные сразу же убегают.  Средняя продолжительность жизни зебр составляет 25 лет, однако в неволе они могут прожить и до 35-40.  </vt:lpstr>
      <vt:lpstr>Анкетирование 3 «Б» класса</vt:lpstr>
      <vt:lpstr>             Вывод  Не один год ученых всего мира занимает вопрос : для чего зебре нужны полоски. И до сих пор однозначного ответа нет, что дает шанс ученым будущего прояснить ситуацию.  В связи с этим,  рассчитываю внести свой вклад в изучение этого  вопроса. </vt:lpstr>
      <vt:lpstr>    Литература.  1. Энциклопедия «Жизнь животных», том 7, с. 412-413, Москва, Просвещение, 1989. 2. http://www.nat-geo.ru/article/4621-uchenyie-uznali-zachem-zebram-nuzhnyi-poloski/ 3. http://animals-wild.ru/mlekopitayushhie-zhivotnye/49-zebry.html       4. http://doshcolnicrazvitie.jimdo.com/%D0%BD%D0%B0%D1%88%D0%B8-%D0%BF%D1%80%D0%BE%D0%B5%D0%BA%D1%82%D1%8B/ 5. http://www.zoodrug.ru/topic1325.html 6. http://bio-faq.ru/why/why078.html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Зачем зебре полоски</dc:title>
  <dc:creator>Мария</dc:creator>
  <cp:lastModifiedBy>Мария</cp:lastModifiedBy>
  <cp:revision>30</cp:revision>
  <dcterms:created xsi:type="dcterms:W3CDTF">2015-04-06T06:14:47Z</dcterms:created>
  <dcterms:modified xsi:type="dcterms:W3CDTF">2015-04-10T04:40:40Z</dcterms:modified>
</cp:coreProperties>
</file>