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6"/>
  </p:notesMasterIdLst>
  <p:sldIdLst>
    <p:sldId id="256" r:id="rId2"/>
    <p:sldId id="257" r:id="rId3"/>
    <p:sldId id="264" r:id="rId4"/>
    <p:sldId id="259" r:id="rId5"/>
    <p:sldId id="261" r:id="rId6"/>
    <p:sldId id="260" r:id="rId7"/>
    <p:sldId id="267" r:id="rId8"/>
    <p:sldId id="268" r:id="rId9"/>
    <p:sldId id="270" r:id="rId10"/>
    <p:sldId id="271" r:id="rId11"/>
    <p:sldId id="272" r:id="rId12"/>
    <p:sldId id="273" r:id="rId13"/>
    <p:sldId id="265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60B368-0BA9-4342-A137-E886967A7BFC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8BF1DA-D138-46A1-B410-718C172F60E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C43F837-066B-4F24-9BA9-68667C7EB01C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ECC90A4-8A9A-4B5A-934D-0B27AD6E32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43F837-066B-4F24-9BA9-68667C7EB01C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CC90A4-8A9A-4B5A-934D-0B27AD6E32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C43F837-066B-4F24-9BA9-68667C7EB01C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ECC90A4-8A9A-4B5A-934D-0B27AD6E32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43F837-066B-4F24-9BA9-68667C7EB01C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CC90A4-8A9A-4B5A-934D-0B27AD6E32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C43F837-066B-4F24-9BA9-68667C7EB01C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ECC90A4-8A9A-4B5A-934D-0B27AD6E32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43F837-066B-4F24-9BA9-68667C7EB01C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CC90A4-8A9A-4B5A-934D-0B27AD6E32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43F837-066B-4F24-9BA9-68667C7EB01C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CC90A4-8A9A-4B5A-934D-0B27AD6E32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43F837-066B-4F24-9BA9-68667C7EB01C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CC90A4-8A9A-4B5A-934D-0B27AD6E32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C43F837-066B-4F24-9BA9-68667C7EB01C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CC90A4-8A9A-4B5A-934D-0B27AD6E32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43F837-066B-4F24-9BA9-68667C7EB01C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CC90A4-8A9A-4B5A-934D-0B27AD6E32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43F837-066B-4F24-9BA9-68667C7EB01C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CC90A4-8A9A-4B5A-934D-0B27AD6E32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C43F837-066B-4F24-9BA9-68667C7EB01C}" type="datetimeFigureOut">
              <a:rPr lang="ru-RU" smtClean="0"/>
              <a:pPr/>
              <a:t>22.05.2015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ECC90A4-8A9A-4B5A-934D-0B27AD6E32B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/index.php?title=%D0%96%D1%8B%D0%BB%D0%B0%D0%BD%D2%9B%D2%B1%D0%B9%D1%80%D1%8B%D2%9B%D1%82%D0%B0%D1%80&amp;action=edit&amp;redlink=1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://kk.wikipedia.org/w/index.php?title=%D0%A2%D0%B5%D2%A3%D1%96%D0%B7_%D0%B6%D2%B1%D0%BB%D0%B4%D1%8B%D0%B7%D0%B4%D0%B0%D1%80%D1%8B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k.wikipedia.org/w/index.php?title=%D0%A2%D0%B5%D2%A3%D1%96%D0%B7_%D2%9B%D0%B8%D1%8F%D1%80%D1%8B&amp;action=edit&amp;redlink=1" TargetMode="External"/><Relationship Id="rId5" Type="http://schemas.openxmlformats.org/officeDocument/2006/relationships/hyperlink" Target="http://kk.wikipedia.org/wiki/%D0%A8%D0%B0%D1%80" TargetMode="External"/><Relationship Id="rId4" Type="http://schemas.openxmlformats.org/officeDocument/2006/relationships/hyperlink" Target="http://kk.wikipedia.org/wiki/%D0%A2%D0%B5%D2%A3%D1%96%D0%B7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/index.php?title=%D0%A1%D1%83%D1%82%D2%AF%D1%82%D1%96%D0%BA%D1%88%D0%B5%D0%BB%D1%96_%D0%B6%D2%AF%D0%B9%D0%B5&amp;action=edit&amp;redlink=1" TargetMode="External"/><Relationship Id="rId2" Type="http://schemas.openxmlformats.org/officeDocument/2006/relationships/hyperlink" Target="http://kk.wikipedia.org/wiki/%D2%9A%D0%B0%D2%A3%D2%9B%D0%B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iki/%D0%A1%D1%83" TargetMode="External"/><Relationship Id="rId2" Type="http://schemas.openxmlformats.org/officeDocument/2006/relationships/hyperlink" Target="http://kk.wikipedia.org/w/index.php?title=%D0%A2%D0%B5%D2%A3%D1%96%D0%B7%D2%9B%D0%B8%D1%8F%D1%80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kk.wikipedia.org/wiki/%D0%91%D0%B0%D0%BB%D0%B4%D1%8B%D1%80%D0%BB%D0%B0%D1%80" TargetMode="External"/><Relationship Id="rId4" Type="http://schemas.openxmlformats.org/officeDocument/2006/relationships/hyperlink" Target="http://kk.wikipedia.org/wiki/%D0%96%D3%99%D0%BD%D0%B4%D1%96%D0%BA%D1%82%D0%B5%D1%8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/index.php?title=%D0%A2%D0%B5%D2%A3%D1%96%D0%B7_%D0%BA%D1%96%D1%80%D0%BF%D1%96&amp;action=edit&amp;redlink=1" TargetMode="External"/><Relationship Id="rId2" Type="http://schemas.openxmlformats.org/officeDocument/2006/relationships/hyperlink" Target="http://kk.wikipedia.org/w/index.php?title=%D0%A2%D1%96%D0%BA%D0%B5%D0%BD%D0%B5%D0%BA%D1%82%D0%B5%D1%80&amp;action=edit&amp;redlink=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k-KZ" sz="4800" dirty="0" smtClean="0"/>
              <a:t>Тікентерілілер типі</a:t>
            </a:r>
            <a:br>
              <a:rPr lang="kk-KZ" sz="4800" dirty="0" smtClean="0"/>
            </a:b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3571876"/>
            <a:ext cx="6400800" cy="2357454"/>
          </a:xfrm>
        </p:spPr>
        <p:txBody>
          <a:bodyPr>
            <a:normAutofit/>
          </a:bodyPr>
          <a:lstStyle/>
          <a:p>
            <a:r>
              <a:rPr lang="kk-KZ" dirty="0" smtClean="0"/>
              <a:t>Орындаған</a:t>
            </a:r>
            <a:r>
              <a:rPr lang="ru-RU" dirty="0" smtClean="0"/>
              <a:t>: </a:t>
            </a:r>
            <a:r>
              <a:rPr lang="ru-RU" dirty="0" err="1" smtClean="0"/>
              <a:t>Сахаримов</a:t>
            </a:r>
            <a:r>
              <a:rPr lang="ru-RU" dirty="0" smtClean="0"/>
              <a:t> Алмаз</a:t>
            </a:r>
          </a:p>
          <a:p>
            <a:r>
              <a:rPr lang="kk-KZ" dirty="0" smtClean="0"/>
              <a:t>                         Бахтыбаев Бағұлан</a:t>
            </a:r>
          </a:p>
          <a:p>
            <a:r>
              <a:rPr lang="kk-KZ" dirty="0" smtClean="0"/>
              <a:t>Қошанов Мадияр</a:t>
            </a:r>
            <a:endParaRPr lang="en-US" dirty="0" smtClean="0"/>
          </a:p>
          <a:p>
            <a:r>
              <a:rPr lang="kk-KZ" dirty="0" smtClean="0"/>
              <a:t>Армия Дінмұхамбет</a:t>
            </a:r>
          </a:p>
          <a:p>
            <a:r>
              <a:rPr lang="kk-KZ" dirty="0" smtClean="0"/>
              <a:t>Пән мұғалімі:Бибигуль </a:t>
            </a:r>
            <a:r>
              <a:rPr lang="kk-KZ" dirty="0" smtClean="0"/>
              <a:t>Бектасовна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       Теңізжұлдыздар</a:t>
            </a:r>
            <a:endParaRPr lang="ru-RU" dirty="0"/>
          </a:p>
        </p:txBody>
      </p:sp>
      <p:pic>
        <p:nvPicPr>
          <p:cNvPr id="4" name="Picture 2" descr="http://im0-tub-ru.yandex.net/i?id=547697876-38-72&amp;n=2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000240"/>
            <a:ext cx="2214578" cy="1714512"/>
          </a:xfrm>
          <a:prstGeom prst="rect">
            <a:avLst/>
          </a:prstGeom>
          <a:noFill/>
        </p:spPr>
      </p:pic>
      <p:pic>
        <p:nvPicPr>
          <p:cNvPr id="5" name="Picture 6" descr="http://im5-tub-ru.yandex.net/i?id=489471899-12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6050" y="2000240"/>
            <a:ext cx="2286016" cy="1714512"/>
          </a:xfrm>
          <a:prstGeom prst="rect">
            <a:avLst/>
          </a:prstGeom>
          <a:noFill/>
        </p:spPr>
      </p:pic>
      <p:pic>
        <p:nvPicPr>
          <p:cNvPr id="6" name="Picture 4" descr="http://yahooeu.ru/uploads/posts/2010-07/1280357815_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1857364"/>
            <a:ext cx="1928826" cy="2107658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642910" y="4214818"/>
            <a:ext cx="664373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/>
              <a:t>Теңізжұлдыздар-олар татымсыз</a:t>
            </a:r>
            <a:r>
              <a:rPr lang="ru-RU" sz="2400" dirty="0" smtClean="0"/>
              <a:t> </a:t>
            </a:r>
            <a:r>
              <a:rPr lang="ru-RU" sz="2400" dirty="0" err="1" smtClean="0"/>
              <a:t>суайдындарда</a:t>
            </a:r>
            <a:r>
              <a:rPr lang="ru-RU" sz="2400" dirty="0" smtClean="0"/>
              <a:t> </a:t>
            </a:r>
            <a:r>
              <a:rPr lang="ru-RU" sz="2400" dirty="0" err="1" smtClean="0"/>
              <a:t>кездеспейді</a:t>
            </a:r>
            <a:r>
              <a:rPr lang="ru-RU" sz="2400" dirty="0" smtClean="0"/>
              <a:t>. </a:t>
            </a:r>
            <a:r>
              <a:rPr lang="ru-RU" sz="2400" dirty="0" err="1" smtClean="0"/>
              <a:t>Олардың </a:t>
            </a:r>
            <a:r>
              <a:rPr lang="ru-RU" sz="2400" dirty="0" smtClean="0"/>
              <a:t>150</a:t>
            </a:r>
            <a:r>
              <a:rPr lang="en-US" sz="2400" dirty="0" smtClean="0"/>
              <a:t>-</a:t>
            </a:r>
            <a:r>
              <a:rPr lang="kk-KZ" sz="2400" dirty="0" smtClean="0"/>
              <a:t>мыңнан астам түрлері бар</a:t>
            </a:r>
            <a:r>
              <a:rPr lang="ru-RU" sz="2400" dirty="0" smtClean="0"/>
              <a:t>.</a:t>
            </a:r>
            <a:r>
              <a:rPr lang="kk-KZ" sz="2400" dirty="0" smtClean="0"/>
              <a:t>Көптеген теңізжұлдыздары </a:t>
            </a:r>
            <a:r>
              <a:rPr lang="ru-RU" sz="2400" dirty="0" smtClean="0"/>
              <a:t>– </a:t>
            </a:r>
            <a:r>
              <a:rPr lang="ru-RU" sz="2400" dirty="0" err="1" smtClean="0"/>
              <a:t>азулы</a:t>
            </a:r>
            <a:r>
              <a:rPr lang="ru-RU" sz="2400" dirty="0" smtClean="0"/>
              <a:t> </a:t>
            </a:r>
            <a:r>
              <a:rPr lang="ru-RU" sz="2400" dirty="0" err="1" smtClean="0"/>
              <a:t>аңдар</a:t>
            </a:r>
            <a:endParaRPr lang="ru-RU" sz="2400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 </a:t>
            </a:r>
            <a:r>
              <a:rPr lang="kk-KZ" sz="4000" dirty="0" smtClean="0"/>
              <a:t>Голотурия класы немесе теңізқиярлар</a:t>
            </a:r>
            <a:endParaRPr lang="ru-RU" sz="4000" dirty="0"/>
          </a:p>
        </p:txBody>
      </p:sp>
      <p:pic>
        <p:nvPicPr>
          <p:cNvPr id="4" name="Picture 4" descr="http://jellygamat.org/wp-content/uploads/2011/09/seacuke1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43050"/>
            <a:ext cx="3214678" cy="227170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868" y="2643182"/>
            <a:ext cx="2857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Кейбір тікентерілілер </a:t>
            </a:r>
            <a:r>
              <a:rPr lang="ru-RU" dirty="0" smtClean="0"/>
              <a:t>(</a:t>
            </a:r>
            <a:r>
              <a:rPr lang="kk-KZ" dirty="0" smtClean="0"/>
              <a:t>теңізжұлдыз</a:t>
            </a:r>
            <a:r>
              <a:rPr lang="ru-RU" dirty="0" smtClean="0"/>
              <a:t>,</a:t>
            </a:r>
            <a:r>
              <a:rPr lang="kk-KZ" dirty="0" smtClean="0"/>
              <a:t>теңізқияр</a:t>
            </a:r>
            <a:r>
              <a:rPr lang="en-US" dirty="0" smtClean="0"/>
              <a:t>-</a:t>
            </a:r>
            <a:r>
              <a:rPr lang="kk-KZ" dirty="0" smtClean="0"/>
              <a:t>трепанг</a:t>
            </a:r>
            <a:r>
              <a:rPr lang="ru-RU" dirty="0" err="1" smtClean="0"/>
              <a:t>)тағамға пайдаланылады</a:t>
            </a:r>
            <a:endParaRPr lang="ru-RU" dirty="0"/>
          </a:p>
        </p:txBody>
      </p:sp>
      <p:pic>
        <p:nvPicPr>
          <p:cNvPr id="6" name="Picture 2" descr="http://vladnews.ru/uploads/2010/11/01/trepanqu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71942"/>
            <a:ext cx="3430913" cy="2578866"/>
          </a:xfrm>
          <a:prstGeom prst="rect">
            <a:avLst/>
          </a:prstGeom>
          <a:noFill/>
        </p:spPr>
      </p:pic>
      <p:pic>
        <p:nvPicPr>
          <p:cNvPr id="7" name="Picture 8" descr="http://www.canlilaralemi.org/wp-content/uploads/2011/11/Denizhiyari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4000504"/>
            <a:ext cx="3446795" cy="2590804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7239000" cy="1143000"/>
          </a:xfrm>
        </p:spPr>
        <p:txBody>
          <a:bodyPr/>
          <a:lstStyle/>
          <a:p>
            <a:r>
              <a:rPr lang="kk-KZ" dirty="0" smtClean="0"/>
              <a:t>           Ортақ мінездеме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kk-KZ" dirty="0" smtClean="0"/>
              <a:t>   Тікентерілер – дернәслдері екіжақты, екесектері сәулелі симметриялыб соңғы ауызда, көпжасушалы теңіз жәндіктері. Дене пішіні шар тәрізді, тармақты, құртқа ұсақ созылыңқы болып келеді. Әктенген қаңқалары болады. Бұлардың өзіне тән ерекшілігі – сутүтікті жүйе. Тікентерілер сутүтікті жүйенің жәрдемемімен қозғалып жүреді, тыныс алады, зәр шығарады. Бұлшықеттері біраз дамыған. Сәулелі құрылысты жүйке жүйесі бар. Сезім мүшесі нашар дамыған. Қантарату жүйесі – екі шеңберлі тамырлар. Оның біріншісі – ауызды, екіншісі аналь тесігін қоршайды. Асқорыту жүйесі ауыздан басталып, аналь тесігімен аяқталады. Кейбір түрлерінде аналь тесігі болмайды.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</a:t>
            </a:r>
            <a:r>
              <a:rPr lang="ru-RU" dirty="0" err="1" smtClean="0"/>
              <a:t>Сұрақтар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/>
              <a:t>1</a:t>
            </a:r>
            <a:r>
              <a:rPr lang="ru-RU" dirty="0" smtClean="0"/>
              <a:t>.</a:t>
            </a:r>
            <a:r>
              <a:rPr lang="ru-RU" dirty="0" err="1" smtClean="0"/>
              <a:t>Тікентерілер</a:t>
            </a:r>
            <a:r>
              <a:rPr lang="ru-RU" dirty="0" smtClean="0"/>
              <a:t> </a:t>
            </a:r>
            <a:r>
              <a:rPr lang="ru-RU" dirty="0" err="1" smtClean="0"/>
              <a:t>неше</a:t>
            </a:r>
            <a:r>
              <a:rPr lang="ru-RU" dirty="0" smtClean="0"/>
              <a:t> </a:t>
            </a:r>
            <a:r>
              <a:rPr lang="ru-RU" dirty="0" err="1" smtClean="0"/>
              <a:t>класқа жіктеледі</a:t>
            </a:r>
            <a:r>
              <a:rPr lang="ru-RU" dirty="0" smtClean="0"/>
              <a:t>?</a:t>
            </a:r>
          </a:p>
          <a:p>
            <a:pPr>
              <a:buNone/>
            </a:pPr>
            <a:r>
              <a:rPr lang="kk-KZ" dirty="0" smtClean="0"/>
              <a:t>2.Тікентерілер қандай жәндіктер?</a:t>
            </a:r>
          </a:p>
          <a:p>
            <a:pPr>
              <a:buNone/>
            </a:pPr>
            <a:r>
              <a:rPr lang="kk-KZ" dirty="0" smtClean="0"/>
              <a:t>3. Теңізкірпілер аузында қандай мүше </a:t>
            </a:r>
            <a:r>
              <a:rPr lang="en-US" dirty="0" smtClean="0"/>
              <a:t>   </a:t>
            </a:r>
            <a:r>
              <a:rPr lang="kk-KZ" dirty="0" smtClean="0"/>
              <a:t>болады?</a:t>
            </a:r>
          </a:p>
          <a:p>
            <a:pPr>
              <a:buNone/>
            </a:pPr>
            <a:r>
              <a:rPr lang="kk-KZ" dirty="0" smtClean="0"/>
              <a:t>4. Теңізжұлдыздың денесі неше тармақтан тұрады?</a:t>
            </a:r>
          </a:p>
          <a:p>
            <a:pPr>
              <a:buNone/>
            </a:pPr>
            <a:r>
              <a:rPr lang="kk-KZ" dirty="0" smtClean="0"/>
              <a:t>5.Теңізқирлардың грекше атауы?</a:t>
            </a:r>
          </a:p>
          <a:p>
            <a:pPr>
              <a:buNone/>
            </a:pPr>
            <a:r>
              <a:rPr lang="kk-KZ" dirty="0" smtClean="0"/>
              <a:t/>
            </a:r>
            <a:br>
              <a:rPr lang="kk-KZ" dirty="0" smtClean="0"/>
            </a:br>
            <a:endParaRPr lang="kk-KZ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3214686"/>
            <a:ext cx="6586558" cy="642934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kk-KZ" dirty="0" smtClean="0"/>
              <a:t>   </a:t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>Назарларыңызға рахмет</a:t>
            </a:r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r>
              <a:rPr lang="kk-KZ" dirty="0" smtClean="0"/>
              <a:t>   Тікентерілілер типі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285860"/>
            <a:ext cx="3286148" cy="481171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300" dirty="0" smtClean="0"/>
              <a:t>     </a:t>
            </a:r>
            <a:r>
              <a:rPr lang="ru-RU" sz="2300" dirty="0" err="1" smtClean="0"/>
              <a:t>Ғаламшарымызда </a:t>
            </a:r>
            <a:r>
              <a:rPr lang="ru-RU" sz="2300" dirty="0"/>
              <a:t>6 000 </a:t>
            </a:r>
            <a:r>
              <a:rPr lang="ru-RU" sz="2300" dirty="0" err="1"/>
              <a:t>түрі мәлім тікентерілілердің дене</a:t>
            </a:r>
            <a:r>
              <a:rPr lang="ru-RU" sz="2300" dirty="0"/>
              <a:t> </a:t>
            </a:r>
            <a:r>
              <a:rPr lang="ru-RU" sz="2300" dirty="0" err="1"/>
              <a:t>пішіні</a:t>
            </a:r>
            <a:r>
              <a:rPr lang="ru-RU" sz="2300" dirty="0"/>
              <a:t> </a:t>
            </a:r>
            <a:r>
              <a:rPr lang="ru-RU" sz="2300" dirty="0" err="1"/>
              <a:t>әр түрлі</a:t>
            </a:r>
            <a:r>
              <a:rPr lang="ru-RU" sz="2300" dirty="0"/>
              <a:t>. </a:t>
            </a:r>
            <a:r>
              <a:rPr lang="ru-RU" sz="2300" dirty="0" err="1">
                <a:hlinkClick r:id="rId2" tooltip="Теңіз жұлдыздары (мұндай бет жоқ)"/>
              </a:rPr>
              <a:t>Теңіз жұлдыздары</a:t>
            </a:r>
            <a:r>
              <a:rPr lang="ru-RU" sz="2300" dirty="0" err="1"/>
              <a:t>, </a:t>
            </a:r>
            <a:r>
              <a:rPr lang="ru-RU" sz="2300" dirty="0" err="1">
                <a:hlinkClick r:id="rId3" tooltip="Жыланқұйрықтар (мұндай бет жоқ)"/>
              </a:rPr>
              <a:t>жыланқұйрықтар</a:t>
            </a:r>
            <a:r>
              <a:rPr lang="ru-RU" sz="2300" dirty="0" err="1"/>
              <a:t>, теңіз рухгүлдерінің денесі</a:t>
            </a:r>
            <a:r>
              <a:rPr lang="ru-RU" sz="2300" dirty="0"/>
              <a:t> бес </a:t>
            </a:r>
            <a:r>
              <a:rPr lang="ru-RU" sz="2300" dirty="0" err="1"/>
              <a:t>тармақты</a:t>
            </a:r>
            <a:r>
              <a:rPr lang="ru-RU" sz="2300" dirty="0"/>
              <a:t>. </a:t>
            </a:r>
            <a:r>
              <a:rPr lang="ru-RU" sz="2300" dirty="0" err="1">
                <a:hlinkClick r:id="rId4" tooltip="Теңіз"/>
              </a:rPr>
              <a:t>Теңіз</a:t>
            </a:r>
            <a:r>
              <a:rPr lang="ru-RU" sz="2300" dirty="0" err="1"/>
              <a:t>кірпілерінің денесі</a:t>
            </a:r>
            <a:r>
              <a:rPr lang="ru-RU" sz="2300" dirty="0"/>
              <a:t> </a:t>
            </a:r>
            <a:r>
              <a:rPr lang="ru-RU" sz="2300" dirty="0">
                <a:hlinkClick r:id="rId5" tooltip="Шар"/>
              </a:rPr>
              <a:t>шар</a:t>
            </a:r>
            <a:r>
              <a:rPr lang="ru-RU" sz="2300" dirty="0"/>
              <a:t> </a:t>
            </a:r>
            <a:r>
              <a:rPr lang="ru-RU" sz="2300" dirty="0" err="1"/>
              <a:t>тәрізді болады</a:t>
            </a:r>
            <a:r>
              <a:rPr lang="ru-RU" sz="2300" dirty="0"/>
              <a:t>. Ал </a:t>
            </a:r>
            <a:r>
              <a:rPr lang="ru-RU" sz="2300" dirty="0" err="1">
                <a:hlinkClick r:id="rId6" tooltip="Теңіз қияры (мұндай бет жоқ)"/>
              </a:rPr>
              <a:t>теңіз қияры</a:t>
            </a:r>
            <a:r>
              <a:rPr lang="ru-RU" sz="2300" dirty="0"/>
              <a:t> </a:t>
            </a:r>
            <a:r>
              <a:rPr lang="ru-RU" sz="2300" dirty="0" err="1"/>
              <a:t>күбі пішіндес</a:t>
            </a:r>
            <a:r>
              <a:rPr lang="ru-RU" sz="2300" dirty="0"/>
              <a:t> </a:t>
            </a:r>
            <a:r>
              <a:rPr lang="ru-RU" sz="2300" dirty="0" err="1"/>
              <a:t>созылыңқы болып</a:t>
            </a:r>
            <a:r>
              <a:rPr lang="ru-RU" sz="2300" dirty="0"/>
              <a:t> </a:t>
            </a:r>
            <a:r>
              <a:rPr lang="ru-RU" sz="2300" dirty="0" err="1"/>
              <a:t>келеді</a:t>
            </a:r>
            <a:r>
              <a:rPr lang="ru-RU" sz="2300" dirty="0"/>
              <a:t>. </a:t>
            </a:r>
            <a:r>
              <a:rPr lang="ru-RU" sz="2300" dirty="0" err="1"/>
              <a:t>Тікентерілілер</a:t>
            </a:r>
            <a:r>
              <a:rPr lang="ru-RU" sz="2300" dirty="0"/>
              <a:t> - </a:t>
            </a:r>
            <a:r>
              <a:rPr lang="ru-RU" sz="2300" dirty="0" err="1"/>
              <a:t>соңғы ауызды</a:t>
            </a:r>
            <a:r>
              <a:rPr lang="ru-RU" sz="2300" dirty="0"/>
              <a:t> </a:t>
            </a:r>
            <a:r>
              <a:rPr lang="ru-RU" sz="2300" dirty="0" err="1"/>
              <a:t>жәндіктер.</a:t>
            </a:r>
            <a:r>
              <a:rPr lang="ru-RU" sz="2300" dirty="0"/>
              <a:t> </a:t>
            </a:r>
            <a:r>
              <a:rPr lang="ru-RU" sz="2300" dirty="0" err="1"/>
              <a:t>Олардың аузы</a:t>
            </a:r>
            <a:r>
              <a:rPr lang="ru-RU" sz="2300" dirty="0"/>
              <a:t> </a:t>
            </a:r>
            <a:r>
              <a:rPr lang="ru-RU" sz="2300" dirty="0" err="1"/>
              <a:t>дененің алдыңғы жағында орналасады</a:t>
            </a:r>
            <a:r>
              <a:rPr lang="ru-RU" sz="2300" dirty="0"/>
              <a:t>. </a:t>
            </a:r>
            <a:endParaRPr lang="ru-RU" sz="2600" dirty="0"/>
          </a:p>
        </p:txBody>
      </p:sp>
      <p:pic>
        <p:nvPicPr>
          <p:cNvPr id="3074" name="Picture 2" descr="C:\Users\Ерулан\Desktop\265px-Crown_of_Thorns-jonhanson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1868" y="1357298"/>
            <a:ext cx="4514021" cy="378621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286248" y="5286388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           Тікентері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928670"/>
            <a:ext cx="7239000" cy="1143000"/>
          </a:xfrm>
        </p:spPr>
        <p:txBody>
          <a:bodyPr/>
          <a:lstStyle/>
          <a:p>
            <a:r>
              <a:rPr lang="kk-KZ" dirty="0" smtClean="0"/>
              <a:t>                Тікентерілер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16200000" flipH="1">
            <a:off x="5179223" y="2321711"/>
            <a:ext cx="1285884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2071670" y="2428868"/>
            <a:ext cx="1143008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H="1">
            <a:off x="3679025" y="2893215"/>
            <a:ext cx="1285884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357290" y="3500438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Теңіз жұлдыздары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857620" y="3786190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Теңіз кірпілері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072198" y="3714752"/>
            <a:ext cx="1428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Теңіз қияры</a:t>
            </a:r>
            <a:r>
              <a:rPr lang="ru-RU" dirty="0" smtClean="0"/>
              <a:t>(голотурии)</a:t>
            </a:r>
            <a:endParaRPr lang="ru-RU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/>
          <a:lstStyle/>
          <a:p>
            <a:r>
              <a:rPr lang="kk-KZ" dirty="0" smtClean="0"/>
              <a:t>Теңізжұлдыздар класы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57686" y="1714488"/>
            <a:ext cx="3900486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000" dirty="0" smtClean="0"/>
              <a:t>       </a:t>
            </a:r>
            <a:r>
              <a:rPr lang="ru-RU" sz="2000" dirty="0" err="1" smtClean="0"/>
              <a:t>Теңізжұлдыздардың </a:t>
            </a:r>
            <a:r>
              <a:rPr lang="ru-RU" sz="2000" dirty="0" err="1"/>
              <a:t>денесі</a:t>
            </a:r>
            <a:r>
              <a:rPr lang="ru-RU" sz="2000" dirty="0"/>
              <a:t> бес </a:t>
            </a:r>
            <a:r>
              <a:rPr lang="ru-RU" sz="2000" dirty="0" err="1"/>
              <a:t>тармақты болып</a:t>
            </a:r>
            <a:r>
              <a:rPr lang="ru-RU" sz="2000" dirty="0"/>
              <a:t> </a:t>
            </a:r>
            <a:r>
              <a:rPr lang="ru-RU" sz="2000" dirty="0" err="1"/>
              <a:t>келеді</a:t>
            </a:r>
            <a:r>
              <a:rPr lang="ru-RU" sz="2000" dirty="0"/>
              <a:t>. </a:t>
            </a:r>
            <a:r>
              <a:rPr lang="ru-RU" sz="2000" dirty="0" err="1"/>
              <a:t>Кейде</a:t>
            </a:r>
            <a:r>
              <a:rPr lang="ru-RU" sz="2000" dirty="0"/>
              <a:t> </a:t>
            </a:r>
            <a:r>
              <a:rPr lang="ru-RU" sz="2000" dirty="0" err="1"/>
              <a:t>көп тармақтылары </a:t>
            </a:r>
            <a:r>
              <a:rPr lang="ru-RU" sz="2000" dirty="0"/>
              <a:t>да (50 </a:t>
            </a:r>
            <a:r>
              <a:rPr lang="ru-RU" sz="2000" dirty="0" err="1"/>
              <a:t>сәулеге дейін</a:t>
            </a:r>
            <a:r>
              <a:rPr lang="ru-RU" sz="2000" dirty="0"/>
              <a:t>) </a:t>
            </a:r>
            <a:r>
              <a:rPr lang="ru-RU" sz="2000" dirty="0" err="1"/>
              <a:t>өмір сүреді</a:t>
            </a:r>
            <a:r>
              <a:rPr lang="ru-RU" sz="2000" dirty="0"/>
              <a:t>. </a:t>
            </a:r>
            <a:r>
              <a:rPr lang="ru-RU" sz="2000" dirty="0" err="1"/>
              <a:t>Қазіргі кезде</a:t>
            </a:r>
            <a:r>
              <a:rPr lang="ru-RU" sz="2000" dirty="0"/>
              <a:t> 8 </a:t>
            </a:r>
            <a:r>
              <a:rPr lang="ru-RU" sz="2000" dirty="0" err="1"/>
              <a:t>отрядта</a:t>
            </a:r>
            <a:r>
              <a:rPr lang="ru-RU" sz="2000" dirty="0"/>
              <a:t> 1500-ден </a:t>
            </a:r>
            <a:r>
              <a:rPr lang="ru-RU" sz="2000" dirty="0" err="1"/>
              <a:t>астам</a:t>
            </a:r>
            <a:r>
              <a:rPr lang="ru-RU" sz="2000" dirty="0"/>
              <a:t> </a:t>
            </a:r>
            <a:r>
              <a:rPr lang="ru-RU" sz="2000" dirty="0" err="1"/>
              <a:t>түр топтастырылған</a:t>
            </a:r>
            <a:r>
              <a:rPr lang="ru-RU" sz="2000" dirty="0"/>
              <a:t>. </a:t>
            </a:r>
            <a:r>
              <a:rPr lang="ru-RU" sz="2000" dirty="0" err="1"/>
              <a:t>Кейбір</a:t>
            </a:r>
            <a:r>
              <a:rPr lang="ru-RU" sz="2000" dirty="0"/>
              <a:t> </a:t>
            </a:r>
            <a:r>
              <a:rPr lang="ru-RU" sz="2000" dirty="0" err="1"/>
              <a:t>теңізжұлдыздардың әктенген </a:t>
            </a:r>
            <a:r>
              <a:rPr lang="ru-RU" sz="2000" dirty="0" err="1">
                <a:hlinkClick r:id="rId2" tooltip="Қаңқа"/>
              </a:rPr>
              <a:t>қаңқасының</a:t>
            </a:r>
            <a:r>
              <a:rPr lang="ru-RU" sz="2000" dirty="0" err="1"/>
              <a:t> ұшы тікенек</a:t>
            </a:r>
            <a:r>
              <a:rPr lang="ru-RU" sz="2000" dirty="0"/>
              <a:t> </a:t>
            </a:r>
            <a:r>
              <a:rPr lang="ru-RU" sz="2000" dirty="0" err="1"/>
              <a:t>тәрізденіп дененің сыртына</a:t>
            </a:r>
            <a:r>
              <a:rPr lang="ru-RU" sz="2000" dirty="0"/>
              <a:t> </a:t>
            </a:r>
            <a:r>
              <a:rPr lang="ru-RU" sz="2000" dirty="0" err="1"/>
              <a:t>шығып тұрады.</a:t>
            </a:r>
            <a:r>
              <a:rPr lang="ru-RU" sz="2000" dirty="0"/>
              <a:t> </a:t>
            </a:r>
            <a:r>
              <a:rPr lang="ru-RU" sz="2000" dirty="0" err="1"/>
              <a:t>Олар</a:t>
            </a:r>
            <a:r>
              <a:rPr lang="ru-RU" sz="2000" dirty="0"/>
              <a:t> </a:t>
            </a:r>
            <a:r>
              <a:rPr lang="ru-RU" sz="2000" dirty="0" err="1">
                <a:hlinkClick r:id="rId3" tooltip="Сутүтікшелі жүйе (мұндай бет жоқ)"/>
              </a:rPr>
              <a:t>сутүтікшелі жүйе</a:t>
            </a:r>
            <a:r>
              <a:rPr lang="ru-RU" sz="2000" dirty="0" err="1"/>
              <a:t> және сәулелері арқылы қозғалып жүреді.</a:t>
            </a:r>
            <a:r>
              <a:rPr lang="ru-RU" sz="2000" dirty="0"/>
              <a:t> </a:t>
            </a:r>
            <a:r>
              <a:rPr lang="ru-RU" sz="2000" dirty="0" err="1"/>
              <a:t>Аузы</a:t>
            </a:r>
            <a:r>
              <a:rPr lang="ru-RU" sz="2000" dirty="0"/>
              <a:t> </a:t>
            </a:r>
            <a:r>
              <a:rPr lang="ru-RU" sz="2000" dirty="0" err="1"/>
              <a:t>дененің астыңғы бөлігіндегі орталықта орналасқан.</a:t>
            </a:r>
            <a:r>
              <a:rPr lang="ru-RU" sz="2000" dirty="0"/>
              <a:t> </a:t>
            </a:r>
            <a:r>
              <a:rPr lang="ru-RU" sz="2000" dirty="0" err="1"/>
              <a:t>Ішкі</a:t>
            </a:r>
            <a:r>
              <a:rPr lang="ru-RU" sz="2000" dirty="0"/>
              <a:t> </a:t>
            </a:r>
            <a:r>
              <a:rPr lang="ru-RU" sz="2000" dirty="0" err="1"/>
              <a:t>құрылысы онша</a:t>
            </a:r>
            <a:r>
              <a:rPr lang="ru-RU" sz="2000" dirty="0"/>
              <a:t> </a:t>
            </a:r>
            <a:r>
              <a:rPr lang="ru-RU" sz="2000" dirty="0" err="1"/>
              <a:t>күрделі емес</a:t>
            </a:r>
            <a:r>
              <a:rPr lang="ru-RU" sz="2000" dirty="0"/>
              <a:t>. </a:t>
            </a:r>
            <a:r>
              <a:rPr lang="ru-RU" sz="2000" dirty="0" err="1"/>
              <a:t>Теңіз жұлдызының қорегін аулауы</a:t>
            </a:r>
            <a:r>
              <a:rPr lang="ru-RU" sz="2000" dirty="0"/>
              <a:t> </a:t>
            </a:r>
            <a:r>
              <a:rPr lang="ru-RU" sz="2000" dirty="0" err="1"/>
              <a:t>назар</a:t>
            </a:r>
            <a:r>
              <a:rPr lang="ru-RU" sz="2000" dirty="0"/>
              <a:t> </a:t>
            </a:r>
            <a:r>
              <a:rPr lang="ru-RU" sz="2000" dirty="0" err="1"/>
              <a:t>аударады</a:t>
            </a:r>
            <a:r>
              <a:rPr lang="ru-RU" sz="2000" dirty="0"/>
              <a:t>. </a:t>
            </a:r>
            <a:r>
              <a:rPr lang="ru-RU" sz="2000" dirty="0" err="1"/>
              <a:t>Оның қысқа жұтқыншағы көлемді қарынға жалғасады.</a:t>
            </a:r>
            <a:r>
              <a:rPr lang="ru-RU" sz="2000" dirty="0"/>
              <a:t> </a:t>
            </a:r>
            <a:r>
              <a:rPr lang="ru-RU" sz="2000" dirty="0" err="1"/>
              <a:t>Ол</a:t>
            </a:r>
            <a:r>
              <a:rPr lang="ru-RU" sz="2000" dirty="0"/>
              <a:t> </a:t>
            </a:r>
            <a:r>
              <a:rPr lang="ru-RU" sz="2000" dirty="0" err="1"/>
              <a:t>қорегін бүкіл денесімен</a:t>
            </a:r>
            <a:r>
              <a:rPr lang="ru-RU" sz="2000" dirty="0"/>
              <a:t> бас </a:t>
            </a:r>
            <a:r>
              <a:rPr lang="ru-RU" sz="2000" dirty="0" err="1"/>
              <a:t>салып</a:t>
            </a:r>
            <a:r>
              <a:rPr lang="ru-RU" sz="2000" dirty="0"/>
              <a:t> </a:t>
            </a:r>
            <a:r>
              <a:rPr lang="ru-RU" sz="2000" dirty="0" err="1"/>
              <a:t>жабады</a:t>
            </a:r>
            <a:endParaRPr lang="ru-RU" sz="2000" dirty="0"/>
          </a:p>
        </p:txBody>
      </p:sp>
      <p:pic>
        <p:nvPicPr>
          <p:cNvPr id="2050" name="Picture 2" descr="C:\Users\Ерулан\Desktop\220px-Haeckel_Asteride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1571612"/>
            <a:ext cx="4214842" cy="4622707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 Теңізқиярлар класы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57620" y="1857364"/>
            <a:ext cx="4471990" cy="43891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000" dirty="0" smtClean="0"/>
              <a:t>    </a:t>
            </a:r>
            <a:r>
              <a:rPr lang="ru-RU" sz="2000" dirty="0" err="1" smtClean="0"/>
              <a:t>Теңізқиярлардың </a:t>
            </a:r>
            <a:r>
              <a:rPr lang="ru-RU" sz="2000" dirty="0" smtClean="0"/>
              <a:t>(</a:t>
            </a:r>
            <a:r>
              <a:rPr lang="ru-RU" sz="2000" i="1" dirty="0" smtClean="0"/>
              <a:t>голотурия</a:t>
            </a:r>
            <a:r>
              <a:rPr lang="ru-RU" sz="2000" dirty="0" smtClean="0"/>
              <a:t> - </a:t>
            </a:r>
            <a:r>
              <a:rPr lang="ru-RU" sz="2000" dirty="0" err="1" smtClean="0"/>
              <a:t>грекше</a:t>
            </a:r>
            <a:r>
              <a:rPr lang="ru-RU" sz="2000" dirty="0" smtClean="0"/>
              <a:t> </a:t>
            </a:r>
            <a:r>
              <a:rPr lang="ru-RU" sz="2000" dirty="0" err="1" smtClean="0"/>
              <a:t>атауы</a:t>
            </a:r>
            <a:r>
              <a:rPr lang="ru-RU" sz="2000" dirty="0" smtClean="0"/>
              <a:t>) </a:t>
            </a:r>
            <a:r>
              <a:rPr lang="ru-RU" sz="2000" dirty="0" err="1" smtClean="0"/>
              <a:t>денесі</a:t>
            </a:r>
            <a:r>
              <a:rPr lang="ru-RU" sz="2000" dirty="0" smtClean="0"/>
              <a:t> </a:t>
            </a:r>
            <a:r>
              <a:rPr lang="ru-RU" sz="2000" dirty="0" err="1" smtClean="0"/>
              <a:t>қиярға ұқсас созылыңқы</a:t>
            </a:r>
            <a:r>
              <a:rPr lang="ru-RU" sz="2000" dirty="0" smtClean="0"/>
              <a:t>, </a:t>
            </a:r>
            <a:r>
              <a:rPr lang="ru-RU" sz="2000" dirty="0" err="1" smtClean="0"/>
              <a:t>сондықтан</a:t>
            </a:r>
            <a:r>
              <a:rPr lang="ru-RU" sz="2000" dirty="0" smtClean="0"/>
              <a:t> </a:t>
            </a:r>
            <a:r>
              <a:rPr lang="ru-RU" sz="2000" dirty="0" err="1" smtClean="0">
                <a:hlinkClick r:id="rId2" tooltip="Теңізқияр (мұндай бет жоқ)"/>
              </a:rPr>
              <a:t>теңізқияр</a:t>
            </a:r>
            <a:r>
              <a:rPr lang="ru-RU" sz="2000" dirty="0" smtClean="0"/>
              <a:t> </a:t>
            </a:r>
            <a:r>
              <a:rPr lang="ru-RU" sz="2000" dirty="0" err="1" smtClean="0"/>
              <a:t>деп</a:t>
            </a:r>
            <a:r>
              <a:rPr lang="ru-RU" sz="2000" dirty="0" smtClean="0"/>
              <a:t> </a:t>
            </a:r>
            <a:r>
              <a:rPr lang="ru-RU" sz="2000" dirty="0" err="1" smtClean="0"/>
              <a:t>аталады</a:t>
            </a:r>
            <a:r>
              <a:rPr lang="ru-RU" sz="2000" dirty="0" smtClean="0"/>
              <a:t>. </a:t>
            </a:r>
            <a:r>
              <a:rPr lang="ru-RU" sz="2000" dirty="0" err="1" smtClean="0"/>
              <a:t>Аузы</a:t>
            </a:r>
            <a:r>
              <a:rPr lang="ru-RU" sz="2000" dirty="0" smtClean="0"/>
              <a:t> </a:t>
            </a:r>
            <a:r>
              <a:rPr lang="ru-RU" sz="2000" dirty="0" err="1" smtClean="0"/>
              <a:t>денесінің алдыңғы жағында орналасады</a:t>
            </a:r>
            <a:r>
              <a:rPr lang="ru-RU" sz="2000" dirty="0" smtClean="0"/>
              <a:t>, </a:t>
            </a:r>
            <a:r>
              <a:rPr lang="ru-RU" sz="2000" dirty="0" err="1" smtClean="0"/>
              <a:t>ауыз</a:t>
            </a:r>
            <a:r>
              <a:rPr lang="ru-RU" sz="2000" dirty="0" smtClean="0"/>
              <a:t> </a:t>
            </a:r>
            <a:r>
              <a:rPr lang="ru-RU" sz="2000" dirty="0" err="1" smtClean="0"/>
              <a:t>төңірегін қармалауыштар қоршайды.</a:t>
            </a:r>
            <a:r>
              <a:rPr lang="ru-RU" sz="2000" dirty="0" smtClean="0"/>
              <a:t> </a:t>
            </a:r>
            <a:r>
              <a:rPr lang="ru-RU" sz="2000" dirty="0" err="1" smtClean="0"/>
              <a:t>Қазіргі кезде</a:t>
            </a:r>
            <a:r>
              <a:rPr lang="ru-RU" sz="2000" dirty="0" smtClean="0"/>
              <a:t> 5 </a:t>
            </a:r>
            <a:r>
              <a:rPr lang="ru-RU" sz="2000" dirty="0" err="1" smtClean="0"/>
              <a:t>отрядқа топтастырылған </a:t>
            </a:r>
            <a:r>
              <a:rPr lang="ru-RU" sz="2000" dirty="0" smtClean="0"/>
              <a:t>1 100 </a:t>
            </a:r>
            <a:r>
              <a:rPr lang="ru-RU" sz="2000" dirty="0" err="1" smtClean="0"/>
              <a:t>түрі теңіздер </a:t>
            </a:r>
            <a:r>
              <a:rPr lang="ru-RU" sz="2000" dirty="0" smtClean="0"/>
              <a:t>мен </a:t>
            </a:r>
            <a:r>
              <a:rPr lang="ru-RU" sz="2000" dirty="0" err="1" smtClean="0"/>
              <a:t>мұхитта өмір сүрелі</a:t>
            </a:r>
            <a:r>
              <a:rPr lang="ru-RU" sz="2000" dirty="0" smtClean="0"/>
              <a:t>. </a:t>
            </a:r>
            <a:r>
              <a:rPr lang="ru-RU" sz="2000" dirty="0" smtClean="0">
                <a:hlinkClick r:id="rId3" tooltip="Су"/>
              </a:rPr>
              <a:t>Су</a:t>
            </a:r>
            <a:r>
              <a:rPr lang="ru-RU" sz="2000" dirty="0" smtClean="0"/>
              <a:t> </a:t>
            </a:r>
            <a:r>
              <a:rPr lang="ru-RU" sz="2000" dirty="0" err="1" smtClean="0"/>
              <a:t>түбінде жылжып</a:t>
            </a:r>
            <a:r>
              <a:rPr lang="ru-RU" sz="2000" dirty="0" smtClean="0"/>
              <a:t>, </a:t>
            </a:r>
            <a:r>
              <a:rPr lang="ru-RU" sz="2000" dirty="0" err="1" smtClean="0"/>
              <a:t>кейде</a:t>
            </a:r>
            <a:r>
              <a:rPr lang="ru-RU" sz="2000" dirty="0" smtClean="0"/>
              <a:t> суда </a:t>
            </a:r>
            <a:r>
              <a:rPr lang="ru-RU" sz="2000" dirty="0" err="1" smtClean="0"/>
              <a:t>жүзіп жүреді</a:t>
            </a:r>
            <a:r>
              <a:rPr lang="ru-RU" sz="2000" dirty="0" smtClean="0"/>
              <a:t>. </a:t>
            </a:r>
            <a:r>
              <a:rPr lang="ru-RU" sz="2000" dirty="0" err="1" smtClean="0"/>
              <a:t>Негізгі</a:t>
            </a:r>
            <a:r>
              <a:rPr lang="ru-RU" sz="2000" dirty="0" smtClean="0"/>
              <a:t> </a:t>
            </a:r>
            <a:r>
              <a:rPr lang="ru-RU" sz="2000" dirty="0" err="1" smtClean="0"/>
              <a:t>қорегі </a:t>
            </a:r>
            <a:r>
              <a:rPr lang="ru-RU" sz="2000" dirty="0" smtClean="0"/>
              <a:t>- су </a:t>
            </a:r>
            <a:r>
              <a:rPr lang="ru-RU" sz="2000" dirty="0" err="1" smtClean="0"/>
              <a:t>түбіндегі ұсақ</a:t>
            </a:r>
            <a:r>
              <a:rPr lang="ru-RU" sz="2000" dirty="0" smtClean="0"/>
              <a:t> </a:t>
            </a:r>
            <a:r>
              <a:rPr lang="ru-RU" sz="2000" dirty="0" err="1" smtClean="0">
                <a:hlinkClick r:id="rId4" tooltip="Жәндіктер"/>
              </a:rPr>
              <a:t>жәндіктер</a:t>
            </a:r>
            <a:r>
              <a:rPr lang="ru-RU" sz="2000" dirty="0" smtClean="0"/>
              <a:t>, </a:t>
            </a:r>
            <a:r>
              <a:rPr lang="ru-RU" sz="2000" dirty="0" err="1" smtClean="0">
                <a:hlinkClick r:id="rId5" tooltip="Балдырлар"/>
              </a:rPr>
              <a:t>балдырлар</a:t>
            </a:r>
            <a:r>
              <a:rPr lang="ru-RU" sz="2000" dirty="0" smtClean="0"/>
              <a:t>, </a:t>
            </a:r>
            <a:r>
              <a:rPr lang="ru-RU" sz="2000" dirty="0" err="1" smtClean="0"/>
              <a:t>қалдық шірінділері</a:t>
            </a:r>
            <a:r>
              <a:rPr lang="ru-RU" sz="2000" dirty="0" smtClean="0"/>
              <a:t>. </a:t>
            </a:r>
            <a:r>
              <a:rPr lang="ru-RU" sz="2000" dirty="0" err="1" smtClean="0"/>
              <a:t>Тікентерілілер</a:t>
            </a:r>
            <a:r>
              <a:rPr lang="ru-RU" sz="2000" dirty="0" smtClean="0"/>
              <a:t> - </a:t>
            </a:r>
            <a:r>
              <a:rPr lang="ru-RU" sz="2000" dirty="0" err="1" smtClean="0"/>
              <a:t>дернәсілдері екіжақты, ересектері</a:t>
            </a:r>
            <a:r>
              <a:rPr lang="ru-RU" sz="2000" dirty="0" smtClean="0"/>
              <a:t> </a:t>
            </a:r>
            <a:r>
              <a:rPr lang="ru-RU" sz="2000" dirty="0" err="1" smtClean="0"/>
              <a:t>сәулелі симметриялық соңғы ауызды</a:t>
            </a:r>
            <a:r>
              <a:rPr lang="ru-RU" sz="2000" dirty="0" smtClean="0"/>
              <a:t>, </a:t>
            </a:r>
            <a:r>
              <a:rPr lang="ru-RU" sz="2000" dirty="0" err="1" smtClean="0"/>
              <a:t>көпжасушалы теңіз жәндіктері.</a:t>
            </a:r>
            <a:r>
              <a:rPr lang="ru-RU" sz="2000" dirty="0" smtClean="0"/>
              <a:t> </a:t>
            </a:r>
            <a:endParaRPr lang="ru-RU" sz="2000" dirty="0"/>
          </a:p>
        </p:txBody>
      </p:sp>
      <p:pic>
        <p:nvPicPr>
          <p:cNvPr id="3074" name="Picture 2" descr="C:\Users\Ерулан\Desktop\220px-Sea_cucumber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1928802"/>
            <a:ext cx="3786214" cy="404813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6143644"/>
            <a:ext cx="371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Голотурия</a:t>
            </a:r>
            <a:endParaRPr lang="ru-RU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500042"/>
            <a:ext cx="8229600" cy="1143000"/>
          </a:xfrm>
        </p:spPr>
        <p:txBody>
          <a:bodyPr/>
          <a:lstStyle/>
          <a:p>
            <a:r>
              <a:rPr lang="kk-KZ" dirty="0" smtClean="0"/>
              <a:t>Теңізкірпілер класы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600" dirty="0" smtClean="0"/>
              <a:t>    </a:t>
            </a:r>
            <a:r>
              <a:rPr lang="ru-RU" sz="2600" dirty="0" err="1" smtClean="0"/>
              <a:t>Теңізкірпілердің </a:t>
            </a:r>
            <a:r>
              <a:rPr lang="ru-RU" sz="2600" dirty="0" err="1"/>
              <a:t>денесін</a:t>
            </a:r>
            <a:r>
              <a:rPr lang="ru-RU" sz="2600" dirty="0"/>
              <a:t> </a:t>
            </a:r>
            <a:r>
              <a:rPr lang="ru-RU" sz="2600" dirty="0" err="1"/>
              <a:t>әктенген </a:t>
            </a:r>
            <a:r>
              <a:rPr lang="ru-RU" sz="2600" dirty="0" err="1">
                <a:hlinkClick r:id="rId2" tooltip="Тікенектер (мұндай бет жоқ)"/>
              </a:rPr>
              <a:t>тікенектер</a:t>
            </a:r>
            <a:r>
              <a:rPr lang="ru-RU" sz="2600" dirty="0"/>
              <a:t> </a:t>
            </a:r>
            <a:r>
              <a:rPr lang="ru-RU" sz="2600" dirty="0" err="1"/>
              <a:t>қаптаған, </a:t>
            </a:r>
            <a:r>
              <a:rPr lang="ru-RU" sz="2600" dirty="0"/>
              <a:t>шар </a:t>
            </a:r>
            <a:r>
              <a:rPr lang="ru-RU" sz="2600" dirty="0" err="1"/>
              <a:t>тәрізді немесе</a:t>
            </a:r>
            <a:r>
              <a:rPr lang="ru-RU" sz="2600" dirty="0"/>
              <a:t> </a:t>
            </a:r>
            <a:r>
              <a:rPr lang="ru-RU" sz="2600" dirty="0" err="1"/>
              <a:t>екі</a:t>
            </a:r>
            <a:r>
              <a:rPr lang="ru-RU" sz="2600" dirty="0"/>
              <a:t> </a:t>
            </a:r>
            <a:r>
              <a:rPr lang="ru-RU" sz="2600" dirty="0" err="1"/>
              <a:t>жағы қысыңқы табақша тәрізді болып</a:t>
            </a:r>
            <a:r>
              <a:rPr lang="ru-RU" sz="2600" dirty="0"/>
              <a:t> </a:t>
            </a:r>
            <a:r>
              <a:rPr lang="ru-RU" sz="2600" dirty="0" err="1"/>
              <a:t>келеді</a:t>
            </a:r>
            <a:r>
              <a:rPr lang="ru-RU" sz="2600" dirty="0"/>
              <a:t>. </a:t>
            </a:r>
            <a:r>
              <a:rPr lang="ru-RU" sz="2600" dirty="0" err="1"/>
              <a:t>Қазіргі кезде</a:t>
            </a:r>
            <a:r>
              <a:rPr lang="ru-RU" sz="2600" dirty="0"/>
              <a:t> 800-ге </a:t>
            </a:r>
            <a:r>
              <a:rPr lang="ru-RU" sz="2600" dirty="0" err="1"/>
              <a:t>тарта</a:t>
            </a:r>
            <a:r>
              <a:rPr lang="ru-RU" sz="2600" dirty="0"/>
              <a:t> </a:t>
            </a:r>
            <a:r>
              <a:rPr lang="ru-RU" sz="2600" dirty="0" err="1"/>
              <a:t>түрлері </a:t>
            </a:r>
            <a:r>
              <a:rPr lang="ru-RU" sz="2600" dirty="0"/>
              <a:t>бар. </a:t>
            </a:r>
            <a:r>
              <a:rPr lang="ru-RU" sz="2600" dirty="0" err="1"/>
              <a:t>Теңізкірпінің аузы</a:t>
            </a:r>
            <a:r>
              <a:rPr lang="ru-RU" sz="2600" dirty="0"/>
              <a:t> </a:t>
            </a:r>
            <a:r>
              <a:rPr lang="ru-RU" sz="2600" dirty="0" err="1"/>
              <a:t>дененің астыңғы жағында орналасады</a:t>
            </a:r>
            <a:r>
              <a:rPr lang="ru-RU" sz="2600" dirty="0"/>
              <a:t>. </a:t>
            </a:r>
            <a:r>
              <a:rPr lang="ru-RU" sz="2600" dirty="0" err="1"/>
              <a:t>Қорек қалдығы аналь</a:t>
            </a:r>
            <a:r>
              <a:rPr lang="ru-RU" sz="2600" dirty="0"/>
              <a:t> </a:t>
            </a:r>
            <a:r>
              <a:rPr lang="ru-RU" sz="2600" dirty="0" err="1"/>
              <a:t>тесігі</a:t>
            </a:r>
            <a:r>
              <a:rPr lang="ru-RU" sz="2600" dirty="0"/>
              <a:t> </a:t>
            </a:r>
            <a:r>
              <a:rPr lang="ru-RU" sz="2600" dirty="0" err="1"/>
              <a:t>арқылы сыртқа шығады.</a:t>
            </a:r>
            <a:r>
              <a:rPr lang="ru-RU" sz="2600" dirty="0"/>
              <a:t> </a:t>
            </a:r>
            <a:r>
              <a:rPr lang="ru-RU" sz="2600" dirty="0" err="1"/>
              <a:t>Аузында</a:t>
            </a:r>
            <a:r>
              <a:rPr lang="ru-RU" sz="2600" dirty="0"/>
              <a:t> бес </a:t>
            </a:r>
            <a:r>
              <a:rPr lang="ru-RU" sz="2600" dirty="0" err="1"/>
              <a:t>тісті</a:t>
            </a:r>
            <a:r>
              <a:rPr lang="ru-RU" sz="2600" dirty="0"/>
              <a:t> </a:t>
            </a:r>
            <a:r>
              <a:rPr lang="ru-RU" sz="2600" dirty="0" err="1"/>
              <a:t>жақсүйекті ерекше</a:t>
            </a:r>
            <a:r>
              <a:rPr lang="ru-RU" sz="2600" dirty="0"/>
              <a:t> </a:t>
            </a:r>
            <a:r>
              <a:rPr lang="ru-RU" sz="2600" dirty="0" err="1"/>
              <a:t>мүше болады</a:t>
            </a:r>
            <a:r>
              <a:rPr lang="ru-RU" sz="2600" dirty="0"/>
              <a:t>. </a:t>
            </a:r>
            <a:r>
              <a:rPr lang="ru-RU" sz="2600" dirty="0" err="1">
                <a:hlinkClick r:id="rId3" tooltip="Теңіз кірпі (мұндай бет жоқ)"/>
              </a:rPr>
              <a:t>Теңіз кірпілер</a:t>
            </a:r>
            <a:r>
              <a:rPr lang="ru-RU" sz="2600" dirty="0"/>
              <a:t> </a:t>
            </a:r>
            <a:r>
              <a:rPr lang="ru-RU" sz="2600" dirty="0" err="1"/>
              <a:t>баяу</a:t>
            </a:r>
            <a:r>
              <a:rPr lang="ru-RU" sz="2600" dirty="0"/>
              <a:t> </a:t>
            </a:r>
            <a:r>
              <a:rPr lang="ru-RU" sz="2600" dirty="0" err="1"/>
              <a:t>қимылдап теңіз түбінде өмір сүреді.</a:t>
            </a:r>
            <a:r>
              <a:rPr lang="ru-RU" sz="2600" dirty="0"/>
              <a:t> </a:t>
            </a:r>
            <a:r>
              <a:rPr lang="ru-RU" sz="2600" dirty="0" err="1"/>
              <a:t>Жануартекті</a:t>
            </a:r>
            <a:r>
              <a:rPr lang="ru-RU" sz="2600" dirty="0"/>
              <a:t> </a:t>
            </a:r>
            <a:r>
              <a:rPr lang="ru-RU" sz="2600" dirty="0" err="1"/>
              <a:t>және өсімдіктекті қорекпен қоректенеді.</a:t>
            </a:r>
            <a:r>
              <a:rPr lang="ru-RU" sz="2600" dirty="0"/>
              <a:t> </a:t>
            </a:r>
            <a:r>
              <a:rPr lang="ru-RU" sz="2600" dirty="0" err="1"/>
              <a:t>Олардың уылдырығын адамдар</a:t>
            </a:r>
            <a:r>
              <a:rPr lang="ru-RU" sz="2600" dirty="0"/>
              <a:t> </a:t>
            </a:r>
            <a:r>
              <a:rPr lang="ru-RU" sz="2600" dirty="0" err="1"/>
              <a:t>тамаққа пайдаланады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kk-KZ" dirty="0" smtClean="0"/>
              <a:t>Тікентерілілердің түрлілігі</a:t>
            </a:r>
            <a:r>
              <a:rPr lang="ru-RU" dirty="0" smtClean="0"/>
              <a:t>,</a:t>
            </a:r>
            <a:r>
              <a:rPr lang="kk-KZ" dirty="0" smtClean="0"/>
              <a:t> класы</a:t>
            </a:r>
            <a:endParaRPr lang="ru-RU" dirty="0"/>
          </a:p>
        </p:txBody>
      </p:sp>
      <p:pic>
        <p:nvPicPr>
          <p:cNvPr id="1027" name="Picture 3" descr="C:\Users\Ерулан\Desktop\120px-Plectaster_decanu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4422"/>
            <a:ext cx="2643206" cy="225639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57158" y="3500438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Теңіз жұлдызы</a:t>
            </a:r>
            <a:endParaRPr lang="ru-RU" dirty="0"/>
          </a:p>
        </p:txBody>
      </p:sp>
      <p:pic>
        <p:nvPicPr>
          <p:cNvPr id="1028" name="Picture 4" descr="C:\Users\Ерулан\Desktop\120px-Strongylocentrotus_franciscanu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488" y="1269985"/>
            <a:ext cx="2428892" cy="2159015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3071802" y="3429000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Теңіз кірпі</a:t>
            </a:r>
            <a:endParaRPr lang="ru-RU" dirty="0"/>
          </a:p>
        </p:txBody>
      </p:sp>
      <p:pic>
        <p:nvPicPr>
          <p:cNvPr id="1029" name="Picture 5" descr="C:\Users\Ерулан\Desktop\120px-Reef258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2132" y="1214422"/>
            <a:ext cx="2571768" cy="2286016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3929058" y="307181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000760" y="3429000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Офиура</a:t>
            </a:r>
            <a:endParaRPr lang="ru-RU" dirty="0"/>
          </a:p>
        </p:txBody>
      </p:sp>
      <p:pic>
        <p:nvPicPr>
          <p:cNvPr id="1026" name="Picture 2" descr="C:\Users\Ерулан\Desktop\265px-Ptilometra_australis_Passion_Flower_feather_star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7224" y="3857628"/>
            <a:ext cx="2571768" cy="214314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857224" y="5929330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Теңіздің лаласы</a:t>
            </a:r>
            <a:endParaRPr lang="ru-RU" dirty="0"/>
          </a:p>
        </p:txBody>
      </p:sp>
      <p:pic>
        <p:nvPicPr>
          <p:cNvPr id="4" name="Picture 3" descr="C:\Users\Ерулан\Desktop\imgre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3929066"/>
            <a:ext cx="2557817" cy="2071702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5214942" y="5929330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Голотурия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5246376"/>
          </a:xfrm>
        </p:spPr>
        <p:txBody>
          <a:bodyPr/>
          <a:lstStyle/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2051" name="Picture 3" descr="C:\Users\Ерулан\Desktop\200px-Seeigel-Saugfuesse(Galicien200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2000240"/>
            <a:ext cx="5857916" cy="35719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357290" y="5572140"/>
            <a:ext cx="4929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Теңіз кірпі өзінің сирақтары арқылы қозғалады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           Жүйке жүйесі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3714752"/>
            <a:ext cx="6515088" cy="18173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   </a:t>
            </a:r>
            <a:r>
              <a:rPr lang="ru-RU" sz="2000" dirty="0" err="1" smtClean="0"/>
              <a:t>Тікентерілілердің жүйке жүйесі,: жүйке шығыршығы және радиал</a:t>
            </a:r>
            <a:r>
              <a:rPr lang="ru-RU" sz="2000" dirty="0" smtClean="0"/>
              <a:t> </a:t>
            </a:r>
            <a:r>
              <a:rPr lang="ru-RU" sz="2000" dirty="0" err="1" smtClean="0"/>
              <a:t>жүйкесі-жеке бөліктерден құралады</a:t>
            </a:r>
            <a:endParaRPr lang="ru-RU" sz="2000" dirty="0"/>
          </a:p>
        </p:txBody>
      </p:sp>
      <p:pic>
        <p:nvPicPr>
          <p:cNvPr id="4" name="Picture 4" descr="http://im8-tub-ru.yandex.net/i?id=27123789-47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071678"/>
            <a:ext cx="2214546" cy="1643074"/>
          </a:xfrm>
          <a:prstGeom prst="rect">
            <a:avLst/>
          </a:prstGeom>
          <a:noFill/>
        </p:spPr>
      </p:pic>
      <p:pic>
        <p:nvPicPr>
          <p:cNvPr id="5" name="Picture 2" descr="Riccio Melone a Capo Caccia adventurediving.i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1928802"/>
            <a:ext cx="2286016" cy="1785950"/>
          </a:xfrm>
          <a:prstGeom prst="rect">
            <a:avLst/>
          </a:prstGeom>
          <a:noFill/>
        </p:spPr>
      </p:pic>
      <p:pic>
        <p:nvPicPr>
          <p:cNvPr id="6" name="Picture 6" descr="http://im8-tub-ru.yandex.net/i?id=416505328-16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4714884"/>
            <a:ext cx="2468662" cy="1857388"/>
          </a:xfrm>
          <a:prstGeom prst="rect">
            <a:avLst/>
          </a:prstGeom>
          <a:noFill/>
        </p:spPr>
      </p:pic>
      <p:pic>
        <p:nvPicPr>
          <p:cNvPr id="7" name="Picture 2" descr="http://im7-tub-ru.yandex.net/i?id=244455044-49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29256" y="4714884"/>
            <a:ext cx="2286016" cy="1785950"/>
          </a:xfrm>
          <a:prstGeom prst="rect">
            <a:avLst/>
          </a:prstGeo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181</TotalTime>
  <Words>297</Words>
  <Application>Microsoft Office PowerPoint</Application>
  <PresentationFormat>Экран (4:3)</PresentationFormat>
  <Paragraphs>50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Изящная</vt:lpstr>
      <vt:lpstr>Тікентерілілер типі </vt:lpstr>
      <vt:lpstr>   Тікентерілілер типі</vt:lpstr>
      <vt:lpstr>                Тікентерілер</vt:lpstr>
      <vt:lpstr>Теңізжұлдыздар класы</vt:lpstr>
      <vt:lpstr> Теңізқиярлар класы</vt:lpstr>
      <vt:lpstr>Теңізкірпілер класы</vt:lpstr>
      <vt:lpstr> Тікентерілілердің түрлілігі, класы</vt:lpstr>
      <vt:lpstr>Слайд 8</vt:lpstr>
      <vt:lpstr>              Жүйке жүйесі</vt:lpstr>
      <vt:lpstr>          Теңізжұлдыздар</vt:lpstr>
      <vt:lpstr> Голотурия класы немесе теңізқиярлар</vt:lpstr>
      <vt:lpstr>           Ортақ мінездеме</vt:lpstr>
      <vt:lpstr>                   Сұрақтар</vt:lpstr>
      <vt:lpstr>       Назарларыңызға рахмет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Тікентерілілер типі</dc:title>
  <dc:creator>Ерулан</dc:creator>
  <cp:lastModifiedBy>1</cp:lastModifiedBy>
  <cp:revision>22</cp:revision>
  <dcterms:created xsi:type="dcterms:W3CDTF">2014-12-08T05:33:14Z</dcterms:created>
  <dcterms:modified xsi:type="dcterms:W3CDTF">2015-05-22T07:36:40Z</dcterms:modified>
</cp:coreProperties>
</file>