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B930B93-A927-4AD9-AA20-7E44020F8C1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930B93-A927-4AD9-AA20-7E44020F8C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930B93-A927-4AD9-AA20-7E44020F8C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B930B93-A927-4AD9-AA20-7E44020F8C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B930B93-A927-4AD9-AA20-7E44020F8C1C}"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B930B93-A927-4AD9-AA20-7E44020F8C1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B930B93-A927-4AD9-AA20-7E44020F8C1C}"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930B93-A927-4AD9-AA20-7E44020F8C1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930B93-A927-4AD9-AA20-7E44020F8C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930B93-A927-4AD9-AA20-7E44020F8C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3455D76-3EE7-48EA-839A-97FDCDDD4BAC}" type="datetimeFigureOut">
              <a:rPr lang="ru-RU" smtClean="0"/>
              <a:pPr/>
              <a:t>22.05.2015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B930B93-A927-4AD9-AA20-7E44020F8C1C}"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3455D76-3EE7-48EA-839A-97FDCDDD4BAC}" type="datetimeFigureOut">
              <a:rPr lang="ru-RU" smtClean="0"/>
              <a:pPr/>
              <a:t>22.05.2015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B930B93-A927-4AD9-AA20-7E44020F8C1C}"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hyperlink" Target="http://kk.wikipedia.org/wiki/%D0%9F%D0%B8%D0%BD%D0%B3%D0%B2%D0%B8%D0%BD%D0%B4%D0%B5%D1%80" TargetMode="External"/><Relationship Id="rId3" Type="http://schemas.openxmlformats.org/officeDocument/2006/relationships/hyperlink" Target="http://kk.wikipedia.org/wiki/%D2%9A%D2%B1%D1%81%D1%82%D0%B0%D1%80" TargetMode="External"/><Relationship Id="rId7" Type="http://schemas.openxmlformats.org/officeDocument/2006/relationships/hyperlink" Target="http://kk.wikipedia.org/wiki/%D0%9A%D0%B8%D0%B2%D0%B8" TargetMode="External"/><Relationship Id="rId12" Type="http://schemas.openxmlformats.org/officeDocument/2006/relationships/image" Target="../media/image10.jpeg"/><Relationship Id="rId2" Type="http://schemas.openxmlformats.org/officeDocument/2006/relationships/hyperlink" Target="http://kk.wikipedia.org/wiki/%D0%9B%D0%B0%D1%82%D1%8B%D0%BD_%D1%82%D1%96%D0%BB%D1%96" TargetMode="External"/><Relationship Id="rId1" Type="http://schemas.openxmlformats.org/officeDocument/2006/relationships/slideLayout" Target="../slideLayouts/slideLayout2.xml"/><Relationship Id="rId6" Type="http://schemas.openxmlformats.org/officeDocument/2006/relationships/hyperlink" Target="http://kk.wikipedia.org/w/index.php?title=%D0%A2%D2%AF%D0%B9%D0%B5%D2%9B%D2%B1%D1%81%D1%82%D0%B0%D1%80&amp;action=edit&amp;redlink=1" TargetMode="External"/><Relationship Id="rId11" Type="http://schemas.openxmlformats.org/officeDocument/2006/relationships/image" Target="../media/image9.jpeg"/><Relationship Id="rId5" Type="http://schemas.openxmlformats.org/officeDocument/2006/relationships/hyperlink" Target="http://kk.wikipedia.org/wiki/%D0%90%D1%80%D1%85%D0%B5%D0%BE%D0%BF%D1%82%D0%B5%D1%80%D0%B8%D0%BA%D1%81" TargetMode="External"/><Relationship Id="rId10" Type="http://schemas.openxmlformats.org/officeDocument/2006/relationships/image" Target="../media/image8.gif"/><Relationship Id="rId4" Type="http://schemas.openxmlformats.org/officeDocument/2006/relationships/hyperlink" Target="http://kk.wikipedia.org/wiki/%D0%9E%D0%BC%D1%8B%D1%80%D1%82%D2%9B%D0%B0%D0%BB%D1%8B%D0%BB%D0%B0%D1%80" TargetMode="External"/><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kk.wikipedia.org/wiki/%D0%9E%D0%BC%D1%8B%D1%80%D1%82%D2%9B%D0%B0"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kk.wikipedia.org/w/index.php?title=%D0%96%D0%B5%D0%BB%D0%BF%D1%83%D1%96%D1%88%D2%9B%D2%B1%D0%B9%D1%80%D1%8B%D2%9B%D1%82%D1%8B%D0%BB%D0%B0%D1%80&amp;action=edit&amp;redlink=1" TargetMode="External"/><Relationship Id="rId7" Type="http://schemas.openxmlformats.org/officeDocument/2006/relationships/image" Target="../media/image13.png"/><Relationship Id="rId2" Type="http://schemas.openxmlformats.org/officeDocument/2006/relationships/hyperlink" Target="http://kk.wikipedia.org/w/index.php?title=%D0%9A%D0%B5%D1%81%D1%96%D1%80%D1%82%D0%BA%D0%B5%D2%9B%D2%B1%D0%B9%D1%80%D1%8B%D2%9B%D1%82%D1%8B%D0%BB%D0%B0%D1%80&amp;action=edit&amp;redlink=1" TargetMode="External"/><Relationship Id="rId1" Type="http://schemas.openxmlformats.org/officeDocument/2006/relationships/slideLayout" Target="../slideLayouts/slideLayout2.xml"/><Relationship Id="rId6" Type="http://schemas.openxmlformats.org/officeDocument/2006/relationships/hyperlink" Target="http://kk.wikipedia.org/wiki/%D2%9A%D0%B0%D0%B7%D0%B0%D2%9B%D1%81%D1%82%D0%B0%D0%BD" TargetMode="External"/><Relationship Id="rId5" Type="http://schemas.openxmlformats.org/officeDocument/2006/relationships/hyperlink" Target="http://kk.wikipedia.org/wiki/%D0%90%D0%BD%D1%82%D0%B0%D1%80%D0%BA%D1%82%D0%B8%D0%BA%D0%B0" TargetMode="External"/><Relationship Id="rId4" Type="http://schemas.openxmlformats.org/officeDocument/2006/relationships/hyperlink" Target="http://kk.wikipedia.org/wiki/%D0%9D%D0%B0%D2%93%D1%8B%D0%B7_%D2%9B%D2%B1%D1%81%D1%82%D0%B0%D1%8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kk.wikipedia.org/w/index.php?title=%D2%9A%D2%B1%D0%B9%D1%8B%D0%BC%D1%88%D0%B0%D2%9B_%D0%B1%D0%B5%D0%B7%D1%96&amp;action=edit&amp;redlink=1" TargetMode="External"/><Relationship Id="rId2" Type="http://schemas.openxmlformats.org/officeDocument/2006/relationships/hyperlink" Target="http://kk.wikipedia.org/wiki/%D2%9A%D0%B0%D0%B7%D0%B0%D2%9B%D1%81%D1%82%D0%B0%D0%BD" TargetMode="Externa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285992"/>
            <a:ext cx="8458200" cy="1222375"/>
          </a:xfrm>
        </p:spPr>
        <p:style>
          <a:lnRef idx="0">
            <a:schemeClr val="accent1"/>
          </a:lnRef>
          <a:fillRef idx="3">
            <a:schemeClr val="accent1"/>
          </a:fillRef>
          <a:effectRef idx="3">
            <a:schemeClr val="accent1"/>
          </a:effectRef>
          <a:fontRef idx="minor">
            <a:schemeClr val="lt1"/>
          </a:fontRef>
        </p:style>
        <p:txBody>
          <a:bodyPr/>
          <a:lstStyle/>
          <a:p>
            <a:r>
              <a:rPr lang="ru-RU" dirty="0" err="1" smtClean="0"/>
              <a:t>тақырыбы:Құстар</a:t>
            </a:r>
            <a:endParaRPr lang="ru-RU" dirty="0"/>
          </a:p>
        </p:txBody>
      </p:sp>
      <p:pic>
        <p:nvPicPr>
          <p:cNvPr id="23554" name="Picture 2" descr="http://www.logoslovo.ru/media/pic_middle/7/23013.jpg"/>
          <p:cNvPicPr>
            <a:picLocks noChangeAspect="1" noChangeArrowheads="1"/>
          </p:cNvPicPr>
          <p:nvPr/>
        </p:nvPicPr>
        <p:blipFill>
          <a:blip r:embed="rId2" cstate="print"/>
          <a:srcRect/>
          <a:stretch>
            <a:fillRect/>
          </a:stretch>
        </p:blipFill>
        <p:spPr bwMode="auto">
          <a:xfrm>
            <a:off x="214282" y="3657599"/>
            <a:ext cx="3200400" cy="3200401"/>
          </a:xfrm>
          <a:prstGeom prst="rect">
            <a:avLst/>
          </a:prstGeom>
          <a:ln>
            <a:noFill/>
          </a:ln>
          <a:effectLst>
            <a:softEdge rad="112500"/>
          </a:effectLst>
        </p:spPr>
      </p:pic>
      <p:pic>
        <p:nvPicPr>
          <p:cNvPr id="23556" name="Picture 4" descr="http://animashky.ru/flist/objiv/311/177.gif"/>
          <p:cNvPicPr>
            <a:picLocks noChangeAspect="1" noChangeArrowheads="1" noCrop="1"/>
          </p:cNvPicPr>
          <p:nvPr/>
        </p:nvPicPr>
        <p:blipFill>
          <a:blip r:embed="rId3" cstate="print"/>
          <a:srcRect/>
          <a:stretch>
            <a:fillRect/>
          </a:stretch>
        </p:blipFill>
        <p:spPr bwMode="auto">
          <a:xfrm>
            <a:off x="214282" y="0"/>
            <a:ext cx="5143536" cy="1285884"/>
          </a:xfrm>
          <a:prstGeom prst="rect">
            <a:avLst/>
          </a:prstGeom>
          <a:noFill/>
        </p:spPr>
      </p:pic>
      <p:pic>
        <p:nvPicPr>
          <p:cNvPr id="23558" name="Picture 6" descr="http://animashky.ru/flist/objiv/311/134.gif"/>
          <p:cNvPicPr>
            <a:picLocks noChangeAspect="1" noChangeArrowheads="1" noCrop="1"/>
          </p:cNvPicPr>
          <p:nvPr/>
        </p:nvPicPr>
        <p:blipFill>
          <a:blip r:embed="rId4" cstate="print"/>
          <a:srcRect/>
          <a:stretch>
            <a:fillRect/>
          </a:stretch>
        </p:blipFill>
        <p:spPr bwMode="auto">
          <a:xfrm>
            <a:off x="6233569" y="5429240"/>
            <a:ext cx="2910431" cy="1428760"/>
          </a:xfrm>
          <a:prstGeom prst="rect">
            <a:avLst/>
          </a:prstGeom>
          <a:noFill/>
        </p:spPr>
      </p:pic>
      <p:pic>
        <p:nvPicPr>
          <p:cNvPr id="23560" name="Picture 8" descr="http://kerekinfo.kz/uploads/images/00/03/75/2011/05/03/d8e334.jpg"/>
          <p:cNvPicPr>
            <a:picLocks noChangeAspect="1" noChangeArrowheads="1"/>
          </p:cNvPicPr>
          <p:nvPr/>
        </p:nvPicPr>
        <p:blipFill>
          <a:blip r:embed="rId5" cstate="print"/>
          <a:srcRect/>
          <a:stretch>
            <a:fillRect/>
          </a:stretch>
        </p:blipFill>
        <p:spPr bwMode="auto">
          <a:xfrm>
            <a:off x="5357818" y="285728"/>
            <a:ext cx="2286000" cy="16192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996" y="4500546"/>
            <a:ext cx="8563004" cy="2357454"/>
          </a:xfrm>
        </p:spPr>
        <p:style>
          <a:lnRef idx="3">
            <a:schemeClr val="lt1"/>
          </a:lnRef>
          <a:fillRef idx="1">
            <a:schemeClr val="accent1"/>
          </a:fillRef>
          <a:effectRef idx="1">
            <a:schemeClr val="accent1"/>
          </a:effectRef>
          <a:fontRef idx="minor">
            <a:schemeClr val="lt1"/>
          </a:fontRef>
        </p:style>
        <p:txBody>
          <a:bodyPr>
            <a:normAutofit/>
          </a:bodyPr>
          <a:lstStyle/>
          <a:p>
            <a:r>
              <a:rPr lang="ru-RU" sz="1800" b="1" dirty="0" err="1" smtClean="0"/>
              <a:t>Құстар</a:t>
            </a:r>
            <a:r>
              <a:rPr lang="ru-RU" sz="1800" dirty="0" err="1" smtClean="0"/>
              <a:t> </a:t>
            </a:r>
            <a:r>
              <a:rPr lang="ru-RU" sz="1800" dirty="0" smtClean="0"/>
              <a:t>(</a:t>
            </a:r>
            <a:r>
              <a:rPr lang="ru-RU" sz="1800" dirty="0" smtClean="0">
                <a:hlinkClick r:id="rId2" tooltip="Латын тілі"/>
              </a:rPr>
              <a:t>лат.</a:t>
            </a:r>
            <a:r>
              <a:rPr lang="ru-RU" sz="1800" dirty="0" smtClean="0"/>
              <a:t> </a:t>
            </a:r>
            <a:r>
              <a:rPr lang="en-US" sz="1800" i="1" dirty="0" smtClean="0"/>
              <a:t>Aves</a:t>
            </a:r>
            <a:r>
              <a:rPr lang="en-US" sz="1800" dirty="0" smtClean="0"/>
              <a:t>)</a:t>
            </a:r>
            <a:r>
              <a:rPr lang="en-US" sz="1800" baseline="30000" dirty="0" smtClean="0">
                <a:hlinkClick r:id="rId3"/>
              </a:rPr>
              <a:t>[1]</a:t>
            </a:r>
            <a:r>
              <a:rPr lang="en-US" sz="1800" dirty="0" smtClean="0"/>
              <a:t> – </a:t>
            </a:r>
            <a:r>
              <a:rPr lang="ru-RU" sz="1800" dirty="0" err="1" smtClean="0">
                <a:hlinkClick r:id="rId4" tooltip="Омыртқалылар"/>
              </a:rPr>
              <a:t>омыртқалы жануарлар</a:t>
            </a:r>
            <a:r>
              <a:rPr lang="ru-RU" sz="1800" dirty="0" smtClean="0"/>
              <a:t> тип </a:t>
            </a:r>
            <a:r>
              <a:rPr lang="ru-RU" sz="1800" dirty="0" err="1" smtClean="0"/>
              <a:t>тармағының бір</a:t>
            </a:r>
            <a:r>
              <a:rPr lang="ru-RU" sz="1800" dirty="0" smtClean="0"/>
              <a:t> </a:t>
            </a:r>
            <a:r>
              <a:rPr lang="ru-RU" sz="1800" dirty="0" err="1" smtClean="0"/>
              <a:t>класы</a:t>
            </a:r>
            <a:r>
              <a:rPr lang="ru-RU" sz="1800" dirty="0" smtClean="0"/>
              <a:t>. </a:t>
            </a:r>
            <a:r>
              <a:rPr lang="ru-RU" sz="1800" dirty="0" err="1" smtClean="0"/>
              <a:t>Құстардың эволюциялық </a:t>
            </a:r>
            <a:r>
              <a:rPr lang="ru-RU" sz="1800" dirty="0" smtClean="0"/>
              <a:t>даму </a:t>
            </a:r>
            <a:r>
              <a:rPr lang="ru-RU" sz="1800" dirty="0" err="1" smtClean="0"/>
              <a:t>сатысы</a:t>
            </a:r>
            <a:r>
              <a:rPr lang="ru-RU" sz="1800" dirty="0" smtClean="0"/>
              <a:t> 4 </a:t>
            </a:r>
            <a:r>
              <a:rPr lang="ru-RU" sz="1800" dirty="0" err="1" smtClean="0"/>
              <a:t>кезеңге бөлінеді</a:t>
            </a:r>
            <a:r>
              <a:rPr lang="ru-RU" sz="1800" dirty="0" smtClean="0"/>
              <a:t>:</a:t>
            </a:r>
            <a:br>
              <a:rPr lang="ru-RU" sz="1800" dirty="0" smtClean="0"/>
            </a:br>
            <a:r>
              <a:rPr lang="ru-RU" sz="1800" i="1" dirty="0" err="1" smtClean="0"/>
              <a:t>алғашқы құстар</a:t>
            </a:r>
            <a:r>
              <a:rPr lang="ru-RU" sz="1800" dirty="0" smtClean="0"/>
              <a:t> – </a:t>
            </a:r>
            <a:r>
              <a:rPr lang="ru-RU" sz="1800" dirty="0" smtClean="0">
                <a:hlinkClick r:id="rId5" tooltip="Археоптерикс"/>
              </a:rPr>
              <a:t>археоптерикс</a:t>
            </a:r>
            <a:r>
              <a:rPr lang="ru-RU" sz="1800" dirty="0" smtClean="0"/>
              <a:t>;</a:t>
            </a:r>
            <a:br>
              <a:rPr lang="ru-RU" sz="1800" dirty="0" smtClean="0"/>
            </a:br>
            <a:r>
              <a:rPr lang="ru-RU" sz="1800" i="1" dirty="0" err="1" smtClean="0"/>
              <a:t>тісті</a:t>
            </a:r>
            <a:r>
              <a:rPr lang="ru-RU" sz="1800" i="1" dirty="0" smtClean="0"/>
              <a:t> </a:t>
            </a:r>
            <a:r>
              <a:rPr lang="ru-RU" sz="1800" i="1" dirty="0" err="1" smtClean="0"/>
              <a:t>құстар</a:t>
            </a:r>
            <a:r>
              <a:rPr lang="ru-RU" sz="1800" dirty="0" err="1" smtClean="0"/>
              <a:t>;</a:t>
            </a:r>
            <a:r>
              <a:rPr lang="ru-RU" sz="1800" dirty="0" smtClean="0"/>
              <a:t/>
            </a:r>
            <a:br>
              <a:rPr lang="ru-RU" sz="1800" dirty="0" smtClean="0"/>
            </a:br>
            <a:r>
              <a:rPr lang="ru-RU" sz="1800" i="1" dirty="0" err="1" smtClean="0"/>
              <a:t>қырсыз жалпақ төстілер</a:t>
            </a:r>
            <a:r>
              <a:rPr lang="ru-RU" sz="1800" dirty="0" err="1" smtClean="0"/>
              <a:t> </a:t>
            </a:r>
            <a:r>
              <a:rPr lang="ru-RU" sz="1800" dirty="0" smtClean="0"/>
              <a:t>– </a:t>
            </a:r>
            <a:r>
              <a:rPr lang="ru-RU" sz="1800" dirty="0" err="1" smtClean="0">
                <a:hlinkClick r:id="rId6" tooltip="Түйеқұстар (мұндай бет жоқ)"/>
              </a:rPr>
              <a:t>түйеқұстар</a:t>
            </a:r>
            <a:r>
              <a:rPr lang="ru-RU" sz="1800" dirty="0" err="1" smtClean="0"/>
              <a:t>, </a:t>
            </a:r>
            <a:r>
              <a:rPr lang="ru-RU" sz="1800" dirty="0" smtClean="0">
                <a:hlinkClick r:id="rId7" tooltip="Киви"/>
              </a:rPr>
              <a:t>киви</a:t>
            </a:r>
            <a:r>
              <a:rPr lang="ru-RU" sz="1800" dirty="0" smtClean="0"/>
              <a:t>, </a:t>
            </a:r>
            <a:r>
              <a:rPr lang="ru-RU" sz="1800" dirty="0" err="1" smtClean="0">
                <a:hlinkClick r:id="rId8" tooltip="Пингвиндер"/>
              </a:rPr>
              <a:t>пингвиндер</a:t>
            </a:r>
            <a:r>
              <a:rPr lang="ru-RU" sz="1800" dirty="0" smtClean="0"/>
              <a:t>;</a:t>
            </a:r>
            <a:br>
              <a:rPr lang="ru-RU" sz="1800" dirty="0" smtClean="0"/>
            </a:br>
            <a:r>
              <a:rPr lang="ru-RU" sz="1800" i="1" dirty="0" err="1" smtClean="0"/>
              <a:t>қырлы төсті құстар</a:t>
            </a:r>
            <a:r>
              <a:rPr lang="ru-RU" sz="1800" dirty="0" err="1" smtClean="0"/>
              <a:t>.</a:t>
            </a:r>
            <a:r>
              <a:rPr lang="ru-RU" sz="1800" dirty="0" smtClean="0"/>
              <a:t/>
            </a:r>
            <a:br>
              <a:rPr lang="ru-RU" sz="1800" dirty="0" smtClean="0"/>
            </a:br>
            <a:endParaRPr lang="ru-RU" sz="1800" dirty="0"/>
          </a:p>
        </p:txBody>
      </p:sp>
      <p:pic>
        <p:nvPicPr>
          <p:cNvPr id="26626" name="Picture 2" descr="http://animashky.ru/flist/objiv/311/79.gif"/>
          <p:cNvPicPr>
            <a:picLocks noChangeAspect="1" noChangeArrowheads="1" noCrop="1"/>
          </p:cNvPicPr>
          <p:nvPr/>
        </p:nvPicPr>
        <p:blipFill>
          <a:blip r:embed="rId9" cstate="print"/>
          <a:srcRect/>
          <a:stretch>
            <a:fillRect/>
          </a:stretch>
        </p:blipFill>
        <p:spPr bwMode="auto">
          <a:xfrm>
            <a:off x="8358214" y="0"/>
            <a:ext cx="785786" cy="886817"/>
          </a:xfrm>
          <a:prstGeom prst="rect">
            <a:avLst/>
          </a:prstGeom>
          <a:noFill/>
        </p:spPr>
      </p:pic>
      <p:pic>
        <p:nvPicPr>
          <p:cNvPr id="26628" name="Picture 4" descr="http://animashky.ru/flist/objiv/311/62.gif"/>
          <p:cNvPicPr>
            <a:picLocks noChangeAspect="1" noChangeArrowheads="1" noCrop="1"/>
          </p:cNvPicPr>
          <p:nvPr/>
        </p:nvPicPr>
        <p:blipFill>
          <a:blip r:embed="rId10" cstate="print"/>
          <a:srcRect/>
          <a:stretch>
            <a:fillRect/>
          </a:stretch>
        </p:blipFill>
        <p:spPr bwMode="auto">
          <a:xfrm>
            <a:off x="8143900" y="5286388"/>
            <a:ext cx="785818" cy="886853"/>
          </a:xfrm>
          <a:prstGeom prst="rect">
            <a:avLst/>
          </a:prstGeom>
          <a:noFill/>
        </p:spPr>
      </p:pic>
      <p:pic>
        <p:nvPicPr>
          <p:cNvPr id="26630" name="Picture 6" descr="http://www.kerekinfo.kz/uploads/images/00/00/19/2011/03/04/18679cdee1.jpg"/>
          <p:cNvPicPr>
            <a:picLocks noChangeAspect="1" noChangeArrowheads="1"/>
          </p:cNvPicPr>
          <p:nvPr/>
        </p:nvPicPr>
        <p:blipFill>
          <a:blip r:embed="rId11" cstate="print"/>
          <a:srcRect/>
          <a:stretch>
            <a:fillRect/>
          </a:stretch>
        </p:blipFill>
        <p:spPr bwMode="auto">
          <a:xfrm>
            <a:off x="357158" y="214290"/>
            <a:ext cx="3800642" cy="3429024"/>
          </a:xfrm>
          <a:prstGeom prst="rect">
            <a:avLst/>
          </a:prstGeom>
          <a:ln>
            <a:noFill/>
          </a:ln>
          <a:effectLst>
            <a:softEdge rad="112500"/>
          </a:effectLst>
        </p:spPr>
      </p:pic>
      <p:pic>
        <p:nvPicPr>
          <p:cNvPr id="26632" name="Picture 8" descr="http://www.naturelifepark.com/birds/foto/big/Tangara_chilensis.jpg"/>
          <p:cNvPicPr>
            <a:picLocks noChangeAspect="1" noChangeArrowheads="1"/>
          </p:cNvPicPr>
          <p:nvPr/>
        </p:nvPicPr>
        <p:blipFill>
          <a:blip r:embed="rId12" cstate="print"/>
          <a:srcRect/>
          <a:stretch>
            <a:fillRect/>
          </a:stretch>
        </p:blipFill>
        <p:spPr bwMode="auto">
          <a:xfrm>
            <a:off x="4786314" y="1428736"/>
            <a:ext cx="3286148" cy="236876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28"/>
            <a:ext cx="8205814" cy="1971668"/>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ru-RU" sz="1800" b="1" dirty="0" err="1" smtClean="0"/>
              <a:t>Құстар</a:t>
            </a:r>
            <a:r>
              <a:rPr lang="ru-RU" sz="1800" dirty="0" err="1" smtClean="0"/>
              <a:t> </a:t>
            </a:r>
            <a:r>
              <a:rPr lang="ru-RU" sz="1800" dirty="0" smtClean="0"/>
              <a:t>– </a:t>
            </a:r>
            <a:r>
              <a:rPr lang="ru-RU" sz="1800" dirty="0" err="1" smtClean="0"/>
              <a:t>жылықанды омыртқалы жануарлар</a:t>
            </a:r>
            <a:r>
              <a:rPr lang="ru-RU" sz="1800" dirty="0" smtClean="0"/>
              <a:t> </a:t>
            </a:r>
            <a:r>
              <a:rPr lang="ru-RU" sz="1800" dirty="0" err="1" smtClean="0"/>
              <a:t>(</a:t>
            </a:r>
            <a:r>
              <a:rPr lang="ru-RU" sz="1800" dirty="0" err="1" smtClean="0">
                <a:hlinkClick r:id="rId2" tooltip="Омыртқа"/>
              </a:rPr>
              <a:t>омыртқасы</a:t>
            </a:r>
            <a:r>
              <a:rPr lang="ru-RU" sz="1800" dirty="0" err="1" smtClean="0"/>
              <a:t> </a:t>
            </a:r>
            <a:r>
              <a:rPr lang="ru-RU" sz="1800" dirty="0" smtClean="0"/>
              <a:t>бар </a:t>
            </a:r>
            <a:r>
              <a:rPr lang="ru-RU" sz="1800" dirty="0" err="1" smtClean="0"/>
              <a:t>жануарлар</a:t>
            </a:r>
            <a:r>
              <a:rPr lang="ru-RU" sz="1800" dirty="0" smtClean="0"/>
              <a:t>). </a:t>
            </a:r>
            <a:r>
              <a:rPr lang="ru-RU" sz="1800" dirty="0" err="1" smtClean="0"/>
              <a:t>Олардың қауырсындары жылуды</a:t>
            </a:r>
            <a:r>
              <a:rPr lang="ru-RU" sz="1800" dirty="0" smtClean="0"/>
              <a:t> </a:t>
            </a:r>
            <a:r>
              <a:rPr lang="ru-RU" sz="1800" dirty="0" err="1" smtClean="0"/>
              <a:t>сақтауға және ұшуға көмектеседі.</a:t>
            </a:r>
            <a:r>
              <a:rPr lang="ru-RU" sz="1800" dirty="0" smtClean="0"/>
              <a:t> </a:t>
            </a:r>
            <a:r>
              <a:rPr lang="ru-RU" sz="1800" dirty="0" err="1" smtClean="0"/>
              <a:t>Олар</a:t>
            </a:r>
            <a:r>
              <a:rPr lang="ru-RU" sz="1800" dirty="0" smtClean="0"/>
              <a:t> </a:t>
            </a:r>
            <a:r>
              <a:rPr lang="ru-RU" sz="1800" dirty="0" err="1" smtClean="0"/>
              <a:t>артқы екі</a:t>
            </a:r>
            <a:r>
              <a:rPr lang="ru-RU" sz="1800" dirty="0" smtClean="0"/>
              <a:t> </a:t>
            </a:r>
            <a:r>
              <a:rPr lang="ru-RU" sz="1800" dirty="0" err="1" smtClean="0"/>
              <a:t>аяқтарымен жүреді, </a:t>
            </a:r>
            <a:r>
              <a:rPr lang="ru-RU" sz="1800" dirty="0" smtClean="0"/>
              <a:t>ал </a:t>
            </a:r>
            <a:r>
              <a:rPr lang="ru-RU" sz="1800" dirty="0" err="1" smtClean="0"/>
              <a:t>алдыңғң аяқ-қолдары қанаттарға айналған</a:t>
            </a:r>
            <a:r>
              <a:rPr lang="ru-RU" sz="1800" dirty="0" smtClean="0"/>
              <a:t>. </a:t>
            </a:r>
            <a:r>
              <a:rPr lang="ru-RU" sz="1800" dirty="0" err="1" smtClean="0"/>
              <a:t>Құстардың барлығы жұмыртқа салады</a:t>
            </a:r>
            <a:r>
              <a:rPr lang="ru-RU" sz="1800" dirty="0" smtClean="0"/>
              <a:t>. </a:t>
            </a:r>
            <a:r>
              <a:rPr lang="ru-RU" sz="1800" dirty="0" err="1" smtClean="0"/>
              <a:t>Құстардың денелері</a:t>
            </a:r>
            <a:r>
              <a:rPr lang="ru-RU" sz="1800" dirty="0" smtClean="0"/>
              <a:t> </a:t>
            </a:r>
            <a:r>
              <a:rPr lang="ru-RU" sz="1800" dirty="0" err="1" smtClean="0"/>
              <a:t>жеңіл болғанымен, мықты және ұшуға ыңғайлы болады</a:t>
            </a:r>
            <a:r>
              <a:rPr lang="ru-RU" sz="1800" dirty="0" smtClean="0"/>
              <a:t>. </a:t>
            </a:r>
            <a:r>
              <a:rPr lang="ru-RU" sz="1800" dirty="0" err="1" smtClean="0"/>
              <a:t>Дегенмен</a:t>
            </a:r>
            <a:r>
              <a:rPr lang="ru-RU" sz="1800" dirty="0" smtClean="0"/>
              <a:t> </a:t>
            </a:r>
            <a:r>
              <a:rPr lang="ru-RU" sz="1800" dirty="0" err="1" smtClean="0"/>
              <a:t>ұшпайтын құстар </a:t>
            </a:r>
            <a:r>
              <a:rPr lang="ru-RU" sz="1800" dirty="0" smtClean="0"/>
              <a:t>да </a:t>
            </a:r>
            <a:r>
              <a:rPr lang="ru-RU" sz="1800" dirty="0" err="1" smtClean="0"/>
              <a:t>кездеседі</a:t>
            </a:r>
            <a:r>
              <a:rPr lang="ru-RU" sz="1800" dirty="0" smtClean="0"/>
              <a:t>.</a:t>
            </a:r>
            <a:endParaRPr lang="ru-RU" sz="1800" dirty="0"/>
          </a:p>
        </p:txBody>
      </p:sp>
      <p:pic>
        <p:nvPicPr>
          <p:cNvPr id="27650" name="Picture 2" descr="http://animashky.ru/flist/objiv/311/111.gif"/>
          <p:cNvPicPr>
            <a:picLocks noChangeAspect="1" noChangeArrowheads="1" noCrop="1"/>
          </p:cNvPicPr>
          <p:nvPr/>
        </p:nvPicPr>
        <p:blipFill>
          <a:blip r:embed="rId3" cstate="print"/>
          <a:srcRect/>
          <a:stretch>
            <a:fillRect/>
          </a:stretch>
        </p:blipFill>
        <p:spPr bwMode="auto">
          <a:xfrm>
            <a:off x="0" y="2500306"/>
            <a:ext cx="2678923" cy="1785950"/>
          </a:xfrm>
          <a:prstGeom prst="rect">
            <a:avLst/>
          </a:prstGeom>
          <a:noFill/>
        </p:spPr>
      </p:pic>
      <p:pic>
        <p:nvPicPr>
          <p:cNvPr id="27652" name="Picture 4" descr="http://f.azh.kz/news-kaz/000/702/14_tabigat1.jpg"/>
          <p:cNvPicPr>
            <a:picLocks noChangeAspect="1" noChangeArrowheads="1"/>
          </p:cNvPicPr>
          <p:nvPr/>
        </p:nvPicPr>
        <p:blipFill>
          <a:blip r:embed="rId4" cstate="print"/>
          <a:srcRect/>
          <a:stretch>
            <a:fillRect/>
          </a:stretch>
        </p:blipFill>
        <p:spPr bwMode="auto">
          <a:xfrm>
            <a:off x="3286116" y="3000372"/>
            <a:ext cx="5214974" cy="347885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5072066" cy="525781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1800" dirty="0" err="1" smtClean="0"/>
              <a:t>Құстар </a:t>
            </a:r>
            <a:r>
              <a:rPr lang="ru-RU" sz="1800" dirty="0" smtClean="0"/>
              <a:t>2 класс </a:t>
            </a:r>
            <a:r>
              <a:rPr lang="ru-RU" sz="1800" dirty="0" err="1" smtClean="0"/>
              <a:t>тармағына</a:t>
            </a:r>
            <a:r>
              <a:rPr lang="ru-RU" sz="1800" dirty="0" smtClean="0"/>
              <a:t>: </a:t>
            </a:r>
            <a:r>
              <a:rPr lang="ru-RU" sz="1800" dirty="0" err="1" smtClean="0"/>
              <a:t>бір</a:t>
            </a:r>
            <a:r>
              <a:rPr lang="ru-RU" sz="1800" dirty="0" smtClean="0"/>
              <a:t> </a:t>
            </a:r>
            <a:r>
              <a:rPr lang="ru-RU" sz="1800" dirty="0" err="1" smtClean="0"/>
              <a:t>ғана </a:t>
            </a:r>
            <a:r>
              <a:rPr lang="ru-RU" sz="1800" dirty="0" smtClean="0"/>
              <a:t>отряды бар </a:t>
            </a:r>
            <a:r>
              <a:rPr lang="ru-RU" sz="1800" dirty="0" err="1" smtClean="0">
                <a:hlinkClick r:id="rId2" tooltip="Кесірткеқұйрықтылар (мұндай бет жоқ)"/>
              </a:rPr>
              <a:t>кесірткеқұйрықтылар</a:t>
            </a:r>
            <a:r>
              <a:rPr lang="ru-RU" sz="1800" dirty="0" smtClean="0"/>
              <a:t> (</a:t>
            </a:r>
            <a:r>
              <a:rPr lang="ru-RU" sz="1800" dirty="0" err="1" smtClean="0"/>
              <a:t>жойылып</a:t>
            </a:r>
            <a:r>
              <a:rPr lang="ru-RU" sz="1800" dirty="0" smtClean="0"/>
              <a:t> </a:t>
            </a:r>
            <a:r>
              <a:rPr lang="ru-RU" sz="1800" dirty="0" err="1" smtClean="0"/>
              <a:t>кеткен</a:t>
            </a:r>
            <a:r>
              <a:rPr lang="ru-RU" sz="1800" dirty="0" smtClean="0"/>
              <a:t>) </a:t>
            </a:r>
            <a:r>
              <a:rPr lang="ru-RU" sz="1800" dirty="0" err="1" smtClean="0"/>
              <a:t>және </a:t>
            </a:r>
            <a:r>
              <a:rPr lang="ru-RU" sz="1800" dirty="0" smtClean="0"/>
              <a:t>34 </a:t>
            </a:r>
            <a:r>
              <a:rPr lang="ru-RU" sz="1800" dirty="0" err="1" smtClean="0"/>
              <a:t>отрядқа бірігетін</a:t>
            </a:r>
            <a:r>
              <a:rPr lang="ru-RU" sz="1800" dirty="0" smtClean="0"/>
              <a:t> 9 </a:t>
            </a:r>
            <a:r>
              <a:rPr lang="ru-RU" sz="1800" dirty="0" err="1" smtClean="0"/>
              <a:t>мыңдай түрі </a:t>
            </a:r>
            <a:r>
              <a:rPr lang="ru-RU" sz="1800" dirty="0" smtClean="0"/>
              <a:t>(</a:t>
            </a:r>
            <a:r>
              <a:rPr lang="ru-RU" sz="1800" dirty="0" err="1" smtClean="0"/>
              <a:t>оның </a:t>
            </a:r>
            <a:r>
              <a:rPr lang="ru-RU" sz="1800" dirty="0" smtClean="0"/>
              <a:t>28 отряды осы </a:t>
            </a:r>
            <a:r>
              <a:rPr lang="ru-RU" sz="1800" dirty="0" err="1" smtClean="0"/>
              <a:t>кезде</a:t>
            </a:r>
            <a:r>
              <a:rPr lang="ru-RU" sz="1800" dirty="0" smtClean="0"/>
              <a:t> де </a:t>
            </a:r>
            <a:r>
              <a:rPr lang="ru-RU" sz="1800" dirty="0" err="1" smtClean="0"/>
              <a:t>кездеседі</a:t>
            </a:r>
            <a:r>
              <a:rPr lang="ru-RU" sz="1800" dirty="0" smtClean="0"/>
              <a:t>) </a:t>
            </a:r>
            <a:r>
              <a:rPr lang="ru-RU" sz="1800" dirty="0" err="1" smtClean="0">
                <a:hlinkClick r:id="rId3" tooltip="Желпуішқұйрықтылар (мұндай бет жоқ)"/>
              </a:rPr>
              <a:t>желпуішқұйрықтылар</a:t>
            </a:r>
            <a:r>
              <a:rPr lang="ru-RU" sz="1800" dirty="0" smtClean="0"/>
              <a:t> </a:t>
            </a:r>
            <a:r>
              <a:rPr lang="ru-RU" sz="1800" dirty="0" err="1" smtClean="0"/>
              <a:t>немесе</a:t>
            </a:r>
            <a:r>
              <a:rPr lang="ru-RU" sz="1800" dirty="0" smtClean="0"/>
              <a:t> </a:t>
            </a:r>
            <a:r>
              <a:rPr lang="ru-RU" sz="1800" dirty="0" err="1" smtClean="0">
                <a:hlinkClick r:id="rId4" tooltip="Нағыз құстар"/>
              </a:rPr>
              <a:t>нағыз құстар</a:t>
            </a:r>
            <a:r>
              <a:rPr lang="ru-RU" sz="1800" dirty="0" smtClean="0"/>
              <a:t> </a:t>
            </a:r>
            <a:r>
              <a:rPr lang="ru-RU" sz="1800" dirty="0" err="1" smtClean="0"/>
              <a:t>деп</a:t>
            </a:r>
            <a:r>
              <a:rPr lang="ru-RU" sz="1800" dirty="0" smtClean="0"/>
              <a:t> </a:t>
            </a:r>
            <a:r>
              <a:rPr lang="ru-RU" sz="1800" dirty="0" err="1" smtClean="0"/>
              <a:t>бөлінеді</a:t>
            </a:r>
            <a:r>
              <a:rPr lang="ru-RU" sz="1800" dirty="0" smtClean="0"/>
              <a:t>. </a:t>
            </a:r>
            <a:r>
              <a:rPr lang="ru-RU" sz="1800" dirty="0" err="1" smtClean="0"/>
              <a:t>Құстар Арктикадан</a:t>
            </a:r>
            <a:r>
              <a:rPr lang="ru-RU" sz="1800" dirty="0" smtClean="0"/>
              <a:t> </a:t>
            </a:r>
            <a:r>
              <a:rPr lang="ru-RU" sz="1800" dirty="0" smtClean="0">
                <a:hlinkClick r:id="rId5" tooltip="Антарктика"/>
              </a:rPr>
              <a:t>Антарктика</a:t>
            </a:r>
            <a:r>
              <a:rPr lang="ru-RU" sz="1800" dirty="0" smtClean="0"/>
              <a:t> </a:t>
            </a:r>
            <a:r>
              <a:rPr lang="ru-RU" sz="1800" dirty="0" err="1" smtClean="0"/>
              <a:t>жағалауларына дейінгі</a:t>
            </a:r>
            <a:r>
              <a:rPr lang="ru-RU" sz="1800" dirty="0" smtClean="0"/>
              <a:t> </a:t>
            </a:r>
            <a:r>
              <a:rPr lang="ru-RU" sz="1800" dirty="0" err="1" smtClean="0"/>
              <a:t>барлық табиғи белдемдерде</a:t>
            </a:r>
            <a:r>
              <a:rPr lang="ru-RU" sz="1800" dirty="0" smtClean="0"/>
              <a:t> </a:t>
            </a:r>
            <a:r>
              <a:rPr lang="ru-RU" sz="1800" dirty="0" err="1" smtClean="0"/>
              <a:t>таралған</a:t>
            </a:r>
            <a:r>
              <a:rPr lang="ru-RU" sz="1800" dirty="0" smtClean="0"/>
              <a:t>.</a:t>
            </a:r>
            <a:br>
              <a:rPr lang="ru-RU" sz="1800" dirty="0" smtClean="0"/>
            </a:br>
            <a:r>
              <a:rPr lang="ru-RU" sz="1800" dirty="0" err="1" smtClean="0">
                <a:hlinkClick r:id="rId6" tooltip="Қазақстан"/>
              </a:rPr>
              <a:t>Қазақстанда</a:t>
            </a:r>
            <a:r>
              <a:rPr lang="ru-RU" sz="1800" dirty="0" err="1" smtClean="0"/>
              <a:t> құстардың </a:t>
            </a:r>
            <a:r>
              <a:rPr lang="ru-RU" sz="1800" dirty="0" smtClean="0"/>
              <a:t>18 </a:t>
            </a:r>
            <a:r>
              <a:rPr lang="ru-RU" sz="1800" dirty="0" err="1" smtClean="0"/>
              <a:t>отрядқа жататын</a:t>
            </a:r>
            <a:r>
              <a:rPr lang="ru-RU" sz="1800" dirty="0" smtClean="0"/>
              <a:t> 489 </a:t>
            </a:r>
            <a:r>
              <a:rPr lang="ru-RU" sz="1800" dirty="0" err="1" smtClean="0"/>
              <a:t>түрі </a:t>
            </a:r>
            <a:r>
              <a:rPr lang="ru-RU" sz="1800" dirty="0" smtClean="0"/>
              <a:t>бар. </a:t>
            </a:r>
            <a:r>
              <a:rPr lang="ru-RU" sz="1800" dirty="0" err="1" smtClean="0"/>
              <a:t>Оларды</a:t>
            </a:r>
            <a:r>
              <a:rPr lang="ru-RU" sz="1800" dirty="0" smtClean="0"/>
              <a:t> </a:t>
            </a:r>
            <a:r>
              <a:rPr lang="ru-RU" sz="1800" dirty="0" err="1" smtClean="0"/>
              <a:t>мекен</a:t>
            </a:r>
            <a:r>
              <a:rPr lang="ru-RU" sz="1800" dirty="0" smtClean="0"/>
              <a:t> </a:t>
            </a:r>
            <a:r>
              <a:rPr lang="ru-RU" sz="1800" dirty="0" err="1" smtClean="0"/>
              <a:t>ететін</a:t>
            </a:r>
            <a:r>
              <a:rPr lang="ru-RU" sz="1800" dirty="0" smtClean="0"/>
              <a:t> </a:t>
            </a:r>
            <a:r>
              <a:rPr lang="ru-RU" sz="1800" dirty="0" err="1" smtClean="0"/>
              <a:t>орындарына</a:t>
            </a:r>
            <a:r>
              <a:rPr lang="ru-RU" sz="1800" dirty="0" smtClean="0"/>
              <a:t> </a:t>
            </a:r>
            <a:r>
              <a:rPr lang="ru-RU" sz="1800" dirty="0" err="1" smtClean="0"/>
              <a:t>қарай орман</a:t>
            </a:r>
            <a:r>
              <a:rPr lang="ru-RU" sz="1800" dirty="0" smtClean="0"/>
              <a:t>, </a:t>
            </a:r>
            <a:r>
              <a:rPr lang="ru-RU" sz="1800" dirty="0" err="1" smtClean="0"/>
              <a:t>ашық </a:t>
            </a:r>
            <a:r>
              <a:rPr lang="ru-RU" sz="1800" dirty="0" smtClean="0"/>
              <a:t>дала, </a:t>
            </a:r>
            <a:r>
              <a:rPr lang="ru-RU" sz="1800" dirty="0" err="1" smtClean="0"/>
              <a:t>батпақты-шалшықты және </a:t>
            </a:r>
            <a:r>
              <a:rPr lang="ru-RU" sz="1800" dirty="0" smtClean="0"/>
              <a:t>су </a:t>
            </a:r>
            <a:r>
              <a:rPr lang="ru-RU" sz="1800" dirty="0" err="1" smtClean="0"/>
              <a:t>құстары деп</a:t>
            </a:r>
            <a:r>
              <a:rPr lang="ru-RU" sz="1800" dirty="0" smtClean="0"/>
              <a:t> </a:t>
            </a:r>
            <a:r>
              <a:rPr lang="ru-RU" sz="1800" dirty="0" err="1" smtClean="0"/>
              <a:t>бөледі</a:t>
            </a:r>
            <a:r>
              <a:rPr lang="ru-RU" sz="1800" dirty="0" smtClean="0"/>
              <a:t>. </a:t>
            </a:r>
            <a:r>
              <a:rPr lang="ru-RU" sz="1800" dirty="0" err="1" smtClean="0"/>
              <a:t>Алғашқы құстардың дене</a:t>
            </a:r>
            <a:r>
              <a:rPr lang="ru-RU" sz="1800" dirty="0" smtClean="0"/>
              <a:t> </a:t>
            </a:r>
            <a:r>
              <a:rPr lang="ru-RU" sz="1800" dirty="0" err="1" smtClean="0"/>
              <a:t>тұрқы </a:t>
            </a:r>
            <a:r>
              <a:rPr lang="ru-RU" sz="1800" dirty="0" smtClean="0"/>
              <a:t>1,8 </a:t>
            </a:r>
            <a:r>
              <a:rPr lang="ru-RU" sz="1800" dirty="0" err="1" smtClean="0"/>
              <a:t>м-ге</a:t>
            </a:r>
            <a:r>
              <a:rPr lang="ru-RU" sz="1800" dirty="0" smtClean="0"/>
              <a:t> </a:t>
            </a:r>
            <a:r>
              <a:rPr lang="ru-RU" sz="1800" dirty="0" err="1" smtClean="0"/>
              <a:t>дейін</a:t>
            </a:r>
            <a:r>
              <a:rPr lang="ru-RU" sz="1800" dirty="0" smtClean="0"/>
              <a:t> </a:t>
            </a:r>
            <a:r>
              <a:rPr lang="ru-RU" sz="1800" dirty="0" err="1" smtClean="0"/>
              <a:t>жеткен</a:t>
            </a:r>
            <a:r>
              <a:rPr lang="ru-RU" sz="1800" dirty="0" smtClean="0"/>
              <a:t>, </a:t>
            </a:r>
            <a:r>
              <a:rPr lang="ru-RU" sz="1800" dirty="0" err="1" smtClean="0"/>
              <a:t>тістері</a:t>
            </a:r>
            <a:r>
              <a:rPr lang="ru-RU" sz="1800" dirty="0" smtClean="0"/>
              <a:t> </a:t>
            </a:r>
            <a:r>
              <a:rPr lang="ru-RU" sz="1800" dirty="0" err="1" smtClean="0"/>
              <a:t>жақсы жетілген</a:t>
            </a:r>
            <a:r>
              <a:rPr lang="ru-RU" sz="1800" dirty="0" smtClean="0"/>
              <a:t>, </a:t>
            </a:r>
            <a:r>
              <a:rPr lang="ru-RU" sz="1800" dirty="0" err="1" smtClean="0"/>
              <a:t>ұша алмаған</a:t>
            </a:r>
            <a:r>
              <a:rPr lang="ru-RU" sz="1800" dirty="0" smtClean="0"/>
              <a:t>.</a:t>
            </a:r>
            <a:br>
              <a:rPr lang="ru-RU" sz="1800" dirty="0" smtClean="0"/>
            </a:br>
            <a:endParaRPr lang="ru-RU" sz="1800" dirty="0"/>
          </a:p>
        </p:txBody>
      </p:sp>
      <p:pic>
        <p:nvPicPr>
          <p:cNvPr id="28674" name="Picture 2" descr="Құстардың 18 отрядының өкілдері"/>
          <p:cNvPicPr>
            <a:picLocks noChangeAspect="1" noChangeArrowheads="1"/>
          </p:cNvPicPr>
          <p:nvPr/>
        </p:nvPicPr>
        <p:blipFill>
          <a:blip r:embed="rId7" cstate="print"/>
          <a:srcRect/>
          <a:stretch>
            <a:fillRect/>
          </a:stretch>
        </p:blipFill>
        <p:spPr bwMode="auto">
          <a:xfrm>
            <a:off x="5449324" y="428604"/>
            <a:ext cx="3323070" cy="4929222"/>
          </a:xfrm>
          <a:prstGeom prst="rect">
            <a:avLst/>
          </a:prstGeom>
          <a:ln>
            <a:noFill/>
          </a:ln>
          <a:effectLst>
            <a:softEdge rad="112500"/>
          </a:effectLst>
        </p:spPr>
      </p:pic>
      <p:pic>
        <p:nvPicPr>
          <p:cNvPr id="28676" name="Picture 4" descr="http://animashky.ru/flist/objiv/311/185.gif"/>
          <p:cNvPicPr>
            <a:picLocks noChangeAspect="1" noChangeArrowheads="1" noCrop="1"/>
          </p:cNvPicPr>
          <p:nvPr/>
        </p:nvPicPr>
        <p:blipFill>
          <a:blip r:embed="rId8" cstate="print"/>
          <a:srcRect/>
          <a:stretch>
            <a:fillRect/>
          </a:stretch>
        </p:blipFill>
        <p:spPr bwMode="auto">
          <a:xfrm>
            <a:off x="3857620" y="0"/>
            <a:ext cx="1828800" cy="1619251"/>
          </a:xfrm>
          <a:prstGeom prst="rect">
            <a:avLst/>
          </a:prstGeom>
          <a:noFill/>
        </p:spPr>
      </p:pic>
      <p:pic>
        <p:nvPicPr>
          <p:cNvPr id="28678" name="Picture 6" descr="http://animashky.ru/flist/objiv/311/185.gif"/>
          <p:cNvPicPr>
            <a:picLocks noChangeAspect="1" noChangeArrowheads="1" noCrop="1"/>
          </p:cNvPicPr>
          <p:nvPr/>
        </p:nvPicPr>
        <p:blipFill>
          <a:blip r:embed="rId8" cstate="print"/>
          <a:srcRect/>
          <a:stretch>
            <a:fillRect/>
          </a:stretch>
        </p:blipFill>
        <p:spPr bwMode="auto">
          <a:xfrm>
            <a:off x="155575" y="-776288"/>
            <a:ext cx="1828800" cy="16192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900igr.net/datai/biologija/Stroenie-ptitsy/0005-004-Vneshnee-stroenie-ptits.jpg"/>
          <p:cNvPicPr>
            <a:picLocks noChangeAspect="1" noChangeArrowheads="1"/>
          </p:cNvPicPr>
          <p:nvPr/>
        </p:nvPicPr>
        <p:blipFill>
          <a:blip r:embed="rId2" cstate="print"/>
          <a:srcRect/>
          <a:stretch>
            <a:fillRect/>
          </a:stretch>
        </p:blipFill>
        <p:spPr bwMode="auto">
          <a:xfrm>
            <a:off x="2357422" y="1446601"/>
            <a:ext cx="4810132" cy="5411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4"/>
          <p:cNvSpPr>
            <a:spLocks noGrp="1"/>
          </p:cNvSpPr>
          <p:nvPr>
            <p:ph type="title"/>
          </p:nvPr>
        </p:nvSpPr>
        <p:spPr>
          <a:xfrm>
            <a:off x="214282" y="0"/>
            <a:ext cx="8686800" cy="841248"/>
          </a:xfrm>
        </p:spPr>
        <p:style>
          <a:lnRef idx="1">
            <a:schemeClr val="accent1"/>
          </a:lnRef>
          <a:fillRef idx="3">
            <a:schemeClr val="accent1"/>
          </a:fillRef>
          <a:effectRef idx="2">
            <a:schemeClr val="accent1"/>
          </a:effectRef>
          <a:fontRef idx="minor">
            <a:schemeClr val="lt1"/>
          </a:fontRef>
        </p:style>
        <p:txBody>
          <a:bodyPr/>
          <a:lstStyle/>
          <a:p>
            <a:r>
              <a:rPr lang="kk-KZ" dirty="0" smtClean="0"/>
              <a:t>Сыртқы Құрлысы:</a:t>
            </a:r>
            <a:endParaRPr lang="ru-RU" dirty="0"/>
          </a:p>
        </p:txBody>
      </p:sp>
      <p:sp>
        <p:nvSpPr>
          <p:cNvPr id="7" name="Прямоугольник 6"/>
          <p:cNvSpPr/>
          <p:nvPr/>
        </p:nvSpPr>
        <p:spPr>
          <a:xfrm>
            <a:off x="1571604" y="1142984"/>
            <a:ext cx="142876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 Мұрын Тесіктері</a:t>
            </a:r>
            <a:endParaRPr lang="ru-RU" dirty="0"/>
          </a:p>
        </p:txBody>
      </p:sp>
      <p:sp>
        <p:nvSpPr>
          <p:cNvPr id="8" name="Прямоугольник 7"/>
          <p:cNvSpPr/>
          <p:nvPr/>
        </p:nvSpPr>
        <p:spPr>
          <a:xfrm>
            <a:off x="1214414" y="2786058"/>
            <a:ext cx="157163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Тұмсығы</a:t>
            </a:r>
            <a:endParaRPr lang="ru-RU" dirty="0"/>
          </a:p>
        </p:txBody>
      </p:sp>
      <p:sp>
        <p:nvSpPr>
          <p:cNvPr id="10" name="Прямоугольник 9"/>
          <p:cNvSpPr/>
          <p:nvPr/>
        </p:nvSpPr>
        <p:spPr>
          <a:xfrm>
            <a:off x="1500166" y="5429264"/>
            <a:ext cx="164307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Аяқтары</a:t>
            </a:r>
            <a:endParaRPr lang="ru-RU" dirty="0"/>
          </a:p>
        </p:txBody>
      </p:sp>
      <p:sp>
        <p:nvSpPr>
          <p:cNvPr id="11" name="Прямоугольник 10"/>
          <p:cNvSpPr/>
          <p:nvPr/>
        </p:nvSpPr>
        <p:spPr>
          <a:xfrm>
            <a:off x="6572264" y="457200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Құйрығы</a:t>
            </a:r>
            <a:endParaRPr lang="ru-RU" dirty="0"/>
          </a:p>
        </p:txBody>
      </p:sp>
      <p:sp>
        <p:nvSpPr>
          <p:cNvPr id="12" name="Прямоугольник 11"/>
          <p:cNvSpPr/>
          <p:nvPr/>
        </p:nvSpPr>
        <p:spPr>
          <a:xfrm>
            <a:off x="5857884" y="3071810"/>
            <a:ext cx="142876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Қанаты</a:t>
            </a:r>
            <a:endParaRPr lang="ru-RU" dirty="0"/>
          </a:p>
        </p:txBody>
      </p:sp>
      <p:sp>
        <p:nvSpPr>
          <p:cNvPr id="13" name="Прямоугольник 12"/>
          <p:cNvSpPr/>
          <p:nvPr/>
        </p:nvSpPr>
        <p:spPr>
          <a:xfrm>
            <a:off x="4929190" y="2143116"/>
            <a:ext cx="164307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М</a:t>
            </a:r>
            <a:r>
              <a:rPr lang="kk-KZ" dirty="0" smtClean="0"/>
              <a:t>ойны</a:t>
            </a:r>
            <a:endParaRPr lang="ru-RU" dirty="0"/>
          </a:p>
        </p:txBody>
      </p:sp>
      <p:sp>
        <p:nvSpPr>
          <p:cNvPr id="14" name="Прямоугольник 13"/>
          <p:cNvSpPr/>
          <p:nvPr/>
        </p:nvSpPr>
        <p:spPr>
          <a:xfrm>
            <a:off x="4429124" y="1571612"/>
            <a:ext cx="114300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Басы</a:t>
            </a:r>
            <a:endParaRPr lang="ru-RU" dirty="0"/>
          </a:p>
        </p:txBody>
      </p:sp>
      <p:sp>
        <p:nvSpPr>
          <p:cNvPr id="15" name="Прямоугольник 14"/>
          <p:cNvSpPr/>
          <p:nvPr/>
        </p:nvSpPr>
        <p:spPr>
          <a:xfrm>
            <a:off x="3143240" y="1071546"/>
            <a:ext cx="114300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Көзі</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686800" cy="841248"/>
          </a:xfrm>
        </p:spPr>
        <p:style>
          <a:lnRef idx="1">
            <a:schemeClr val="accent1"/>
          </a:lnRef>
          <a:fillRef idx="2">
            <a:schemeClr val="accent1"/>
          </a:fillRef>
          <a:effectRef idx="1">
            <a:schemeClr val="accent1"/>
          </a:effectRef>
          <a:fontRef idx="minor">
            <a:schemeClr val="dk1"/>
          </a:fontRef>
        </p:style>
        <p:txBody>
          <a:bodyPr>
            <a:normAutofit/>
          </a:bodyPr>
          <a:lstStyle/>
          <a:p>
            <a:r>
              <a:rPr lang="kk-KZ" sz="2400" dirty="0" smtClean="0"/>
              <a:t>Түрлері:</a:t>
            </a:r>
            <a:endParaRPr lang="ru-RU" sz="2400" dirty="0"/>
          </a:p>
        </p:txBody>
      </p:sp>
      <p:pic>
        <p:nvPicPr>
          <p:cNvPr id="31746" name="Picture 2" descr="http://upload.wikimedia.org/wikipedia/commons/thumb/d/da/Zoo_Dortmund_Nandu.jpg/200px-Zoo_Dortmund_Nandu.jpg"/>
          <p:cNvPicPr>
            <a:picLocks noChangeAspect="1" noChangeArrowheads="1"/>
          </p:cNvPicPr>
          <p:nvPr/>
        </p:nvPicPr>
        <p:blipFill>
          <a:blip r:embed="rId2" cstate="print"/>
          <a:srcRect/>
          <a:stretch>
            <a:fillRect/>
          </a:stretch>
        </p:blipFill>
        <p:spPr bwMode="auto">
          <a:xfrm>
            <a:off x="500034" y="1071546"/>
            <a:ext cx="1943534" cy="2643206"/>
          </a:xfrm>
          <a:prstGeom prst="rect">
            <a:avLst/>
          </a:prstGeom>
          <a:ln>
            <a:noFill/>
          </a:ln>
          <a:effectLst>
            <a:softEdge rad="112500"/>
          </a:effectLst>
        </p:spPr>
      </p:pic>
      <p:sp>
        <p:nvSpPr>
          <p:cNvPr id="4" name="Прямоугольник 3"/>
          <p:cNvSpPr/>
          <p:nvPr/>
        </p:nvSpPr>
        <p:spPr>
          <a:xfrm>
            <a:off x="857224" y="3714752"/>
            <a:ext cx="135732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Нанду</a:t>
            </a:r>
            <a:endParaRPr lang="ru-RU" dirty="0"/>
          </a:p>
        </p:txBody>
      </p:sp>
      <p:pic>
        <p:nvPicPr>
          <p:cNvPr id="31748" name="Picture 4" descr="http://upload.wikimedia.org/wikipedia/commons/thumb/2/2c/Casuarius_casuarius.jpg/200px-Casuarius_casuarius.jpg"/>
          <p:cNvPicPr>
            <a:picLocks noChangeAspect="1" noChangeArrowheads="1"/>
          </p:cNvPicPr>
          <p:nvPr/>
        </p:nvPicPr>
        <p:blipFill>
          <a:blip r:embed="rId3" cstate="print"/>
          <a:srcRect/>
          <a:stretch>
            <a:fillRect/>
          </a:stretch>
        </p:blipFill>
        <p:spPr bwMode="auto">
          <a:xfrm>
            <a:off x="2643174" y="1214422"/>
            <a:ext cx="1905000" cy="1905000"/>
          </a:xfrm>
          <a:prstGeom prst="rect">
            <a:avLst/>
          </a:prstGeom>
          <a:ln>
            <a:noFill/>
          </a:ln>
          <a:effectLst>
            <a:softEdge rad="112500"/>
          </a:effectLst>
        </p:spPr>
      </p:pic>
      <p:sp>
        <p:nvSpPr>
          <p:cNvPr id="6" name="Прямоугольник 5"/>
          <p:cNvSpPr/>
          <p:nvPr/>
        </p:nvSpPr>
        <p:spPr>
          <a:xfrm>
            <a:off x="2928926" y="3071810"/>
            <a:ext cx="142876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Қазуар</a:t>
            </a:r>
            <a:endParaRPr lang="ru-RU" dirty="0"/>
          </a:p>
        </p:txBody>
      </p:sp>
      <p:pic>
        <p:nvPicPr>
          <p:cNvPr id="31750" name="Picture 6" descr="http://upload.wikimedia.org/wikipedia/commons/thumb/4/41/RoyalPenguins2.JPG/180px-RoyalPenguins2.JPG"/>
          <p:cNvPicPr>
            <a:picLocks noChangeAspect="1" noChangeArrowheads="1"/>
          </p:cNvPicPr>
          <p:nvPr/>
        </p:nvPicPr>
        <p:blipFill>
          <a:blip r:embed="rId4" cstate="print"/>
          <a:srcRect/>
          <a:stretch>
            <a:fillRect/>
          </a:stretch>
        </p:blipFill>
        <p:spPr bwMode="auto">
          <a:xfrm>
            <a:off x="4857752" y="1142984"/>
            <a:ext cx="1785949" cy="2143140"/>
          </a:xfrm>
          <a:prstGeom prst="rect">
            <a:avLst/>
          </a:prstGeom>
          <a:ln>
            <a:noFill/>
          </a:ln>
          <a:effectLst>
            <a:softEdge rad="112500"/>
          </a:effectLst>
        </p:spPr>
      </p:pic>
      <p:sp>
        <p:nvSpPr>
          <p:cNvPr id="8" name="Прямоугольник 7"/>
          <p:cNvSpPr/>
          <p:nvPr/>
        </p:nvSpPr>
        <p:spPr>
          <a:xfrm>
            <a:off x="5072066" y="3286124"/>
            <a:ext cx="150019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Корольдік Пингвин</a:t>
            </a:r>
            <a:endParaRPr lang="ru-RU" dirty="0"/>
          </a:p>
        </p:txBody>
      </p:sp>
      <p:pic>
        <p:nvPicPr>
          <p:cNvPr id="31752" name="Picture 8" descr="http://upload.wikimedia.org/wikipedia/commons/thumb/f/ff/Sander-pinguins.jpg/160px-Sander-pinguins.jpg"/>
          <p:cNvPicPr>
            <a:picLocks noChangeAspect="1" noChangeArrowheads="1"/>
          </p:cNvPicPr>
          <p:nvPr/>
        </p:nvPicPr>
        <p:blipFill>
          <a:blip r:embed="rId5" cstate="print"/>
          <a:srcRect/>
          <a:stretch>
            <a:fillRect/>
          </a:stretch>
        </p:blipFill>
        <p:spPr bwMode="auto">
          <a:xfrm>
            <a:off x="6929454" y="1357298"/>
            <a:ext cx="1978281" cy="1285884"/>
          </a:xfrm>
          <a:prstGeom prst="rect">
            <a:avLst/>
          </a:prstGeom>
          <a:ln>
            <a:noFill/>
          </a:ln>
          <a:effectLst>
            <a:softEdge rad="112500"/>
          </a:effectLst>
        </p:spPr>
      </p:pic>
      <p:sp>
        <p:nvSpPr>
          <p:cNvPr id="11" name="Прямоугольник 10"/>
          <p:cNvSpPr/>
          <p:nvPr/>
        </p:nvSpPr>
        <p:spPr>
          <a:xfrm>
            <a:off x="7215206" y="2714620"/>
            <a:ext cx="142876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Сандер Пингвині</a:t>
            </a:r>
            <a:endParaRPr lang="ru-RU" dirty="0"/>
          </a:p>
        </p:txBody>
      </p:sp>
      <p:pic>
        <p:nvPicPr>
          <p:cNvPr id="31754" name="Picture 10" descr="http://upload.wikimedia.org/wikipedia/commons/thumb/3/30/TetraogallusAltaicus.jpg/200px-TetraogallusAltaicus.jpg"/>
          <p:cNvPicPr>
            <a:picLocks noChangeAspect="1" noChangeArrowheads="1"/>
          </p:cNvPicPr>
          <p:nvPr/>
        </p:nvPicPr>
        <p:blipFill>
          <a:blip r:embed="rId6" cstate="print"/>
          <a:srcRect/>
          <a:stretch>
            <a:fillRect/>
          </a:stretch>
        </p:blipFill>
        <p:spPr bwMode="auto">
          <a:xfrm>
            <a:off x="3357554" y="3714753"/>
            <a:ext cx="1500198" cy="2460326"/>
          </a:xfrm>
          <a:prstGeom prst="rect">
            <a:avLst/>
          </a:prstGeom>
          <a:ln>
            <a:noFill/>
          </a:ln>
          <a:effectLst>
            <a:softEdge rad="112500"/>
          </a:effectLst>
        </p:spPr>
      </p:pic>
      <p:sp>
        <p:nvSpPr>
          <p:cNvPr id="13" name="Прямоугольник 12"/>
          <p:cNvSpPr/>
          <p:nvPr/>
        </p:nvSpPr>
        <p:spPr>
          <a:xfrm>
            <a:off x="3643306" y="6240777"/>
            <a:ext cx="1143008" cy="617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Алтай ұлары</a:t>
            </a:r>
            <a:endParaRPr lang="ru-RU" dirty="0"/>
          </a:p>
        </p:txBody>
      </p:sp>
      <p:pic>
        <p:nvPicPr>
          <p:cNvPr id="31756" name="Picture 12" descr="http://upload.wikimedia.org/wikipedia/commons/thumb/7/79/Penguin%2C_Strait_of_Magellan.jpg/180px-Penguin%2C_Strait_of_Magellan.jpg"/>
          <p:cNvPicPr>
            <a:picLocks noChangeAspect="1" noChangeArrowheads="1"/>
          </p:cNvPicPr>
          <p:nvPr/>
        </p:nvPicPr>
        <p:blipFill>
          <a:blip r:embed="rId7" cstate="print"/>
          <a:srcRect/>
          <a:stretch>
            <a:fillRect/>
          </a:stretch>
        </p:blipFill>
        <p:spPr bwMode="auto">
          <a:xfrm>
            <a:off x="7072330" y="3643314"/>
            <a:ext cx="1714500" cy="2495551"/>
          </a:xfrm>
          <a:prstGeom prst="rect">
            <a:avLst/>
          </a:prstGeom>
          <a:ln>
            <a:noFill/>
          </a:ln>
          <a:effectLst>
            <a:softEdge rad="112500"/>
          </a:effectLst>
        </p:spPr>
      </p:pic>
      <p:sp>
        <p:nvSpPr>
          <p:cNvPr id="16" name="Прямоугольник 15"/>
          <p:cNvSpPr/>
          <p:nvPr/>
        </p:nvSpPr>
        <p:spPr>
          <a:xfrm>
            <a:off x="7215206" y="6072206"/>
            <a:ext cx="142876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Магеллан Пингвині</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730" y="4786322"/>
            <a:ext cx="8774270" cy="1928826"/>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ru-RU" sz="1800" dirty="0" err="1" smtClean="0">
                <a:hlinkClick r:id="rId2" tooltip="Қазақстан"/>
              </a:rPr>
              <a:t>Қазақстанда</a:t>
            </a:r>
            <a:r>
              <a:rPr lang="ru-RU" sz="1800" dirty="0" err="1" smtClean="0"/>
              <a:t> құстардың </a:t>
            </a:r>
            <a:r>
              <a:rPr lang="ru-RU" sz="1800" dirty="0" smtClean="0"/>
              <a:t>18 </a:t>
            </a:r>
            <a:r>
              <a:rPr lang="ru-RU" sz="1800" dirty="0" err="1" smtClean="0"/>
              <a:t>отрядқа жататын</a:t>
            </a:r>
            <a:r>
              <a:rPr lang="ru-RU" sz="1800" dirty="0" smtClean="0"/>
              <a:t> 489 </a:t>
            </a:r>
            <a:r>
              <a:rPr lang="ru-RU" sz="1800" dirty="0" err="1" smtClean="0"/>
              <a:t>түрі </a:t>
            </a:r>
            <a:r>
              <a:rPr lang="ru-RU" sz="1800" dirty="0" smtClean="0"/>
              <a:t>бар.  </a:t>
            </a:r>
            <a:r>
              <a:rPr lang="ru-RU" sz="1800" dirty="0" err="1" smtClean="0"/>
              <a:t>Құстардың басқа омыртқалы жануарлардан</a:t>
            </a:r>
            <a:r>
              <a:rPr lang="ru-RU" sz="1800" dirty="0" smtClean="0"/>
              <a:t> </a:t>
            </a:r>
            <a:r>
              <a:rPr lang="ru-RU" sz="1800" dirty="0" err="1" smtClean="0"/>
              <a:t>айырмашылығы </a:t>
            </a:r>
            <a:r>
              <a:rPr lang="ru-RU" sz="1800" dirty="0" smtClean="0"/>
              <a:t>– </a:t>
            </a:r>
            <a:r>
              <a:rPr lang="ru-RU" sz="1800" dirty="0" err="1" smtClean="0"/>
              <a:t>олардың ауада</a:t>
            </a:r>
            <a:r>
              <a:rPr lang="ru-RU" sz="1800" dirty="0" smtClean="0"/>
              <a:t> </a:t>
            </a:r>
            <a:r>
              <a:rPr lang="ru-RU" sz="1800" dirty="0" err="1" smtClean="0"/>
              <a:t>ұша алатындығы.</a:t>
            </a:r>
            <a:r>
              <a:rPr lang="ru-RU" sz="1800" dirty="0" smtClean="0"/>
              <a:t> </a:t>
            </a:r>
            <a:r>
              <a:rPr lang="ru-RU" sz="1800" dirty="0" err="1" smtClean="0"/>
              <a:t>Атап</a:t>
            </a:r>
            <a:r>
              <a:rPr lang="ru-RU" sz="1800" dirty="0" smtClean="0"/>
              <a:t> </a:t>
            </a:r>
            <a:r>
              <a:rPr lang="ru-RU" sz="1800" dirty="0" err="1" smtClean="0"/>
              <a:t>айтқанда, алдыңғы аяғы қанатқа айналған, төс, </a:t>
            </a:r>
            <a:r>
              <a:rPr lang="ru-RU" sz="1800" dirty="0" smtClean="0"/>
              <a:t>сан </a:t>
            </a:r>
            <a:r>
              <a:rPr lang="ru-RU" sz="1800" dirty="0" err="1" smtClean="0"/>
              <a:t>және мойын</a:t>
            </a:r>
            <a:r>
              <a:rPr lang="ru-RU" sz="1800" dirty="0" smtClean="0"/>
              <a:t> </a:t>
            </a:r>
            <a:r>
              <a:rPr lang="ru-RU" sz="1800" dirty="0" err="1" smtClean="0"/>
              <a:t>бұлшық еттері</a:t>
            </a:r>
            <a:r>
              <a:rPr lang="ru-RU" sz="1800" dirty="0" smtClean="0"/>
              <a:t> </a:t>
            </a:r>
            <a:r>
              <a:rPr lang="ru-RU" sz="1800" dirty="0" err="1" smtClean="0"/>
              <a:t>жақсы жетілген</a:t>
            </a:r>
            <a:r>
              <a:rPr lang="ru-RU" sz="1800" dirty="0" smtClean="0"/>
              <a:t>, </a:t>
            </a:r>
            <a:r>
              <a:rPr lang="ru-RU" sz="1800" dirty="0" err="1" smtClean="0"/>
              <a:t>сүйектері жұқа</a:t>
            </a:r>
            <a:r>
              <a:rPr lang="ru-RU" sz="1800" dirty="0" smtClean="0"/>
              <a:t>, </a:t>
            </a:r>
            <a:r>
              <a:rPr lang="ru-RU" sz="1800" dirty="0" err="1" smtClean="0"/>
              <a:t>көбінің іші</a:t>
            </a:r>
            <a:r>
              <a:rPr lang="ru-RU" sz="1800" dirty="0" smtClean="0"/>
              <a:t> </a:t>
            </a:r>
            <a:r>
              <a:rPr lang="ru-RU" sz="1800" dirty="0" err="1" smtClean="0"/>
              <a:t>ауаға </a:t>
            </a:r>
            <a:r>
              <a:rPr lang="ru-RU" sz="1800" dirty="0" smtClean="0"/>
              <a:t>толы </a:t>
            </a:r>
            <a:r>
              <a:rPr lang="ru-RU" sz="1800" dirty="0" err="1" smtClean="0"/>
              <a:t>қуыс болғандықтан және бір-бірімен</a:t>
            </a:r>
            <a:r>
              <a:rPr lang="ru-RU" sz="1800" dirty="0" smtClean="0"/>
              <a:t> </a:t>
            </a:r>
            <a:r>
              <a:rPr lang="ru-RU" sz="1800" dirty="0" err="1" smtClean="0"/>
              <a:t>жіксіз</a:t>
            </a:r>
            <a:r>
              <a:rPr lang="ru-RU" sz="1800" dirty="0" smtClean="0"/>
              <a:t> </a:t>
            </a:r>
            <a:r>
              <a:rPr lang="ru-RU" sz="1800" dirty="0" err="1" smtClean="0"/>
              <a:t>тұтасатындықтан</a:t>
            </a:r>
            <a:r>
              <a:rPr lang="ru-RU" sz="1800" dirty="0" smtClean="0"/>
              <a:t>, </a:t>
            </a:r>
            <a:r>
              <a:rPr lang="ru-RU" sz="1800" dirty="0" err="1" smtClean="0"/>
              <a:t>қаңқасы жеңіл әрі берік</a:t>
            </a:r>
            <a:r>
              <a:rPr lang="ru-RU" sz="1800" dirty="0" smtClean="0"/>
              <a:t>. </a:t>
            </a:r>
            <a:r>
              <a:rPr lang="ru-RU" sz="1800" dirty="0" err="1" smtClean="0"/>
              <a:t>Құстарда </a:t>
            </a:r>
            <a:r>
              <a:rPr lang="ru-RU" sz="1800" dirty="0" smtClean="0"/>
              <a:t>тек </a:t>
            </a:r>
            <a:r>
              <a:rPr lang="ru-RU" sz="1800" dirty="0" err="1" smtClean="0">
                <a:hlinkClick r:id="rId3" tooltip="Құйымшақ безі (мұндай бет жоқ)"/>
              </a:rPr>
              <a:t>құйымшақ безі</a:t>
            </a:r>
            <a:r>
              <a:rPr lang="ru-RU" sz="1800" dirty="0" smtClean="0"/>
              <a:t> </a:t>
            </a:r>
            <a:r>
              <a:rPr lang="ru-RU" sz="1800" dirty="0" err="1" smtClean="0"/>
              <a:t>ғана болады</a:t>
            </a:r>
            <a:r>
              <a:rPr lang="ru-RU" sz="1800" dirty="0" smtClean="0"/>
              <a:t> (</a:t>
            </a:r>
            <a:r>
              <a:rPr lang="ru-RU" sz="1800" dirty="0" err="1" smtClean="0"/>
              <a:t>ол</a:t>
            </a:r>
            <a:r>
              <a:rPr lang="ru-RU" sz="1800" dirty="0" smtClean="0"/>
              <a:t> су </a:t>
            </a:r>
            <a:r>
              <a:rPr lang="ru-RU" sz="1800" dirty="0" err="1" smtClean="0"/>
              <a:t>құстарында жақсы жетілген</a:t>
            </a:r>
            <a:r>
              <a:rPr lang="ru-RU" sz="1800" dirty="0" smtClean="0"/>
              <a:t>). </a:t>
            </a:r>
            <a:r>
              <a:rPr lang="ru-RU" sz="1800" dirty="0" err="1" smtClean="0"/>
              <a:t>Жүрегі </a:t>
            </a:r>
            <a:r>
              <a:rPr lang="ru-RU" sz="1800" dirty="0" smtClean="0"/>
              <a:t>4 </a:t>
            </a:r>
            <a:r>
              <a:rPr lang="ru-RU" sz="1800" dirty="0" err="1" smtClean="0"/>
              <a:t>камералы</a:t>
            </a:r>
            <a:r>
              <a:rPr lang="ru-RU" sz="1800" dirty="0" smtClean="0"/>
              <a:t>.</a:t>
            </a:r>
            <a:endParaRPr lang="ru-RU" sz="1800" dirty="0"/>
          </a:p>
        </p:txBody>
      </p:sp>
      <p:pic>
        <p:nvPicPr>
          <p:cNvPr id="32770" name="Picture 2" descr="http://animashky.ru/flist/objiv/311/19.gif"/>
          <p:cNvPicPr>
            <a:picLocks noChangeAspect="1" noChangeArrowheads="1" noCrop="1"/>
          </p:cNvPicPr>
          <p:nvPr/>
        </p:nvPicPr>
        <p:blipFill>
          <a:blip r:embed="rId4" cstate="print"/>
          <a:srcRect/>
          <a:stretch>
            <a:fillRect/>
          </a:stretch>
        </p:blipFill>
        <p:spPr bwMode="auto">
          <a:xfrm>
            <a:off x="214282" y="0"/>
            <a:ext cx="6396194" cy="785818"/>
          </a:xfrm>
          <a:prstGeom prst="rect">
            <a:avLst/>
          </a:prstGeom>
          <a:noFill/>
        </p:spPr>
      </p:pic>
      <p:pic>
        <p:nvPicPr>
          <p:cNvPr id="32772" name="Picture 4" descr="http://animashky.ru/flist/objiv/311/17.gif"/>
          <p:cNvPicPr>
            <a:picLocks noChangeAspect="1" noChangeArrowheads="1" noCrop="1"/>
          </p:cNvPicPr>
          <p:nvPr/>
        </p:nvPicPr>
        <p:blipFill>
          <a:blip r:embed="rId5" cstate="print"/>
          <a:srcRect/>
          <a:stretch>
            <a:fillRect/>
          </a:stretch>
        </p:blipFill>
        <p:spPr bwMode="auto">
          <a:xfrm>
            <a:off x="7839072" y="3214686"/>
            <a:ext cx="1304928" cy="1574425"/>
          </a:xfrm>
          <a:prstGeom prst="rect">
            <a:avLst/>
          </a:prstGeom>
          <a:noFill/>
        </p:spPr>
      </p:pic>
      <p:pic>
        <p:nvPicPr>
          <p:cNvPr id="32774" name="Picture 6" descr="http://samlib.ru/img/m/mamaewa_e_m/00000002/pticy.jpg"/>
          <p:cNvPicPr>
            <a:picLocks noChangeAspect="1" noChangeArrowheads="1"/>
          </p:cNvPicPr>
          <p:nvPr/>
        </p:nvPicPr>
        <p:blipFill>
          <a:blip r:embed="rId6" cstate="print"/>
          <a:srcRect/>
          <a:stretch>
            <a:fillRect/>
          </a:stretch>
        </p:blipFill>
        <p:spPr bwMode="auto">
          <a:xfrm>
            <a:off x="1714480" y="829682"/>
            <a:ext cx="5214974" cy="3728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kk-KZ" dirty="0" smtClean="0"/>
              <a:t>Жұмыртқа құрлысы:</a:t>
            </a:r>
            <a:endParaRPr lang="ru-RU" dirty="0"/>
          </a:p>
        </p:txBody>
      </p:sp>
      <p:pic>
        <p:nvPicPr>
          <p:cNvPr id="33794" name="Picture 2" descr="http://alexeyworld.com/uploads/blog/struct_birds_egg.jpg"/>
          <p:cNvPicPr>
            <a:picLocks noChangeAspect="1" noChangeArrowheads="1"/>
          </p:cNvPicPr>
          <p:nvPr/>
        </p:nvPicPr>
        <p:blipFill>
          <a:blip r:embed="rId2" cstate="print"/>
          <a:srcRect/>
          <a:stretch>
            <a:fillRect/>
          </a:stretch>
        </p:blipFill>
        <p:spPr bwMode="auto">
          <a:xfrm>
            <a:off x="539553" y="1916832"/>
            <a:ext cx="8136904" cy="4214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285720" y="3571876"/>
            <a:ext cx="157163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Қабыршақ</a:t>
            </a:r>
            <a:endParaRPr lang="ru-RU" dirty="0"/>
          </a:p>
        </p:txBody>
      </p:sp>
      <p:sp>
        <p:nvSpPr>
          <p:cNvPr id="5" name="Прямоугольник 4"/>
          <p:cNvSpPr/>
          <p:nvPr/>
        </p:nvSpPr>
        <p:spPr>
          <a:xfrm>
            <a:off x="571472" y="4143380"/>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жұмыртқаның сарысы</a:t>
            </a:r>
            <a:endParaRPr lang="ru-RU" dirty="0"/>
          </a:p>
        </p:txBody>
      </p:sp>
      <p:sp>
        <p:nvSpPr>
          <p:cNvPr id="6" name="Прямоугольник 5"/>
          <p:cNvSpPr/>
          <p:nvPr/>
        </p:nvSpPr>
        <p:spPr>
          <a:xfrm>
            <a:off x="857224" y="5000636"/>
            <a:ext cx="121444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000100" y="5214950"/>
            <a:ext cx="937949" cy="369332"/>
          </a:xfrm>
          <a:prstGeom prst="rect">
            <a:avLst/>
          </a:prstGeom>
          <a:noFill/>
        </p:spPr>
        <p:txBody>
          <a:bodyPr wrap="none" rtlCol="0">
            <a:spAutoFit/>
          </a:bodyPr>
          <a:lstStyle/>
          <a:p>
            <a:r>
              <a:rPr lang="ru-RU" dirty="0" err="1" smtClean="0"/>
              <a:t>баулар</a:t>
            </a:r>
            <a:endParaRPr lang="ru-RU" dirty="0"/>
          </a:p>
        </p:txBody>
      </p:sp>
      <p:sp>
        <p:nvSpPr>
          <p:cNvPr id="10" name="Прямоугольник 9"/>
          <p:cNvSpPr/>
          <p:nvPr/>
        </p:nvSpPr>
        <p:spPr>
          <a:xfrm>
            <a:off x="6357950" y="207167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сыртқы қабығы</a:t>
            </a:r>
            <a:r>
              <a:rPr lang="ru-RU" dirty="0" smtClean="0"/>
              <a:t> </a:t>
            </a:r>
            <a:endParaRPr lang="ru-RU" dirty="0"/>
          </a:p>
        </p:txBody>
      </p:sp>
      <p:sp>
        <p:nvSpPr>
          <p:cNvPr id="11" name="Прямоугольник 10"/>
          <p:cNvSpPr/>
          <p:nvPr/>
        </p:nvSpPr>
        <p:spPr>
          <a:xfrm>
            <a:off x="6156176" y="2928934"/>
            <a:ext cx="263066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Ішкі қабығы</a:t>
            </a:r>
            <a:endParaRPr lang="ru-RU" dirty="0"/>
          </a:p>
        </p:txBody>
      </p:sp>
      <p:sp>
        <p:nvSpPr>
          <p:cNvPr id="12" name="Прямоугольник 11"/>
          <p:cNvSpPr/>
          <p:nvPr/>
        </p:nvSpPr>
        <p:spPr>
          <a:xfrm>
            <a:off x="6429388" y="4143380"/>
            <a:ext cx="157163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сұйық ақуыз</a:t>
            </a:r>
            <a:endParaRPr lang="ru-RU" dirty="0"/>
          </a:p>
        </p:txBody>
      </p:sp>
      <p:sp>
        <p:nvSpPr>
          <p:cNvPr id="13" name="Прямоугольник 12"/>
          <p:cNvSpPr/>
          <p:nvPr/>
        </p:nvSpPr>
        <p:spPr>
          <a:xfrm>
            <a:off x="6429388" y="4857760"/>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тығыз ақуыз</a:t>
            </a:r>
            <a:endParaRPr lang="ru-RU" dirty="0"/>
          </a:p>
        </p:txBody>
      </p:sp>
      <p:sp>
        <p:nvSpPr>
          <p:cNvPr id="14" name="Прямоугольник 13"/>
          <p:cNvSpPr/>
          <p:nvPr/>
        </p:nvSpPr>
        <p:spPr>
          <a:xfrm>
            <a:off x="6357950" y="5500702"/>
            <a:ext cx="192882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ауа</a:t>
            </a:r>
            <a:r>
              <a:rPr lang="ru-RU" dirty="0" smtClean="0"/>
              <a:t> </a:t>
            </a:r>
            <a:r>
              <a:rPr lang="ru-RU" dirty="0" err="1" smtClean="0"/>
              <a:t>камерасы</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1928802"/>
            <a:ext cx="5715040" cy="2143140"/>
          </a:xfrm>
        </p:spPr>
        <p:style>
          <a:lnRef idx="3">
            <a:schemeClr val="lt1"/>
          </a:lnRef>
          <a:fillRef idx="1">
            <a:schemeClr val="accent1"/>
          </a:fillRef>
          <a:effectRef idx="1">
            <a:schemeClr val="accent1"/>
          </a:effectRef>
          <a:fontRef idx="minor">
            <a:schemeClr val="lt1"/>
          </a:fontRef>
        </p:style>
        <p:txBody>
          <a:bodyPr>
            <a:normAutofit/>
          </a:bodyPr>
          <a:lstStyle/>
          <a:p>
            <a:r>
              <a:rPr lang="kk-KZ" sz="2400" dirty="0" smtClean="0"/>
              <a:t>Орындаған:Мейржан даяна</a:t>
            </a:r>
            <a:br>
              <a:rPr lang="kk-KZ" sz="2400" dirty="0" smtClean="0"/>
            </a:br>
            <a:r>
              <a:rPr lang="kk-KZ" sz="2400" dirty="0" smtClean="0"/>
              <a:t>                        сабитова адия</a:t>
            </a:r>
            <a:br>
              <a:rPr lang="kk-KZ" sz="2400" dirty="0" smtClean="0"/>
            </a:br>
            <a:r>
              <a:rPr lang="kk-KZ" sz="2400" dirty="0" smtClean="0"/>
              <a:t>                       амантаева нурина</a:t>
            </a:r>
            <a:br>
              <a:rPr lang="kk-KZ" sz="2400" dirty="0" smtClean="0"/>
            </a:br>
            <a:r>
              <a:rPr lang="kk-KZ" sz="2400" dirty="0" smtClean="0"/>
              <a:t>                        сағынтай </a:t>
            </a:r>
            <a:r>
              <a:rPr lang="kk-KZ" sz="2400" dirty="0" smtClean="0"/>
              <a:t>жұлдыз</a:t>
            </a:r>
            <a:br>
              <a:rPr lang="kk-KZ" sz="2400" dirty="0" smtClean="0"/>
            </a:br>
            <a:r>
              <a:rPr lang="kk-KZ" sz="2400" dirty="0" smtClean="0"/>
              <a:t>пән мұғалімі Омарова Б.Б.</a:t>
            </a:r>
            <a:endParaRPr lang="ru-RU" sz="2400" dirty="0"/>
          </a:p>
        </p:txBody>
      </p:sp>
      <p:pic>
        <p:nvPicPr>
          <p:cNvPr id="34818" name="Picture 2" descr="http://animashky.ru/flist/objiv/311/150.gif"/>
          <p:cNvPicPr>
            <a:picLocks noChangeAspect="1" noChangeArrowheads="1" noCrop="1"/>
          </p:cNvPicPr>
          <p:nvPr/>
        </p:nvPicPr>
        <p:blipFill>
          <a:blip r:embed="rId2" cstate="print"/>
          <a:srcRect/>
          <a:stretch>
            <a:fillRect/>
          </a:stretch>
        </p:blipFill>
        <p:spPr bwMode="auto">
          <a:xfrm>
            <a:off x="285720" y="3571876"/>
            <a:ext cx="2286007" cy="2997211"/>
          </a:xfrm>
          <a:prstGeom prst="rect">
            <a:avLst/>
          </a:prstGeom>
          <a:ln>
            <a:noFill/>
          </a:ln>
          <a:effectLst>
            <a:softEdge rad="112500"/>
          </a:effectLst>
        </p:spPr>
      </p:pic>
      <p:pic>
        <p:nvPicPr>
          <p:cNvPr id="4" name="Picture 2" descr="http://animashky.ru/flist/objiv/311/111.gif"/>
          <p:cNvPicPr>
            <a:picLocks noChangeAspect="1" noChangeArrowheads="1" noCrop="1"/>
          </p:cNvPicPr>
          <p:nvPr/>
        </p:nvPicPr>
        <p:blipFill>
          <a:blip r:embed="rId3" cstate="print"/>
          <a:srcRect/>
          <a:stretch>
            <a:fillRect/>
          </a:stretch>
        </p:blipFill>
        <p:spPr bwMode="auto">
          <a:xfrm>
            <a:off x="214282" y="285728"/>
            <a:ext cx="2678923"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TotalTime>
  <Words>57</Words>
  <Application>Microsoft Office PowerPoint</Application>
  <PresentationFormat>Экран (4:3)</PresentationFormat>
  <Paragraphs>31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тақырыбы:Құстар</vt:lpstr>
      <vt:lpstr>Құстар (лат. Aves)[1] – омыртқалы жануарлар тип тармағының бір класы. Құстардың эволюциялық даму сатысы 4 кезеңге бөлінеді: алғашқы құстар – археоптерикс; тісті құстар; қырсыз жалпақ төстілер – түйеқұстар, киви, пингвиндер; қырлы төсті құстар. </vt:lpstr>
      <vt:lpstr>Құстар – жылықанды омыртқалы жануарлар (омыртқасы бар жануарлар). Олардың қауырсындары жылуды сақтауға және ұшуға көмектеседі. Олар артқы екі аяқтарымен жүреді, ал алдыңғң аяқ-қолдары қанаттарға айналған. Құстардың барлығы жұмыртқа салады. Құстардың денелері жеңіл болғанымен, мықты және ұшуға ыңғайлы болады. Дегенмен ұшпайтын құстар да кездеседі.</vt:lpstr>
      <vt:lpstr>Құстар 2 класс тармағына: бір ғана отряды бар кесірткеқұйрықтылар (жойылып кеткен) және 34 отрядқа бірігетін 9 мыңдай түрі (оның 28 отряды осы кезде де кездеседі) желпуішқұйрықтылар немесе нағыз құстар деп бөлінеді. Құстар Арктикадан Антарктика жағалауларына дейінгі барлық табиғи белдемдерде таралған. Қазақстанда құстардың 18 отрядқа жататын 489 түрі бар. Оларды мекен ететін орындарына қарай орман, ашық дала, батпақты-шалшықты және су құстары деп бөледі. Алғашқы құстардың дене тұрқы 1,8 м-ге дейін жеткен, тістері жақсы жетілген, ұша алмаған. </vt:lpstr>
      <vt:lpstr>Сыртқы Құрлысы:</vt:lpstr>
      <vt:lpstr>Түрлері:</vt:lpstr>
      <vt:lpstr>Қазақстанда құстардың 18 отрядқа жататын 489 түрі бар.  Құстардың басқа омыртқалы жануарлардан айырмашылығы – олардың ауада ұша алатындығы. Атап айтқанда, алдыңғы аяғы қанатқа айналған, төс, сан және мойын бұлшық еттері жақсы жетілген, сүйектері жұқа, көбінің іші ауаға толы қуыс болғандықтан және бір-бірімен жіксіз тұтасатындықтан, қаңқасы жеңіл әрі берік. Құстарда тек құйымшақ безі ғана болады (ол су құстарында жақсы жетілген). Жүрегі 4 камералы.</vt:lpstr>
      <vt:lpstr>Жұмыртқа құрлысы:</vt:lpstr>
      <vt:lpstr>Орындаған:Мейржан даяна                         сабитова адия                        амантаева нурина                         сағынтай жұлдыз пән мұғалімі Омарова Б.Б.</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тақырыбы:Құстар</dc:title>
  <dc:creator>User</dc:creator>
  <cp:lastModifiedBy>1</cp:lastModifiedBy>
  <cp:revision>9</cp:revision>
  <dcterms:created xsi:type="dcterms:W3CDTF">2015-03-06T13:31:28Z</dcterms:created>
  <dcterms:modified xsi:type="dcterms:W3CDTF">2015-05-22T07:29:52Z</dcterms:modified>
</cp:coreProperties>
</file>