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9" r:id="rId2"/>
    <p:sldId id="260" r:id="rId3"/>
    <p:sldId id="261" r:id="rId4"/>
    <p:sldId id="319" r:id="rId5"/>
    <p:sldId id="265" r:id="rId6"/>
    <p:sldId id="266" r:id="rId7"/>
    <p:sldId id="262" r:id="rId8"/>
    <p:sldId id="263" r:id="rId9"/>
    <p:sldId id="264" r:id="rId10"/>
    <p:sldId id="307" r:id="rId11"/>
    <p:sldId id="268" r:id="rId12"/>
    <p:sldId id="270" r:id="rId13"/>
    <p:sldId id="271" r:id="rId14"/>
    <p:sldId id="272" r:id="rId15"/>
    <p:sldId id="308" r:id="rId16"/>
    <p:sldId id="273" r:id="rId17"/>
    <p:sldId id="274" r:id="rId18"/>
    <p:sldId id="277" r:id="rId19"/>
    <p:sldId id="309" r:id="rId20"/>
    <p:sldId id="278" r:id="rId21"/>
    <p:sldId id="279" r:id="rId22"/>
    <p:sldId id="310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311" r:id="rId32"/>
    <p:sldId id="290" r:id="rId33"/>
    <p:sldId id="291" r:id="rId34"/>
    <p:sldId id="292" r:id="rId35"/>
    <p:sldId id="293" r:id="rId36"/>
    <p:sldId id="296" r:id="rId37"/>
    <p:sldId id="297" r:id="rId38"/>
    <p:sldId id="298" r:id="rId39"/>
    <p:sldId id="299" r:id="rId40"/>
    <p:sldId id="300" r:id="rId41"/>
    <p:sldId id="301" r:id="rId42"/>
    <p:sldId id="303" r:id="rId43"/>
    <p:sldId id="304" r:id="rId44"/>
    <p:sldId id="305" r:id="rId45"/>
    <p:sldId id="302" r:id="rId46"/>
    <p:sldId id="306" r:id="rId47"/>
    <p:sldId id="312" r:id="rId48"/>
    <p:sldId id="313" r:id="rId49"/>
    <p:sldId id="314" r:id="rId50"/>
    <p:sldId id="315" r:id="rId51"/>
    <p:sldId id="316" r:id="rId52"/>
    <p:sldId id="317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88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6C073-6448-4FF8-91D0-48F75B66B60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C535B-FF21-4D79-A6DB-5AAB4D10C6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C535B-FF21-4D79-A6DB-5AAB4D10C656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D25CC-C3AD-4EBD-BB31-83B87E470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2471-E420-48FB-A2B4-49FC74306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077E1-043B-4FAD-B730-44AC7D7EE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5B20E-7966-4123-9675-EE3830381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33BBD-703A-4307-9D9A-E366AE0C3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0FCFD-C352-40B0-98EC-33F8C71D0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F7264-6FDB-4F93-A51D-21DBA2529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8792B-5C78-4DDD-968C-ACFFF51B8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C6B0A-5210-4472-B1BE-D7C618467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FE6D9-7E7F-465F-8385-EE21B5A06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7BD1F-0C2B-4659-B7C9-D3241EEBE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26F3A-68EA-42C7-8392-A000E0B48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651B2-6143-4A38-9B2C-8001DB245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50E45-67C4-46BF-BC22-700EE0C1C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72918-40ED-4D17-9165-869EA47D0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004B5-C29C-4C29-8AA3-0BA8D107A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1FA2557-DA9B-49D3-BCCA-9CC111022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slide" Target="slide2.xml"/><Relationship Id="rId4" Type="http://schemas.openxmlformats.org/officeDocument/2006/relationships/slide" Target="slide12.xml"/><Relationship Id="rId9" Type="http://schemas.openxmlformats.org/officeDocument/2006/relationships/image" Target="../media/image6.png"/><Relationship Id="rId1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jpeg"/><Relationship Id="rId7" Type="http://schemas.openxmlformats.org/officeDocument/2006/relationships/image" Target="../media/image7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5.gif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8934450" y="6021388"/>
            <a:ext cx="10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23555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8915400" y="6308725"/>
            <a:ext cx="69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pic>
        <p:nvPicPr>
          <p:cNvPr id="23556" name="Picture 4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8613" y="-228600"/>
            <a:ext cx="980122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676400" y="990600"/>
            <a:ext cx="5762625" cy="4000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1219200" y="76200"/>
            <a:ext cx="6705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3651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ЕГИПЕТСКИЕ ПИРАМИДЫ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07950" y="5084763"/>
            <a:ext cx="8856663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  <a:latin typeface="Times New Roman" pitchFamily="18" charset="0"/>
              </a:rPr>
              <a:t>«ВСЁ  НА СВЕТЕ СТРАШИТСЯ ВРЕМЕНИ, НО ВРЕМЯ СТРАШИТСЯ ПИРАМИД»</a:t>
            </a:r>
          </a:p>
          <a:p>
            <a:pPr algn="r"/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</a:rPr>
              <a:t>арабская пословица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0" y="1125538"/>
            <a:ext cx="9144000" cy="5732462"/>
            <a:chOff x="0" y="0"/>
            <a:chExt cx="5760" cy="4320"/>
          </a:xfrm>
        </p:grpSpPr>
        <p:pic>
          <p:nvPicPr>
            <p:cNvPr id="1030" name="Picture 3" descr="Семирамида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709"/>
              <a:ext cx="5760" cy="3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4"/>
            <p:cNvGraphicFramePr>
              <a:graphicFrameLocks noChangeAspect="1"/>
            </p:cNvGraphicFramePr>
            <p:nvPr/>
          </p:nvGraphicFramePr>
          <p:xfrm>
            <a:off x="0" y="0"/>
            <a:ext cx="5760" cy="709"/>
          </p:xfrm>
          <a:graphic>
            <a:graphicData uri="http://schemas.openxmlformats.org/presentationml/2006/ole">
              <p:oleObj spid="_x0000_s1026" name="Точечный рисунок" r:id="rId4" imgW="5753903" imgH="181096" progId="Paint.Picture">
                <p:embed/>
              </p:oleObj>
            </a:graphicData>
          </a:graphic>
        </p:graphicFrame>
      </p:grp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755650" y="1412875"/>
            <a:ext cx="7632700" cy="863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Висячие  сады  Семирамиды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856663" cy="1009650"/>
          </a:xfrm>
        </p:spPr>
        <p:txBody>
          <a:bodyPr/>
          <a:lstStyle/>
          <a:p>
            <a:pPr algn="l" eaLnBrk="1" hangingPunct="1"/>
            <a:r>
              <a:rPr lang="ru-RU" sz="2800" b="1" smtClean="0">
                <a:latin typeface="Times New Roman" pitchFamily="18" charset="0"/>
              </a:rPr>
              <a:t>Висячими называют сады, которые растут, вознесенные высоко над землёй</a:t>
            </a:r>
            <a:r>
              <a:rPr lang="ru-RU" sz="2800" smtClean="0">
                <a:latin typeface="Times New Roman" pitchFamily="18" charset="0"/>
              </a:rPr>
              <a:t>              </a:t>
            </a:r>
            <a:r>
              <a:rPr lang="ru-RU" sz="1800" b="1" i="1" smtClean="0">
                <a:latin typeface="Times New Roman" pitchFamily="18" charset="0"/>
              </a:rPr>
              <a:t>Филон Византийский</a:t>
            </a:r>
            <a:endParaRPr lang="ru-RU" sz="4000" b="1" i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533400" y="1189038"/>
            <a:ext cx="4038600" cy="36591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219200" y="76200"/>
            <a:ext cx="6705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3651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ВИСЯЧИЕ САДЫ СЕМИРАМИДЫ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88925" y="5084763"/>
            <a:ext cx="84486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accent2"/>
                </a:solidFill>
                <a:latin typeface="Times New Roman" pitchFamily="18" charset="0"/>
              </a:rPr>
              <a:t>ВИСЯЧИЕ САДЫ СЕМИРАМИДЫ, ВО ДВОРЦЕ ВАВИЛОНСКОГО ЦАРЯ НАВУХОДОНОСОРА  (605-562 Г. ДО Н. Э.)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4800600" y="1192213"/>
            <a:ext cx="4114800" cy="31448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341438"/>
            <a:ext cx="4038600" cy="5400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/>
              <a:t>     </a:t>
            </a:r>
            <a:r>
              <a:rPr lang="ru-RU" sz="2400" b="1" smtClean="0"/>
              <a:t>Сады были построены около 600 года до н. э. по приказу Навуходоносора </a:t>
            </a:r>
            <a:r>
              <a:rPr lang="en-US" sz="2400" b="1" smtClean="0"/>
              <a:t>II</a:t>
            </a:r>
            <a:r>
              <a:rPr lang="ru-RU" sz="2400" b="1" smtClean="0"/>
              <a:t>, повелителя Вавилона. Царь приказал построить сады ради тосковавшей по дому молодой жены Амитис, чтобы они напоминали ей родные персидские горы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6000" b="1" i="1" smtClean="0">
                <a:solidFill>
                  <a:srgbClr val="008000"/>
                </a:solidFill>
                <a:latin typeface="Monotype Corsiva" pitchFamily="66" charset="0"/>
              </a:rPr>
              <a:t>Висячие сады Вавилона</a:t>
            </a:r>
          </a:p>
        </p:txBody>
      </p:sp>
      <p:pic>
        <p:nvPicPr>
          <p:cNvPr id="18436" name="Picture 4" descr="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73238"/>
            <a:ext cx="4464050" cy="3959225"/>
          </a:xfrm>
          <a:prstGeom prst="rect">
            <a:avLst/>
          </a:prstGeom>
          <a:noFill/>
          <a:ln w="76200" cmpd="tri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179388" y="4149725"/>
            <a:ext cx="8856662" cy="2592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     Висячие сады были построены у реки и смотрели на городские стены Вавилона. Они были устроены в виде террас. Самая верхняя из них возвышалась над землёй на 40 метров. Навуходоносор повелел посадить в саду все мыслимые виды деревьев и цветов. Их свозили по всей империи на телегах и речных ладьях</a:t>
            </a:r>
          </a:p>
        </p:txBody>
      </p:sp>
      <p:pic>
        <p:nvPicPr>
          <p:cNvPr id="19459" name="Picture 3" descr="7won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4392613" cy="3384550"/>
          </a:xfrm>
          <a:prstGeom prst="rect">
            <a:avLst/>
          </a:prstGeom>
          <a:noFill/>
          <a:ln w="76200" cmpd="tri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9460" name="Picture 4" descr="gardens_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04813"/>
            <a:ext cx="4114800" cy="3352800"/>
          </a:xfrm>
          <a:prstGeom prst="rect">
            <a:avLst/>
          </a:prstGeom>
          <a:noFill/>
          <a:ln w="76200" cmpd="tri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684213" y="-26988"/>
            <a:ext cx="7632700" cy="250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400" b="1"/>
              <a:t>Издали  казалось, что  сады  висят  прямо  в  воздухе-  поэтому  их  так  и  называли  «висячими  садами»</a:t>
            </a:r>
          </a:p>
          <a:p>
            <a:pPr>
              <a:spcBef>
                <a:spcPct val="50000"/>
              </a:spcBef>
            </a:pPr>
            <a:endParaRPr lang="ru-RU" sz="2400" b="1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79388" y="5481638"/>
            <a:ext cx="8785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400" b="1"/>
              <a:t>К  сожалению,  это  чудо  света  просуществовало  недолго- около  двух  столетий</a:t>
            </a:r>
          </a:p>
        </p:txBody>
      </p:sp>
      <p:pic>
        <p:nvPicPr>
          <p:cNvPr id="56324" name="Picture 4" descr="сады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565400"/>
            <a:ext cx="5472113" cy="2943225"/>
          </a:xfrm>
          <a:prstGeom prst="rect">
            <a:avLst/>
          </a:prstGeom>
          <a:noFill/>
          <a:ln w="38100">
            <a:solidFill>
              <a:srgbClr val="FFFFB7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3938588"/>
            <a:ext cx="8713787" cy="2659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    Висячие сады были одной из самых знаменитых диковинок древнего города Вавилон. Однако, хотя археологи и нашли предполагаемые руины садов, доказать, что это именно они, невозможно. Мы знаем только одно: сады действительно существовали, потому что люди видели и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    описали их</a:t>
            </a:r>
          </a:p>
        </p:txBody>
      </p:sp>
      <p:pic>
        <p:nvPicPr>
          <p:cNvPr id="20483" name="Picture 3" descr="hang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33375"/>
            <a:ext cx="5692775" cy="3311525"/>
          </a:xfrm>
          <a:prstGeom prst="rect">
            <a:avLst/>
          </a:prstGeom>
          <a:noFill/>
          <a:ln w="76200" cmpd="tri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храм артемиды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9138"/>
            <a:ext cx="914400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250825" y="2060575"/>
            <a:ext cx="8569325" cy="2132013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Храм  Артемиды  Эфесской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856663" cy="1800225"/>
          </a:xfrm>
        </p:spPr>
        <p:txBody>
          <a:bodyPr/>
          <a:lstStyle/>
          <a:p>
            <a:pPr algn="l" eaLnBrk="1" hangingPunct="1"/>
            <a:r>
              <a:rPr lang="ru-RU" sz="2800" smtClean="0">
                <a:latin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</a:rPr>
              <a:t>«Храм Артемиды Эфесской — это настоящий дом богов, сооруженный на земле»                                        </a:t>
            </a:r>
            <a:r>
              <a:rPr lang="ru-RU" sz="2000" b="1" i="1" smtClean="0">
                <a:latin typeface="Times New Roman" pitchFamily="18" charset="0"/>
              </a:rPr>
              <a:t>Филон Византийский</a:t>
            </a:r>
            <a:r>
              <a:rPr lang="ru-RU" sz="4000" b="1" smtClean="0"/>
              <a:t> </a:t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endParaRPr lang="ru-RU" sz="4000" b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260350"/>
            <a:ext cx="4316412" cy="6408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    </a:t>
            </a:r>
            <a:r>
              <a:rPr lang="ru-RU" sz="2400" b="1" smtClean="0"/>
              <a:t>Храм был построен в 560 году до н. э. последним царём Лидии- Крезом, который славился своим огромным богатством.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     Храм посвятили богине луны, покровительнице животных и молодых девушек. Он был построен из известняка и мрамора.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     Это был один из крупнейших храмов классики, намного превосходивший размерами Парфенон</a:t>
            </a:r>
            <a:r>
              <a:rPr lang="ru-RU" sz="2000" b="1" smtClean="0"/>
              <a:t>           </a:t>
            </a:r>
          </a:p>
        </p:txBody>
      </p:sp>
      <p:pic>
        <p:nvPicPr>
          <p:cNvPr id="24580" name="Picture 4" descr="Храм Артемиды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844675"/>
            <a:ext cx="4025900" cy="2663825"/>
          </a:xfrm>
          <a:ln w="57150" cmpd="thinThick">
            <a:solidFill>
              <a:schemeClr val="accent2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23850" y="115888"/>
            <a:ext cx="8532813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7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400" b="1"/>
              <a:t>Храм  представлял  собой  прямоугольное  здание  из  камня  и  дерева.  Крышу  поддерживали  два  ряда  колонн,  всего  их  было  127</a:t>
            </a:r>
          </a:p>
          <a:p>
            <a:pPr>
              <a:spcBef>
                <a:spcPct val="50000"/>
              </a:spcBef>
            </a:pPr>
            <a:endParaRPr lang="ru-RU" sz="2400" b="1"/>
          </a:p>
        </p:txBody>
      </p:sp>
      <p:pic>
        <p:nvPicPr>
          <p:cNvPr id="40963" name="Picture 3" descr="Артеми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411413"/>
            <a:ext cx="5546725" cy="3990975"/>
          </a:xfrm>
          <a:prstGeom prst="rect">
            <a:avLst/>
          </a:prstGeom>
          <a:noFill/>
          <a:ln w="38100">
            <a:solidFill>
              <a:srgbClr val="FFFFB7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7950" y="1916113"/>
            <a:ext cx="8856663" cy="48260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ru-RU" sz="4000" b="1" smtClean="0"/>
              <a:t> - так  в  древности  называли  необычные  творения  рук  человеческих,  поражавшие современников красотой, размерами, техникой исполнения</a:t>
            </a:r>
          </a:p>
        </p:txBody>
      </p:sp>
      <p:sp>
        <p:nvSpPr>
          <p:cNvPr id="24579" name="WordArt 4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207375" cy="143986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Семь    чудес  света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95288" y="404813"/>
            <a:ext cx="4038600" cy="2185987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4859338" y="404813"/>
            <a:ext cx="4038600" cy="2185987"/>
          </a:xfrm>
        </p:spPr>
        <p:txBody>
          <a:bodyPr/>
          <a:lstStyle/>
          <a:p>
            <a:pPr eaLnBrk="1" hangingPunct="1"/>
            <a:r>
              <a:rPr lang="ru-RU" sz="2400" smtClean="0"/>
              <a:t> 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179388" y="3789363"/>
            <a:ext cx="8785225" cy="2879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/>
              <a:t>     </a:t>
            </a:r>
            <a:r>
              <a:rPr lang="ru-RU" sz="2800" b="1" smtClean="0"/>
              <a:t>Двести лет спустя, в 356 году до н. э., храм был сожжён дотла человеком по имени Герострат.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   Спустя годы, Александр Великий посетил Эфес и приказал восстановить храм. Храм Александра просуществовал до /// века н. э.</a:t>
            </a:r>
          </a:p>
        </p:txBody>
      </p:sp>
      <p:pic>
        <p:nvPicPr>
          <p:cNvPr id="25605" name="Picture 5" descr="7wo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286250" cy="295275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5606" name="Picture 6" descr="artemis_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8913"/>
            <a:ext cx="4381500" cy="295275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333375"/>
            <a:ext cx="3859213" cy="63357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/>
              <a:t>     </a:t>
            </a:r>
            <a:r>
              <a:rPr lang="ru-RU" sz="3600" b="1" smtClean="0"/>
              <a:t>Сегодня от храма в Эфесе сохранилось лишь несколько блоков основания и одна  колонна</a:t>
            </a:r>
          </a:p>
        </p:txBody>
      </p:sp>
      <p:pic>
        <p:nvPicPr>
          <p:cNvPr id="26628" name="Picture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20713"/>
            <a:ext cx="3887788" cy="4968875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6924675" y="1595438"/>
            <a:ext cx="1914525" cy="3814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733800"/>
            <a:ext cx="14255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>
            <a:lum bright="18000"/>
          </a:blip>
          <a:srcRect/>
          <a:stretch>
            <a:fillRect/>
          </a:stretch>
        </p:blipFill>
        <p:spPr bwMode="auto">
          <a:xfrm>
            <a:off x="395288" y="765175"/>
            <a:ext cx="2819400" cy="1827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1219200" y="76200"/>
            <a:ext cx="6705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3651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ХРАМ АРТЕМИДЫ В ЭФЕССЕ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41325" y="5448300"/>
            <a:ext cx="81835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  <a:latin typeface="Times New Roman" pitchFamily="18" charset="0"/>
              </a:rPr>
              <a:t>АРТЕМИССИОН, ОДИН ИЗ САМЫХ ПОЧИТАЕМЫХ И ПРОСЛАВЛЕННЫХ</a:t>
            </a:r>
          </a:p>
          <a:p>
            <a:r>
              <a:rPr lang="ru-RU">
                <a:solidFill>
                  <a:schemeClr val="accent2"/>
                </a:solidFill>
                <a:latin typeface="Times New Roman" pitchFamily="18" charset="0"/>
              </a:rPr>
              <a:t>ЦЕНТРОВ ПАЛОМНИЧЕСТВА АНТИЧНОГО МИРА. 21 ИЮЛЯ 356 Г.ДО Н. Э.</a:t>
            </a:r>
          </a:p>
          <a:p>
            <a:r>
              <a:rPr lang="ru-RU">
                <a:solidFill>
                  <a:schemeClr val="accent2"/>
                </a:solidFill>
                <a:latin typeface="Times New Roman" pitchFamily="18" charset="0"/>
              </a:rPr>
              <a:t>ХРАМ БЫЛ СОЖЖЁН ГЕРОСТРАТОМ</a:t>
            </a:r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2781300"/>
            <a:ext cx="4495800" cy="224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0" y="1268413"/>
            <a:ext cx="9144000" cy="5589587"/>
            <a:chOff x="0" y="0"/>
            <a:chExt cx="5760" cy="4320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0" y="0"/>
            <a:ext cx="5760" cy="845"/>
          </p:xfrm>
          <a:graphic>
            <a:graphicData uri="http://schemas.openxmlformats.org/presentationml/2006/ole">
              <p:oleObj spid="_x0000_s2050" name="Точечный рисунок" r:id="rId3" imgW="266737" imgH="743054" progId="Paint.Picture">
                <p:embed/>
              </p:oleObj>
            </a:graphicData>
          </a:graphic>
        </p:graphicFrame>
        <p:graphicFrame>
          <p:nvGraphicFramePr>
            <p:cNvPr id="2051" name="Object 4"/>
            <p:cNvGraphicFramePr>
              <a:graphicFrameLocks noChangeAspect="1"/>
            </p:cNvGraphicFramePr>
            <p:nvPr/>
          </p:nvGraphicFramePr>
          <p:xfrm>
            <a:off x="0" y="709"/>
            <a:ext cx="5760" cy="3611"/>
          </p:xfrm>
          <a:graphic>
            <a:graphicData uri="http://schemas.openxmlformats.org/presentationml/2006/ole">
              <p:oleObj spid="_x0000_s2051" name="Точечный рисунок" r:id="rId4" imgW="5514286" imgH="3543795" progId="Paint.Picture">
                <p:embed/>
              </p:oleObj>
            </a:graphicData>
          </a:graphic>
        </p:graphicFrame>
      </p:grp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539750" y="1268413"/>
            <a:ext cx="8208963" cy="1008062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Зевс  Олимпийский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856663" cy="1143000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latin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«Бог ли на землю сошел  и явил тебе, Фидий, свой образ. Или на небо ты сам бога узреть восходил»    </a:t>
            </a:r>
            <a:r>
              <a:rPr lang="ru-RU" sz="2000" b="1" i="1" smtClean="0">
                <a:latin typeface="Times New Roman" pitchFamily="18" charset="0"/>
              </a:rPr>
              <a:t>Филипп Фессалоникийский</a:t>
            </a:r>
            <a:r>
              <a:rPr lang="ru-RU" sz="4000" smtClean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00563" y="193675"/>
            <a:ext cx="424815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Главной  святыней  Олимпии  был  храм  Зевса,  построенный  в  456  году  до  н. э.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Статую  сидящего  на  троне  Зевса  создал  прославленный  скульптор  Фидий.  Высота  статуи  -  12  м.  40  см.,  по  другим  сведениям -  около  18  м.</a:t>
            </a:r>
          </a:p>
          <a:p>
            <a:pPr algn="ctr">
              <a:spcBef>
                <a:spcPct val="50000"/>
              </a:spcBef>
              <a:defRPr/>
            </a:pPr>
            <a:endParaRPr lang="ru-RU" sz="2400" b="1"/>
          </a:p>
        </p:txBody>
      </p:sp>
      <p:pic>
        <p:nvPicPr>
          <p:cNvPr id="45059" name="Picture 3" descr="статуя зев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76250"/>
            <a:ext cx="3983037" cy="5689600"/>
          </a:xfrm>
          <a:prstGeom prst="rect">
            <a:avLst/>
          </a:prstGeom>
          <a:noFill/>
          <a:ln w="38100">
            <a:solidFill>
              <a:srgbClr val="FFFFB7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1187450" y="404813"/>
            <a:ext cx="6551613" cy="4340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107950" y="4941888"/>
            <a:ext cx="88566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accent2"/>
                </a:solidFill>
                <a:latin typeface="Times New Roman" pitchFamily="18" charset="0"/>
              </a:rPr>
              <a:t>СТАТУЯ ЦАРЯ БОГОВ И ЛЮДЕЙ ПОМЕЩАЛАСЬ В КУЛЬТОВОМ ЦЕНТРЕ ОЛИМПИЙСКОГО СВЯТИЛИЩА -ХРАМЕ ЗЕВСА, В СВЯЩЕННОЙ РОЩЕ АЛЬТИСЕ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333375"/>
            <a:ext cx="4321175" cy="6264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/>
              <a:t>     </a:t>
            </a:r>
            <a:r>
              <a:rPr lang="ru-RU" sz="2400" b="1" smtClean="0"/>
              <a:t>Почти 3000 лет назад Олимпия была важным религиозным центром Юго- Запападной Греции. Древние греки поклонялись Зевсу, царю богов.</a:t>
            </a:r>
          </a:p>
          <a:p>
            <a:pPr eaLnBrk="1" hangingPunct="1">
              <a:buFontTx/>
              <a:buNone/>
            </a:pPr>
            <a:r>
              <a:rPr lang="ru-RU" sz="2400" b="1" smtClean="0"/>
              <a:t>     В</a:t>
            </a:r>
            <a:r>
              <a:rPr lang="en-US" sz="2400" b="1" smtClean="0"/>
              <a:t> V</a:t>
            </a:r>
            <a:r>
              <a:rPr lang="ru-RU" sz="2400" b="1" smtClean="0"/>
              <a:t> веке до н. э. граждане Олимпии решили построить храм Зевса. В течение нескольких лет после окончания строительства в храме не было достойной статуи Зевса</a:t>
            </a:r>
          </a:p>
        </p:txBody>
      </p:sp>
      <p:pic>
        <p:nvPicPr>
          <p:cNvPr id="30724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205038"/>
            <a:ext cx="3744913" cy="2808287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88913"/>
            <a:ext cx="4500562" cy="698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    Сначала был создан деревянный каркас, костяк статуи Зевса. Затем его покрыли пластинками из слоновой кости, представлявшими кожу бога, и золотыми листами, изображавшими его одеяние.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    Зевс восседал на троне, инкрустированном чёрным деревом и драгоценными камнями. Законченная статуя достигала 13 м. в высоту и почти касалась потолка храма. Возле стен соорудили площадки для зрителей, чтобы люди могли увидеть лицо бога</a:t>
            </a:r>
          </a:p>
          <a:p>
            <a:pPr eaLnBrk="1" hangingPunct="1">
              <a:lnSpc>
                <a:spcPct val="90000"/>
              </a:lnSpc>
            </a:pPr>
            <a:endParaRPr lang="ru-RU" sz="2400" b="1" smtClean="0"/>
          </a:p>
          <a:p>
            <a:pPr eaLnBrk="1" hangingPunct="1">
              <a:lnSpc>
                <a:spcPct val="90000"/>
              </a:lnSpc>
            </a:pPr>
            <a:endParaRPr lang="ru-RU" sz="2400" b="1" smtClean="0"/>
          </a:p>
        </p:txBody>
      </p:sp>
      <p:pic>
        <p:nvPicPr>
          <p:cNvPr id="31747" name="Picture 3" descr="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65175"/>
            <a:ext cx="4032250" cy="5327650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179388" y="4221163"/>
            <a:ext cx="8964612" cy="2447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/>
              <a:t>     </a:t>
            </a:r>
            <a:r>
              <a:rPr lang="ru-RU" sz="2400" b="1" smtClean="0"/>
              <a:t>После своего завершения в 435 году до н. э. статуя на протяжении 800 лет оставалась одним из величайших чудес света.</a:t>
            </a:r>
          </a:p>
          <a:p>
            <a:pPr eaLnBrk="1" hangingPunct="1">
              <a:buFontTx/>
              <a:buNone/>
            </a:pPr>
            <a:r>
              <a:rPr lang="ru-RU" sz="2400" b="1" smtClean="0"/>
              <a:t>     В 391 году н. э., после принятия христианства, римляне закрыли греческие храмы. Статую Зевса перевезли в Константинополь</a:t>
            </a:r>
          </a:p>
        </p:txBody>
      </p:sp>
      <p:pic>
        <p:nvPicPr>
          <p:cNvPr id="32771" name="Picture 3" descr="zeus_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6250"/>
            <a:ext cx="4679950" cy="3352800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2772" name="Picture 4" descr="zte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76250"/>
            <a:ext cx="3429000" cy="3429000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4670425"/>
            <a:ext cx="8497887" cy="2187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/>
              <a:t>    </a:t>
            </a:r>
            <a:r>
              <a:rPr lang="ru-RU" sz="2400" b="1" smtClean="0"/>
              <a:t>В 462 году н. э. дворец, в котором стояла статуя, был уничтожен пожаром.</a:t>
            </a:r>
          </a:p>
          <a:p>
            <a:pPr eaLnBrk="1" hangingPunct="1">
              <a:buFontTx/>
              <a:buNone/>
            </a:pPr>
            <a:r>
              <a:rPr lang="ru-RU" sz="2400" b="1" smtClean="0"/>
              <a:t>    В Олимпийской области в </a:t>
            </a:r>
            <a:r>
              <a:rPr lang="en-US" sz="2400" b="1" smtClean="0"/>
              <a:t>VI </a:t>
            </a:r>
            <a:r>
              <a:rPr lang="ru-RU" sz="2400" b="1" smtClean="0"/>
              <a:t>веке случилось землетрясение. Храм был разрушен наводнениями, а его остатки покрыты илом</a:t>
            </a:r>
          </a:p>
        </p:txBody>
      </p:sp>
      <p:pic>
        <p:nvPicPr>
          <p:cNvPr id="33795" name="Picture 3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549275"/>
            <a:ext cx="4249738" cy="3744913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13360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797425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3933825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571500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38100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1188" y="1268413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11188" y="299720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752600" y="6096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936511"/>
                </a:solidFill>
                <a:latin typeface="Times New Roman" pitchFamily="18" charset="0"/>
              </a:rPr>
              <a:t> ЕГИПЕТСКИЕ ПИРАМИДЫ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619250" y="3141663"/>
            <a:ext cx="403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936511"/>
                </a:solidFill>
                <a:latin typeface="Times New Roman" pitchFamily="18" charset="0"/>
              </a:rPr>
              <a:t> СТАТУЯ ЗЕВСА В ОЛИИИМПИИ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692275" y="1412875"/>
            <a:ext cx="3959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936511"/>
                </a:solidFill>
                <a:latin typeface="Times New Roman" pitchFamily="18" charset="0"/>
              </a:rPr>
              <a:t>ВИСЯЧИЕ САДЫ СЕМИРАМИДЫ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835150" y="2276475"/>
            <a:ext cx="3622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936511"/>
                </a:solidFill>
                <a:latin typeface="Times New Roman" pitchFamily="18" charset="0"/>
              </a:rPr>
              <a:t> ХРАМ АРТЕМИДЫ В ЭФЕССЕ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979613" y="4941888"/>
            <a:ext cx="2765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936511"/>
                </a:solidFill>
                <a:latin typeface="Times New Roman" pitchFamily="18" charset="0"/>
              </a:rPr>
              <a:t>КОЛОСС РОДОССКИЙ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692275" y="4149725"/>
            <a:ext cx="3724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936511"/>
                </a:solidFill>
                <a:latin typeface="Times New Roman" pitchFamily="18" charset="0"/>
              </a:rPr>
              <a:t>МАВЗОЛЕЙ В ГЕЛИКАРНАССЕ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752600" y="5911850"/>
            <a:ext cx="248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936511"/>
                </a:solidFill>
                <a:latin typeface="Times New Roman" pitchFamily="18" charset="0"/>
              </a:rPr>
              <a:t>ФАРОССКИЙ МАЯК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2"/>
          <p:cNvGrpSpPr>
            <a:grpSpLocks/>
          </p:cNvGrpSpPr>
          <p:nvPr/>
        </p:nvGrpSpPr>
        <p:grpSpPr bwMode="auto">
          <a:xfrm>
            <a:off x="0" y="0"/>
            <a:ext cx="9144000" cy="6884988"/>
            <a:chOff x="0" y="0"/>
            <a:chExt cx="5760" cy="4337"/>
          </a:xfrm>
        </p:grpSpPr>
        <p:graphicFrame>
          <p:nvGraphicFramePr>
            <p:cNvPr id="3074" name="Object 3"/>
            <p:cNvGraphicFramePr>
              <a:graphicFrameLocks noChangeAspect="1"/>
            </p:cNvGraphicFramePr>
            <p:nvPr/>
          </p:nvGraphicFramePr>
          <p:xfrm>
            <a:off x="0" y="618"/>
            <a:ext cx="5760" cy="3719"/>
          </p:xfrm>
          <a:graphic>
            <a:graphicData uri="http://schemas.openxmlformats.org/presentationml/2006/ole">
              <p:oleObj spid="_x0000_s3074" name="Точечный рисунок" r:id="rId3" imgW="5792008" imgH="3685714" progId="Paint.Picture">
                <p:embed/>
              </p:oleObj>
            </a:graphicData>
          </a:graphic>
        </p:graphicFrame>
        <p:graphicFrame>
          <p:nvGraphicFramePr>
            <p:cNvPr id="3075" name="Object 4"/>
            <p:cNvGraphicFramePr>
              <a:graphicFrameLocks noChangeAspect="1"/>
            </p:cNvGraphicFramePr>
            <p:nvPr/>
          </p:nvGraphicFramePr>
          <p:xfrm>
            <a:off x="0" y="0"/>
            <a:ext cx="5760" cy="663"/>
          </p:xfrm>
          <a:graphic>
            <a:graphicData uri="http://schemas.openxmlformats.org/presentationml/2006/ole">
              <p:oleObj spid="_x0000_s3075" name="Точечный рисунок" r:id="rId4" imgW="5800000" imgH="400000" progId="Paint.Picture">
                <p:embed/>
              </p:oleObj>
            </a:graphicData>
          </a:graphic>
        </p:graphicFrame>
      </p:grpSp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611188" y="115888"/>
            <a:ext cx="8208962" cy="208915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Мавзолей  в  Галикарнасе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685800" y="1143000"/>
            <a:ext cx="2714625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3657600" y="1497013"/>
            <a:ext cx="5181600" cy="343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04" name="WordArt 4"/>
          <p:cNvSpPr>
            <a:spLocks noChangeArrowheads="1" noChangeShapeType="1" noTextEdit="1"/>
          </p:cNvSpPr>
          <p:nvPr/>
        </p:nvSpPr>
        <p:spPr bwMode="auto">
          <a:xfrm>
            <a:off x="1219200" y="76200"/>
            <a:ext cx="6705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3651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МАВЗОЛЕЙ В ГЕЛИКАРНАСЕ</a:t>
            </a:r>
          </a:p>
        </p:txBody>
      </p:sp>
      <p:sp>
        <p:nvSpPr>
          <p:cNvPr id="51205" name="WordArt 5"/>
          <p:cNvSpPr>
            <a:spLocks noChangeArrowheads="1" noChangeShapeType="1" noTextEdit="1"/>
          </p:cNvSpPr>
          <p:nvPr/>
        </p:nvSpPr>
        <p:spPr bwMode="auto">
          <a:xfrm>
            <a:off x="1219200" y="76200"/>
            <a:ext cx="6705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3651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МАВЗОЛЕЙ В ГЕЛИКАРНАСЕ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79388" y="5448300"/>
            <a:ext cx="87137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accent2"/>
                </a:solidFill>
                <a:latin typeface="Times New Roman" pitchFamily="18" charset="0"/>
              </a:rPr>
              <a:t>УСЫПАЛЬНИЦА ЦАРЯ КАРИИ МАВСОЛА КАК И ДРУГИЕ ГРЕЧЕСКИЕ </a:t>
            </a:r>
          </a:p>
          <a:p>
            <a:r>
              <a:rPr lang="ru-RU" sz="2000">
                <a:solidFill>
                  <a:schemeClr val="accent2"/>
                </a:solidFill>
                <a:latin typeface="Times New Roman" pitchFamily="18" charset="0"/>
              </a:rPr>
              <a:t>ПАМЯТНИКИ БЫЛ ЗНАМЕНИТ НЕ ТОЛЬКО ВЕЛИЧИЕМ СВОЕЙ </a:t>
            </a:r>
          </a:p>
          <a:p>
            <a:r>
              <a:rPr lang="ru-RU" sz="2000">
                <a:solidFill>
                  <a:schemeClr val="accent2"/>
                </a:solidFill>
                <a:latin typeface="Times New Roman" pitchFamily="18" charset="0"/>
              </a:rPr>
              <a:t>АРХИТЕКТУРЫ, НО И СОБРАНИЕМ СКУЛЬПТУРЫ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0"/>
            <a:ext cx="4392612" cy="7127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/>
              <a:t>       </a:t>
            </a:r>
            <a:r>
              <a:rPr lang="ru-RU" sz="2400" b="1" smtClean="0"/>
              <a:t>Мавсол был правителем Карий. Столицей области был Галикарнас. Мавсол женился на своей сестре Артемизии. Он решил построить гробницу для себя и своей царицы. Мавсол мечтал о величественном памятнике, который бы напоминал миру о его богатстве и могуществе. Он умер до окончания работ над гробницей. Руководить строительством продолжила Артемизия. Гробница была построена в 350 году до н. э. Она была названа Мавзолеем по имени царя </a:t>
            </a:r>
          </a:p>
        </p:txBody>
      </p:sp>
      <p:pic>
        <p:nvPicPr>
          <p:cNvPr id="37892" name="Picture 4" descr="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65175"/>
            <a:ext cx="3816350" cy="5329238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60350"/>
            <a:ext cx="4038600" cy="6337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/>
              <a:t>    Пепел царственной четы хранился в золотых урнах в усыпальнице в основании здания. Ряд каменных львов сторожил это помещение. Само сооружение напоминало греческий храм, окружённый колоннами и статуями. На вершине здания находилась ступенчатая пирамида. На высоте 43 м. над землёй её венчало скульптурное изображение колесницы, запряжённой лошадьми. На ней, вероятно, стояли статуи царя и царицы</a:t>
            </a:r>
          </a:p>
        </p:txBody>
      </p:sp>
      <p:pic>
        <p:nvPicPr>
          <p:cNvPr id="38915" name="Picture 3" descr="mausoleum_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96975"/>
            <a:ext cx="4321175" cy="4249738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052513"/>
            <a:ext cx="4103687" cy="4464050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4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260350"/>
            <a:ext cx="4038600" cy="64087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/>
              <a:t>    Спустя восемнадцать столетий землетрясение разрушило Мавзолей до основания. Ещё триста лет прошло, прежде чем археологи приступили к раскопкам. В 1857 году все находки были перевезены в Британский музей в Лондоне. Теперь на месте, где когда-то был Мавзолей, осталась лишь горстка камней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aphicFrame>
          <p:nvGraphicFramePr>
            <p:cNvPr id="4098" name="Object 3"/>
            <p:cNvGraphicFramePr>
              <a:graphicFrameLocks noChangeAspect="1"/>
            </p:cNvGraphicFramePr>
            <p:nvPr/>
          </p:nvGraphicFramePr>
          <p:xfrm>
            <a:off x="0" y="663"/>
            <a:ext cx="5760" cy="3657"/>
          </p:xfrm>
          <a:graphic>
            <a:graphicData uri="http://schemas.openxmlformats.org/presentationml/2006/ole">
              <p:oleObj spid="_x0000_s4098" name="Точечный рисунок" r:id="rId3" imgW="5772956" imgH="3572374" progId="Paint.Picture">
                <p:embed/>
              </p:oleObj>
            </a:graphicData>
          </a:graphic>
        </p:graphicFrame>
        <p:graphicFrame>
          <p:nvGraphicFramePr>
            <p:cNvPr id="4099" name="Object 4"/>
            <p:cNvGraphicFramePr>
              <a:graphicFrameLocks noChangeAspect="1"/>
            </p:cNvGraphicFramePr>
            <p:nvPr/>
          </p:nvGraphicFramePr>
          <p:xfrm>
            <a:off x="0" y="0"/>
            <a:ext cx="5760" cy="709"/>
          </p:xfrm>
          <a:graphic>
            <a:graphicData uri="http://schemas.openxmlformats.org/presentationml/2006/ole">
              <p:oleObj spid="_x0000_s4099" name="Точечный рисунок" r:id="rId4" imgW="5792008" imgH="371527" progId="Paint.Picture">
                <p:embed/>
              </p:oleObj>
            </a:graphicData>
          </a:graphic>
        </p:graphicFrame>
      </p:grp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1042988" y="215900"/>
            <a:ext cx="7416800" cy="148431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Колосс   Родосский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/>
          <p:cNvPicPr>
            <a:picLocks noChangeAspect="1" noChangeArrowheads="1"/>
          </p:cNvPicPr>
          <p:nvPr/>
        </p:nvPicPr>
        <p:blipFill>
          <a:blip r:embed="rId2">
            <a:lum bright="12000" contrast="18000"/>
          </a:blip>
          <a:srcRect/>
          <a:stretch>
            <a:fillRect/>
          </a:stretch>
        </p:blipFill>
        <p:spPr bwMode="auto">
          <a:xfrm>
            <a:off x="5638800" y="765175"/>
            <a:ext cx="1919288" cy="434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5299" name="WordArt 4"/>
          <p:cNvSpPr>
            <a:spLocks noChangeArrowheads="1" noChangeShapeType="1" noTextEdit="1"/>
          </p:cNvSpPr>
          <p:nvPr/>
        </p:nvSpPr>
        <p:spPr bwMode="auto">
          <a:xfrm>
            <a:off x="1219200" y="76200"/>
            <a:ext cx="6705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3651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КОЛОСС РОДОССКИЙ</a:t>
            </a:r>
          </a:p>
        </p:txBody>
      </p:sp>
      <p:sp>
        <p:nvSpPr>
          <p:cNvPr id="55300" name="WordArt 5"/>
          <p:cNvSpPr>
            <a:spLocks noChangeArrowheads="1" noChangeShapeType="1" noTextEdit="1"/>
          </p:cNvSpPr>
          <p:nvPr/>
        </p:nvSpPr>
        <p:spPr bwMode="auto">
          <a:xfrm>
            <a:off x="1219200" y="76200"/>
            <a:ext cx="6705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3651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КОЛОСС РОДОССКИЙ</a:t>
            </a: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517525" y="5524500"/>
            <a:ext cx="77803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  <a:latin typeface="Times New Roman" pitchFamily="18" charset="0"/>
              </a:rPr>
              <a:t>ГИГАНТСКАЯ СТАТУЯ ГЕЛИОСА РАБОТЫ СКУЛЬПТОРА ХАРЕСА НА </a:t>
            </a:r>
          </a:p>
          <a:p>
            <a:r>
              <a:rPr lang="ru-RU">
                <a:solidFill>
                  <a:schemeClr val="accent2"/>
                </a:solidFill>
                <a:latin typeface="Times New Roman" pitchFamily="18" charset="0"/>
              </a:rPr>
              <a:t>ОСТРОВЕ  РОДОС. ВОЗВЕДЁН НА ДЕНЬГИ, ПОЛУЧЕННЫЕ РОДОСОМ</a:t>
            </a:r>
          </a:p>
          <a:p>
            <a:r>
              <a:rPr lang="ru-RU">
                <a:solidFill>
                  <a:schemeClr val="accent2"/>
                </a:solidFill>
                <a:latin typeface="Times New Roman" pitchFamily="18" charset="0"/>
              </a:rPr>
              <a:t>ПОСЛЕ ПРОДАЖИ ОСАДНЫХ МАШИН ДЕМЕТРИЯ </a:t>
            </a:r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ru-RU">
                <a:solidFill>
                  <a:schemeClr val="accent2"/>
                </a:solidFill>
                <a:latin typeface="Times New Roman" pitchFamily="18" charset="0"/>
              </a:rPr>
              <a:t> ПОЛИОРКЕТА, </a:t>
            </a:r>
          </a:p>
          <a:p>
            <a:r>
              <a:rPr lang="ru-RU">
                <a:solidFill>
                  <a:schemeClr val="accent2"/>
                </a:solidFill>
                <a:latin typeface="Times New Roman" pitchFamily="18" charset="0"/>
              </a:rPr>
              <a:t>ПЫТАВШЕГОСЯ ЗАХВАТИТЬ ЭТОТ ОСТРОВ В 305 Г. ДО Н. Э</a:t>
            </a:r>
            <a:r>
              <a:rPr lang="ru-RU">
                <a:latin typeface="Times New Roman" pitchFamily="18" charset="0"/>
              </a:rPr>
              <a:t>.</a:t>
            </a:r>
          </a:p>
        </p:txBody>
      </p:sp>
      <p:pic>
        <p:nvPicPr>
          <p:cNvPr id="44040" name="Picture 8" descr="колос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738188"/>
            <a:ext cx="2189163" cy="4419600"/>
          </a:xfrm>
          <a:prstGeom prst="rect">
            <a:avLst/>
          </a:prstGeom>
          <a:noFill/>
          <a:ln w="38100">
            <a:solidFill>
              <a:srgbClr val="FFFFB7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Колосс Родосский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80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41438"/>
            <a:ext cx="4038600" cy="5183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     Колоссом называлась гигантская статуя, которая стояла в портовом городе на Родосе- острове в Эгейском море, у берегов современной Турции.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     В древние времена жители Родоса хотели быть независимыми торговцами. В конце </a:t>
            </a:r>
            <a:r>
              <a:rPr lang="en-US" sz="2000" b="1" smtClean="0"/>
              <a:t>IV </a:t>
            </a:r>
            <a:r>
              <a:rPr lang="ru-RU" sz="2000" b="1" smtClean="0"/>
              <a:t>века до н. э. народ Родоса отпраздновал победу над греками. Люди решили построить статую почитаемого ими бога солнца Гелиоса, чтобы отблагодарить его за заступничество</a:t>
            </a:r>
          </a:p>
        </p:txBody>
      </p:sp>
      <p:pic>
        <p:nvPicPr>
          <p:cNvPr id="45061" name="Picture 5" descr="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12875"/>
            <a:ext cx="4032250" cy="5040313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23850" y="620713"/>
            <a:ext cx="4038600" cy="2185987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250825" y="3716338"/>
            <a:ext cx="4038600" cy="2187575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859338" y="188913"/>
            <a:ext cx="4038600" cy="64087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/>
              <a:t>     </a:t>
            </a:r>
            <a:r>
              <a:rPr lang="ru-RU" sz="2800" b="1" smtClean="0"/>
              <a:t>Мы не знаем точно, как выглядела статуя и где она стояла. 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   Статуя была сделана из бронзы и достигала в высоту около 33 метров. Она была создана скульптором Харетом, на её строительство ушло 12 лет</a:t>
            </a:r>
          </a:p>
        </p:txBody>
      </p:sp>
      <p:pic>
        <p:nvPicPr>
          <p:cNvPr id="46085" name="Picture 5" descr="7won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286250" cy="295275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6086" name="Picture 6" descr="colossus_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57563"/>
            <a:ext cx="4276725" cy="2951162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88913"/>
            <a:ext cx="4321175" cy="6480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/>
              <a:t>    Учёные-археологи предполагают, что статуя стояла в центре города и смотрела на море и гавань.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   Во время землетрясения, через 50 лет после окончания строительства, Колосс рухнул, переломившись на уровне колен</a:t>
            </a:r>
          </a:p>
        </p:txBody>
      </p:sp>
      <p:pic>
        <p:nvPicPr>
          <p:cNvPr id="47107" name="Picture 3" descr="colst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81075"/>
            <a:ext cx="4003675" cy="4608513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img676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785225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60350"/>
            <a:ext cx="4038600" cy="64087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/>
              <a:t>     </a:t>
            </a:r>
            <a:r>
              <a:rPr lang="ru-RU" b="1" smtClean="0"/>
              <a:t>Сегодня по обе стороны устья родосской бухты стоят на колоннах бронзовые олени. Олень- эмблема Родоса, входящего в современную Грецию </a:t>
            </a:r>
          </a:p>
        </p:txBody>
      </p:sp>
      <p:pic>
        <p:nvPicPr>
          <p:cNvPr id="48131" name="Picture 3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3432175" cy="6048375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aphicFrame>
          <p:nvGraphicFramePr>
            <p:cNvPr id="5122" name="Object 3"/>
            <p:cNvGraphicFramePr>
              <a:graphicFrameLocks noChangeAspect="1"/>
            </p:cNvGraphicFramePr>
            <p:nvPr/>
          </p:nvGraphicFramePr>
          <p:xfrm>
            <a:off x="0" y="890"/>
            <a:ext cx="5760" cy="3430"/>
          </p:xfrm>
          <a:graphic>
            <a:graphicData uri="http://schemas.openxmlformats.org/presentationml/2006/ole">
              <p:oleObj spid="_x0000_s5122" name="Точечный рисунок" r:id="rId3" imgW="5772956" imgH="3715269" progId="Paint.Picture">
                <p:embed/>
              </p:oleObj>
            </a:graphicData>
          </a:graphic>
        </p:graphicFrame>
        <p:graphicFrame>
          <p:nvGraphicFramePr>
            <p:cNvPr id="5123" name="Object 4"/>
            <p:cNvGraphicFramePr>
              <a:graphicFrameLocks noChangeAspect="1"/>
            </p:cNvGraphicFramePr>
            <p:nvPr/>
          </p:nvGraphicFramePr>
          <p:xfrm>
            <a:off x="0" y="0"/>
            <a:ext cx="5760" cy="890"/>
          </p:xfrm>
          <a:graphic>
            <a:graphicData uri="http://schemas.openxmlformats.org/presentationml/2006/ole">
              <p:oleObj spid="_x0000_s5123" name="Точечный рисунок" r:id="rId4" imgW="3990476" imgH="523810" progId="Paint.Picture">
                <p:embed/>
              </p:oleObj>
            </a:graphicData>
          </a:graphic>
        </p:graphicFrame>
      </p:grp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971550" y="144463"/>
            <a:ext cx="7416800" cy="148431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Фаросский  маяк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914400" y="762000"/>
            <a:ext cx="3136900" cy="441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0419" name="WordArt 3"/>
          <p:cNvSpPr>
            <a:spLocks noChangeArrowheads="1" noChangeShapeType="1" noTextEdit="1"/>
          </p:cNvSpPr>
          <p:nvPr/>
        </p:nvSpPr>
        <p:spPr bwMode="auto">
          <a:xfrm>
            <a:off x="1219200" y="76200"/>
            <a:ext cx="6705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3651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ФАРОССКИЙ МАЯК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93725" y="5295900"/>
            <a:ext cx="779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  <a:latin typeface="Times New Roman" pitchFamily="18" charset="0"/>
              </a:rPr>
              <a:t>АЛЕКСАНДРИЙСКИЙ (ФАРОССКИЙ МАЯК), НА ВОСТОЧНОМ БЕРЕГУ </a:t>
            </a:r>
          </a:p>
          <a:p>
            <a:r>
              <a:rPr lang="ru-RU">
                <a:solidFill>
                  <a:schemeClr val="accent2"/>
                </a:solidFill>
                <a:latin typeface="Times New Roman" pitchFamily="18" charset="0"/>
              </a:rPr>
              <a:t>О. ФАРОС В ЧЕРТЕ ЭЛЛИНИСТИЧЕСКОЙ СТОЛИЦЫ ЕГИПТА. </a:t>
            </a:r>
          </a:p>
          <a:p>
            <a:r>
              <a:rPr lang="ru-RU">
                <a:solidFill>
                  <a:schemeClr val="accent2"/>
                </a:solidFill>
                <a:latin typeface="Times New Roman" pitchFamily="18" charset="0"/>
              </a:rPr>
              <a:t>АВТОР - СОСТРАТ КНИДСКИЙ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4572000" y="1260475"/>
            <a:ext cx="4343400" cy="2978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68413"/>
            <a:ext cx="4316413" cy="5400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/>
              <a:t>     В </a:t>
            </a:r>
            <a:r>
              <a:rPr lang="en-US" sz="2000" b="1" smtClean="0"/>
              <a:t>III</a:t>
            </a:r>
            <a:r>
              <a:rPr lang="ru-RU" sz="2000" b="1" smtClean="0"/>
              <a:t> веке до н. э. был построен маяк, чтобы корабли могли благополучно миновать рифы на пути в александрийскую бухту. Ночью им помогало в этом отражение языков пламени, а днём- столб дыма. Это был первый в мире маяк, и простоял он 1500 лет.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     Маяк был построен на маленьком острове Фарос в Средиземном море, около берегов Александрии. На его строительство ушло 20 лет, а завершён он был около 280 года до н. э.         </a:t>
            </a:r>
          </a:p>
        </p:txBody>
      </p:sp>
      <p:sp>
        <p:nvSpPr>
          <p:cNvPr id="52227" name="WordArt 3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741680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Franklin Gothic Medium"/>
              </a:rPr>
              <a:t>Александрийский маяк</a:t>
            </a:r>
          </a:p>
        </p:txBody>
      </p:sp>
      <p:pic>
        <p:nvPicPr>
          <p:cNvPr id="52228" name="Picture 4" descr="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3887787" cy="5111750"/>
          </a:xfrm>
          <a:prstGeom prst="rect">
            <a:avLst/>
          </a:prstGeom>
          <a:noFill/>
          <a:ln w="76200" cmpd="tri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68313" y="908050"/>
            <a:ext cx="4038600" cy="4525963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908050"/>
            <a:ext cx="4500562" cy="5949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/>
              <a:t>     Маяк состоял из трёх мраморных башен, стоявших на основании из массивных каменных блоков. На вершине башни стояла статуя Зевса Спасителя. Общая высота маяка составляла 117 метров.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     Огонь горел в верхней башне, которая формой напоминала цилиндр. За пламенем стояли бронзовые пластины, направляющие свет в море. С кораблей можно было видеть этот маяк на расстоянии до 50 км.</a:t>
            </a:r>
          </a:p>
        </p:txBody>
      </p:sp>
      <p:pic>
        <p:nvPicPr>
          <p:cNvPr id="53252" name="Picture 4" descr="pharos_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81075"/>
            <a:ext cx="4373563" cy="4897438"/>
          </a:xfrm>
          <a:prstGeom prst="rect">
            <a:avLst/>
          </a:prstGeom>
          <a:noFill/>
          <a:ln w="76200" cmpd="tri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932363" y="82550"/>
            <a:ext cx="4211637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1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  верхней  части  маяка  постоянно  горел  костёр.  Топливо  для  костра  оставлялось  на  вершину  маяка  по  винтовой  лестнице  на  осликах</a:t>
            </a:r>
            <a:endParaRPr lang="ru-RU" sz="2400" b="1"/>
          </a:p>
        </p:txBody>
      </p:sp>
      <p:pic>
        <p:nvPicPr>
          <p:cNvPr id="50179" name="Picture 3" descr="маяк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404813"/>
            <a:ext cx="4537075" cy="5834062"/>
          </a:xfrm>
          <a:noFill/>
          <a:ln w="38100">
            <a:solidFill>
              <a:srgbClr val="FFFFB7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4149725"/>
            <a:ext cx="8424862" cy="25923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/>
              <a:t>     </a:t>
            </a:r>
            <a:r>
              <a:rPr lang="ru-RU" sz="2800" b="1" smtClean="0"/>
              <a:t>В </a:t>
            </a:r>
            <a:r>
              <a:rPr lang="en-US" sz="2800" b="1" smtClean="0"/>
              <a:t>XIV</a:t>
            </a:r>
            <a:r>
              <a:rPr lang="ru-RU" sz="2800" b="1" smtClean="0"/>
              <a:t> веке маяк был уничтожен землетрясением. Его обломки использовали при строительстве военного форта. Форт не раз перестраивался и до сих пор стоит на месте первого в мире маяка</a:t>
            </a:r>
          </a:p>
        </p:txBody>
      </p:sp>
      <p:pic>
        <p:nvPicPr>
          <p:cNvPr id="54275" name="Picture 3" descr="7wo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404813"/>
            <a:ext cx="4897437" cy="3240087"/>
          </a:xfrm>
          <a:prstGeom prst="rect">
            <a:avLst/>
          </a:prstGeom>
          <a:noFill/>
          <a:ln w="76200" cmpd="tri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Art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620713"/>
            <a:ext cx="2519363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 descr="gard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3500438"/>
            <a:ext cx="2708275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 descr="Mausole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724400"/>
            <a:ext cx="2125662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 descr="Zeu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2205038"/>
            <a:ext cx="23955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 descr="колосс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620713"/>
            <a:ext cx="360045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7" descr="маял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2997200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8" descr="пирамида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27763" y="4076700"/>
            <a:ext cx="277177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9" descr="pelikan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Picture 10" descr="pelikan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52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8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785937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rgbClr val="FF0000"/>
                </a:solidFill>
                <a:latin typeface="Monotype Corsiva" pitchFamily="66" charset="0"/>
              </a:rPr>
              <a:t>Игра «Семь чудес света на «Поле  Чудес»</a:t>
            </a:r>
            <a:r>
              <a:rPr lang="ru-RU" sz="4000" smtClean="0"/>
              <a:t>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781300"/>
            <a:ext cx="8785225" cy="3916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 __ __ __ __ __ __ __ __ __ __ ПИРАМИДЫ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	КОЛОСС __ __ __ __ __ __ __ __ 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	ГАЛИКАРНАССКИЙ __ __ __ __ __ __ __ 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	ЗЕВС __ __ __ __ __ __ __ __ __ __ 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	АЛЕКСАНДРИЙСКИЙ __ __ __ 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	ХРАМ __ __ __ __ __ __ __ 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	ВИСЯЧИЕ САДЫ __ __ __ __ __ __ __ __ __ __</a:t>
            </a:r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0000"/>
                </a:solidFill>
                <a:latin typeface="Monotype Corsiva" pitchFamily="66" charset="0"/>
              </a:rPr>
              <a:t>Тесты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13787" cy="5688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Вопрос 1: Какое из  семи Чудес света сохранилось до наших дней?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А ) Фаросский маяк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Б) Египетские пирамиды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В) Колосс Родосский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Вопрос 2: Как называется самая большая пирамида в Египте?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А) Хеопса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Б) Джосера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В) Хефрена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Вопрос 3: Какова высота пирамиды Хеопса?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А) 500 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Б) 147 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В) 117 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Вопрос 4: Сколько лет назад была возведена самая древняя пирамида Джосера?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А) 10000 лет назад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Б) 5000 лет назад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В) 2000 лет назад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Вопрос 5: В каком городе были построены висячие сады Семирамиды?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А) в Каире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Б) в Вавилоне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В) в Александрии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Египетские пирами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7885113" cy="417671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Египетские  пирамиды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0000"/>
                </a:solidFill>
                <a:latin typeface="Monotype Corsiva" pitchFamily="66" charset="0"/>
              </a:rPr>
              <a:t>Тесты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Вопрос 6: Кто захватил Висячие сады в </a:t>
            </a:r>
            <a:r>
              <a:rPr lang="en-US" sz="1600" b="1" smtClean="0"/>
              <a:t>IV</a:t>
            </a:r>
            <a:r>
              <a:rPr lang="ru-RU" sz="1600" b="1" smtClean="0"/>
              <a:t> веке до н.э.?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А) Юлий Цезарь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Б) Александр Македонский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В) Дарий </a:t>
            </a:r>
            <a:r>
              <a:rPr lang="en-US" sz="1600" b="1" smtClean="0"/>
              <a:t>I</a:t>
            </a:r>
            <a:endParaRPr lang="ru-RU" sz="16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Вопрос 7: В результате какого стихийного бедствия были уничтожены Висячие сады?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А) Землетрясение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Б) Наводнение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В) Цунами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Вопрос 8: Богиней чего была Артемида?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А) Солнца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Б) Красоты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В) Плодородия, охоты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Вопрос 9: Из чего был построен храм Артемиды?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А) Камень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Б) Дерево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В) Мрамор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Вопрос 10: Как звали жителя Эфеса, который поджег храм Артемиды?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А) Фидий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Б) Герострат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	В) Пеонит</a:t>
            </a:r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476250"/>
            <a:ext cx="8785225" cy="5903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 </a:t>
            </a:r>
            <a:r>
              <a:rPr lang="ru-RU" sz="2800" b="1" smtClean="0"/>
              <a:t>Видел я стены твои, Вавилон, на которых просторно </a:t>
            </a:r>
            <a:br>
              <a:rPr lang="ru-RU" sz="2800" b="1" smtClean="0"/>
            </a:br>
            <a:r>
              <a:rPr lang="ru-RU" sz="2800" b="1" smtClean="0"/>
              <a:t>И колесницам; видел Зевса в Олимпии я, </a:t>
            </a:r>
            <a:br>
              <a:rPr lang="ru-RU" sz="2800" b="1" smtClean="0"/>
            </a:br>
            <a:r>
              <a:rPr lang="ru-RU" sz="2800" b="1" smtClean="0"/>
              <a:t>Чудо висячих садов Вавилона, колосс Гелиоса </a:t>
            </a:r>
            <a:br>
              <a:rPr lang="ru-RU" sz="2800" b="1" smtClean="0"/>
            </a:br>
            <a:r>
              <a:rPr lang="ru-RU" sz="2800" b="1" smtClean="0"/>
              <a:t>И пирамиды — дела многих и тяжких трудов. </a:t>
            </a:r>
            <a:br>
              <a:rPr lang="ru-RU" sz="2800" b="1" smtClean="0"/>
            </a:br>
            <a:r>
              <a:rPr lang="ru-RU" sz="2800" b="1" smtClean="0"/>
              <a:t>Знаю Мавзола гробницу огромную. Но лишь увидел </a:t>
            </a:r>
            <a:br>
              <a:rPr lang="ru-RU" sz="2800" b="1" smtClean="0"/>
            </a:br>
            <a:r>
              <a:rPr lang="ru-RU" sz="2800" b="1" smtClean="0"/>
              <a:t>Я Артемиды чертог, кровлю вознесши до туч, </a:t>
            </a:r>
            <a:br>
              <a:rPr lang="ru-RU" sz="2800" b="1" smtClean="0"/>
            </a:br>
            <a:r>
              <a:rPr lang="ru-RU" sz="2800" b="1" smtClean="0"/>
              <a:t>Всё остальное померкло пред ним; вне пределов Олимпа </a:t>
            </a:r>
            <a:br>
              <a:rPr lang="ru-RU" sz="2800" b="1" smtClean="0"/>
            </a:br>
            <a:r>
              <a:rPr lang="ru-RU" sz="2800" b="1" smtClean="0"/>
              <a:t>Солнце не видит нигде равной ему красоты </a:t>
            </a:r>
            <a:br>
              <a:rPr lang="ru-RU" sz="2800" b="1" smtClean="0"/>
            </a:br>
            <a:endParaRPr lang="ru-RU" sz="28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0000"/>
                </a:solidFill>
                <a:latin typeface="Monotype Corsiva" pitchFamily="66" charset="0"/>
              </a:rPr>
              <a:t>Викторина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268413"/>
            <a:ext cx="8785225" cy="61928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200" smtClean="0"/>
              <a:t>               </a:t>
            </a:r>
            <a:r>
              <a:rPr lang="ru-RU" sz="2000" b="1" smtClean="0">
                <a:latin typeface="Tahoma" pitchFamily="34" charset="0"/>
              </a:rPr>
              <a:t>Из чего сделаны пирамиды?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Tahoma" pitchFamily="34" charset="0"/>
              </a:rPr>
              <a:t>	 Кто захоронен в пирамидах?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Tahoma" pitchFamily="34" charset="0"/>
              </a:rPr>
              <a:t>	 Назовите самую большую пирамиду?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Tahoma" pitchFamily="34" charset="0"/>
              </a:rPr>
              <a:t>	 Где находится статуя Зевса?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Tahoma" pitchFamily="34" charset="0"/>
              </a:rPr>
              <a:t>	 Где находится статуя бога Гелиоса?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Tahoma" pitchFamily="34" charset="0"/>
              </a:rPr>
              <a:t>	 Для чего был построен Александрийский маяк?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Tahoma" pitchFamily="34" charset="0"/>
              </a:rPr>
              <a:t>	 Где были построены висячие сады Семирамиды?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Tahoma" pitchFamily="34" charset="0"/>
              </a:rPr>
              <a:t>	 Отчего разрушилась статуя Колосса Родосского?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Tahoma" pitchFamily="34" charset="0"/>
              </a:rPr>
              <a:t>	 Для какого царя был построен мавзолей в Галикарнасе?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Tahoma" pitchFamily="34" charset="0"/>
              </a:rPr>
              <a:t>	 Кто поджег храм Артемиды?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Tahoma" pitchFamily="34" charset="0"/>
              </a:rPr>
              <a:t>	 Какое из семи Чудес света самое древнее?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Tahoma" pitchFamily="34" charset="0"/>
              </a:rPr>
              <a:t>	 Назови имя скульптора статуи Зевса Олимпийского?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Tahoma" pitchFamily="34" charset="0"/>
              </a:rPr>
              <a:t>	 Какой главный признак семи Чудес света?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Tahoma" pitchFamily="34" charset="0"/>
              </a:rPr>
              <a:t>	 Статуя, какого бога украшала Александрийский маяк?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eo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33375"/>
            <a:ext cx="3438525" cy="5019675"/>
          </a:xfrm>
          <a:prstGeom prst="rect">
            <a:avLst/>
          </a:prstGeom>
          <a:noFill/>
          <a:ln w="38100">
            <a:solidFill>
              <a:srgbClr val="FFFFB7"/>
            </a:solidFill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115888"/>
            <a:ext cx="8496300" cy="7208837"/>
            <a:chOff x="204" y="73"/>
            <a:chExt cx="5352" cy="4541"/>
          </a:xfrm>
        </p:grpSpPr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205" y="73"/>
              <a:ext cx="2766" cy="3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50000"/>
                </a:lnSpc>
                <a:spcBef>
                  <a:spcPct val="20000"/>
                </a:spcBef>
              </a:pPr>
              <a:r>
                <a:rPr lang="ru-RU" sz="2400" b="1">
                  <a:solidFill>
                    <a:schemeClr val="folHlink"/>
                  </a:solidFill>
                </a:rPr>
                <a:t>До  наших  дней  сохранилось  лишь  одно  из  семи  чудес  света,  самое  древнее -  египетские  пирамиды.       Они  служили  гробницами  фараонов-  правителей  Древнего  Египта.  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</a:pPr>
              <a:r>
                <a:rPr lang="ru-RU" sz="2400" b="1">
                  <a:solidFill>
                    <a:schemeClr val="folHlink"/>
                  </a:solidFill>
                </a:rPr>
                <a:t>Каждая  из  огромных  пирамид  носит  имя</a:t>
              </a:r>
              <a:endParaRPr lang="ru-RU" sz="2400">
                <a:solidFill>
                  <a:schemeClr val="folHlink"/>
                </a:solidFill>
              </a:endParaRPr>
            </a:p>
          </p:txBody>
        </p:sp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204" y="3521"/>
              <a:ext cx="5352" cy="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r>
                <a:rPr lang="ru-RU" sz="2400" b="1">
                  <a:solidFill>
                    <a:schemeClr val="folHlink"/>
                  </a:solidFill>
                </a:rPr>
                <a:t>похороненного  в  ней  фараона -  Джосера,   Хеопса  и  других</a:t>
              </a:r>
              <a:endParaRPr lang="ru-RU" sz="2400">
                <a:solidFill>
                  <a:schemeClr val="folHlink"/>
                </a:solidFill>
              </a:endParaRPr>
            </a:p>
            <a:p>
              <a:pPr>
                <a:spcBef>
                  <a:spcPct val="50000"/>
                </a:spcBef>
              </a:pPr>
              <a:endParaRPr lang="ru-RU" sz="240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9900"/>
                </a:solidFill>
                <a:latin typeface="Comic Sans MS" pitchFamily="66" charset="0"/>
              </a:rPr>
              <a:t>Великая пирамида в Гизе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4221163"/>
            <a:ext cx="8229600" cy="2187575"/>
          </a:xfrm>
        </p:spPr>
        <p:txBody>
          <a:bodyPr/>
          <a:lstStyle/>
          <a:p>
            <a:pPr eaLnBrk="1" hangingPunct="1">
              <a:buFontTx/>
              <a:buNone/>
              <a:tabLst>
                <a:tab pos="2151063" algn="l"/>
              </a:tabLst>
            </a:pPr>
            <a:r>
              <a:rPr lang="ru-RU" sz="2000" b="1" smtClean="0"/>
              <a:t>     Великая пирамида была построена как гробница Хуфу или Хеопса. Он был одним из фараонов древнего Египта. Гробница была завершена в 2580 году до н.э. Позднее в Гизе было построено ещё две пирамиды, для сына и внука Хуфу, и меньшие по размерам пирамиды для их цариц</a:t>
            </a:r>
          </a:p>
        </p:txBody>
      </p:sp>
      <p:pic>
        <p:nvPicPr>
          <p:cNvPr id="9220" name="Picture 4" descr="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628775"/>
            <a:ext cx="4895850" cy="2160588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sz="quarter" idx="2"/>
          </p:nvPr>
        </p:nvSpPr>
        <p:spPr>
          <a:xfrm>
            <a:off x="468313" y="3789363"/>
            <a:ext cx="4038600" cy="2187575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932363" y="115888"/>
            <a:ext cx="4211637" cy="7102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    На строительство Великой пирамиды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    100 000 человек потребовалось 20 лет. Она была создана из более чем 2 миллионов каменных блоков, каждый из которых весил не менее 2,5 тонн. Рабочие подтаскивали их к месту, используя пандусы, блоки и рычаги, а затем подгоняли друг к другу, без раствора. По завершении работ Великая пирамида поднялась на 147 метров</a:t>
            </a:r>
          </a:p>
          <a:p>
            <a:pPr eaLnBrk="1" hangingPunct="1">
              <a:lnSpc>
                <a:spcPct val="90000"/>
              </a:lnSpc>
            </a:pPr>
            <a:endParaRPr lang="ru-RU" sz="2400" b="1" smtClean="0"/>
          </a:p>
        </p:txBody>
      </p:sp>
      <p:pic>
        <p:nvPicPr>
          <p:cNvPr id="10244" name="Picture 4" descr="7won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4465638" cy="3006725"/>
          </a:xfrm>
          <a:prstGeom prst="rect">
            <a:avLst/>
          </a:prstGeom>
          <a:noFill/>
          <a:ln w="57150" cmpd="thickThin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0245" name="Picture 5" descr="bpyram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429000"/>
            <a:ext cx="4464050" cy="3213100"/>
          </a:xfrm>
          <a:prstGeom prst="rect">
            <a:avLst/>
          </a:prstGeom>
          <a:noFill/>
          <a:ln w="57150" cmpd="thickThin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938588"/>
            <a:ext cx="8229600" cy="26590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/>
              <a:t>    Теперь её вершина обвалилась. Только одна пирамида сына Хуфу на самом своём верху сохранила известковую облицовку.</a:t>
            </a:r>
          </a:p>
          <a:p>
            <a:pPr eaLnBrk="1" hangingPunct="1">
              <a:buFontTx/>
              <a:buNone/>
            </a:pPr>
            <a:r>
              <a:rPr lang="ru-RU" sz="2400" b="1" smtClean="0"/>
              <a:t>    Во время своего создания Великая пирамида была самым высоким сооружением в мире. И удерживала она этот рекорд почти 4000 лет</a:t>
            </a:r>
          </a:p>
        </p:txBody>
      </p:sp>
      <p:pic>
        <p:nvPicPr>
          <p:cNvPr id="11268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476250"/>
            <a:ext cx="5257800" cy="3024188"/>
          </a:xfrm>
          <a:prstGeom prst="rect">
            <a:avLst/>
          </a:prstGeom>
          <a:noFill/>
          <a:ln w="57150" cmpd="thickThin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1648</Words>
  <Application>Microsoft Office PowerPoint</Application>
  <PresentationFormat>Экран (4:3)</PresentationFormat>
  <Paragraphs>163</Paragraphs>
  <Slides>52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1" baseType="lpstr">
      <vt:lpstr>Arial</vt:lpstr>
      <vt:lpstr>Calibri</vt:lpstr>
      <vt:lpstr>Times New Roman</vt:lpstr>
      <vt:lpstr>Wingdings</vt:lpstr>
      <vt:lpstr>Comic Sans MS</vt:lpstr>
      <vt:lpstr>Monotype Corsiva</vt:lpstr>
      <vt:lpstr>Tahoma</vt:lpstr>
      <vt:lpstr>Оформление по умолчанию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Великая пирамида в Гизе</vt:lpstr>
      <vt:lpstr>Слайд 8</vt:lpstr>
      <vt:lpstr>Слайд 9</vt:lpstr>
      <vt:lpstr>Слайд 10</vt:lpstr>
      <vt:lpstr>Висячими называют сады, которые растут, вознесенные высоко над землёй              Филон Византийский</vt:lpstr>
      <vt:lpstr>Слайд 12</vt:lpstr>
      <vt:lpstr>Висячие сады Вавилона</vt:lpstr>
      <vt:lpstr>Слайд 14</vt:lpstr>
      <vt:lpstr>Слайд 15</vt:lpstr>
      <vt:lpstr>Слайд 16</vt:lpstr>
      <vt:lpstr>   «Храм Артемиды Эфесской — это настоящий дом богов, сооруженный на земле»                                        Филон Византийский   </vt:lpstr>
      <vt:lpstr>Слайд 18</vt:lpstr>
      <vt:lpstr>Слайд 19</vt:lpstr>
      <vt:lpstr>Слайд 20</vt:lpstr>
      <vt:lpstr>Слайд 21</vt:lpstr>
      <vt:lpstr>Слайд 22</vt:lpstr>
      <vt:lpstr> «Бог ли на землю сошел  и явил тебе, Фидий, свой образ. Или на небо ты сам бога узреть восходил»    Филипп Фессалоникийский 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Колосс Родосский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Игра «Семь чудес света на «Поле  Чудес» </vt:lpstr>
      <vt:lpstr>Тесты</vt:lpstr>
      <vt:lpstr>Тесты</vt:lpstr>
      <vt:lpstr>Слайд 51</vt:lpstr>
      <vt:lpstr>Викторина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54</cp:revision>
  <dcterms:created xsi:type="dcterms:W3CDTF">2008-05-24T16:07:21Z</dcterms:created>
  <dcterms:modified xsi:type="dcterms:W3CDTF">2013-12-24T02:49:01Z</dcterms:modified>
</cp:coreProperties>
</file>