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E5338B-FF79-4950-9327-10008F5F94EB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5338B-FF79-4950-9327-10008F5F94EB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2E5338B-FF79-4950-9327-10008F5F94EB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5338B-FF79-4950-9327-10008F5F94EB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E5338B-FF79-4950-9327-10008F5F94EB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5338B-FF79-4950-9327-10008F5F94EB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5338B-FF79-4950-9327-10008F5F94EB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5338B-FF79-4950-9327-10008F5F94EB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E5338B-FF79-4950-9327-10008F5F94EB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5338B-FF79-4950-9327-10008F5F94EB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5338B-FF79-4950-9327-10008F5F94EB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2E5338B-FF79-4950-9327-10008F5F94EB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B7C8AD2-B8C6-4674-9D6D-D8354DFAC3D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357166"/>
            <a:ext cx="7472168" cy="928694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Әдебиет теориясы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928934"/>
            <a:ext cx="7469120" cy="145843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kk-K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Ұйқас түрлері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465313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</a:t>
            </a:r>
            <a:r>
              <a:rPr lang="kk-KZ" dirty="0" smtClean="0"/>
              <a:t>ән мұғалімі : Сыздықова Г.О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 поэзиясында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ұйқастардың түрі көп.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Бірақ ең негізгі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көп қолданылатындары мыналар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  <a:ln>
            <a:solidFill>
              <a:srgbClr val="00B0F0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1. Қара өлең </a:t>
            </a:r>
            <a:r>
              <a:rPr lang="ru-RU" dirty="0" err="1" smtClean="0">
                <a:solidFill>
                  <a:srgbClr val="FF0000"/>
                </a:solidFill>
              </a:rPr>
              <a:t>ұйқас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2.Шұбыртпалы </a:t>
            </a:r>
            <a:r>
              <a:rPr lang="ru-RU" dirty="0" err="1" smtClean="0">
                <a:solidFill>
                  <a:srgbClr val="FF0000"/>
                </a:solidFill>
              </a:rPr>
              <a:t>ұйқас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3.Ерікті </a:t>
            </a:r>
            <a:r>
              <a:rPr lang="ru-RU" dirty="0" err="1" smtClean="0">
                <a:solidFill>
                  <a:srgbClr val="FF0000"/>
                </a:solidFill>
              </a:rPr>
              <a:t>ұйқас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4.Кезекті </a:t>
            </a:r>
            <a:r>
              <a:rPr lang="ru-RU" dirty="0" err="1" smtClean="0">
                <a:solidFill>
                  <a:srgbClr val="FF0000"/>
                </a:solidFill>
              </a:rPr>
              <a:t>ұйқас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kk-KZ" dirty="0" smtClean="0">
                <a:solidFill>
                  <a:srgbClr val="FF0000"/>
                </a:solidFill>
              </a:rPr>
              <a:t>5. Шалыс ұйқас</a:t>
            </a:r>
          </a:p>
          <a:p>
            <a:r>
              <a:rPr lang="kk-KZ" dirty="0" smtClean="0">
                <a:solidFill>
                  <a:srgbClr val="FF0000"/>
                </a:solidFill>
              </a:rPr>
              <a:t>6. Егіз ұйқас</a:t>
            </a:r>
          </a:p>
          <a:p>
            <a:r>
              <a:rPr lang="kk-KZ" dirty="0" smtClean="0">
                <a:solidFill>
                  <a:srgbClr val="FF0000"/>
                </a:solidFill>
              </a:rPr>
              <a:t>7. Аралас ұйқас</a:t>
            </a: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     </a:t>
            </a:r>
            <a:r>
              <a:rPr lang="ru-RU" sz="3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Қара өлең ұйқасы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(а,а,б,а)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7239000" cy="3319782"/>
          </a:xfrm>
          <a:solidFill>
            <a:schemeClr val="tx1"/>
          </a:solidFill>
          <a:ln>
            <a:solidFill>
              <a:srgbClr val="00B0F0"/>
            </a:solidFill>
          </a:ln>
        </p:spPr>
        <p:txBody>
          <a:bodyPr/>
          <a:lstStyle/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Оқыған білер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әр сөзді,    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а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Надандай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болмас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ақ көзді.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 а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Надан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жөндіге жөн келмес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,  б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Білер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қайдағы шәргезді.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 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239000" cy="1285884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1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Шұбыртпалы ұйқас</a:t>
            </a:r>
            <a:r>
              <a:rPr lang="kk-KZ" sz="31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(а,а,а,а,а,а,а,а,б,а,а,а,а,а,а, б)</a:t>
            </a:r>
            <a:r>
              <a:rPr lang="ru-RU" sz="2800" dirty="0" smtClean="0">
                <a:solidFill>
                  <a:srgbClr val="00B0F0"/>
                </a:solidFill>
              </a:rPr>
              <a:t/>
            </a:r>
            <a:br>
              <a:rPr lang="ru-RU" sz="2800" dirty="0" smtClean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7239000" cy="4526934"/>
          </a:xfrm>
          <a:solidFill>
            <a:schemeClr val="tx1"/>
          </a:solidFill>
        </p:spPr>
        <p:txBody>
          <a:bodyPr>
            <a:normAutofit fontScale="55000" lnSpcReduction="20000"/>
          </a:bodyPr>
          <a:lstStyle/>
          <a:p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Ереулі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атқа 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салмай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Егеулі найза қолға алмай,  (а) 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Еңку-еңку жер шалмай,    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Қоңыр салқын төске алмай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Тебіңгі терге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шірімей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Терлігі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майдай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ерімей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Алты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малта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ас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болмай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Өзіңнен туған жас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(б)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Сақалы шығып 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жат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болмай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үстінде күн көрмей,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Ашаршылық,  шөл көрмей,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Ер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төсектен безінбей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Ұлы түске ұрынбай,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Түн қатып жүріп, түс қашпай,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Тебіңгі теріс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тағынбай,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Темір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қазық жастанбай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Қу толағай бастанбай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Ерлердің ісі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бітер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?! </a:t>
            </a:r>
            <a:r>
              <a:rPr lang="kk-KZ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(б)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Ерікті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ұйқас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Сіздер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кейін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тұрыңыз,</a:t>
            </a: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kk-KZ" dirty="0" smtClean="0">
                <a:solidFill>
                  <a:srgbClr val="FF0000"/>
                </a:solidFill>
              </a:rPr>
              <a:t>(а)</a:t>
            </a:r>
            <a:r>
              <a:rPr lang="ru-RU" dirty="0" smtClean="0">
                <a:solidFill>
                  <a:srgbClr val="FF0000"/>
                </a:solidFill>
              </a:rPr>
              <a:t>               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Бірге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туған ит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еді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kk-KZ" dirty="0" smtClean="0">
                <a:solidFill>
                  <a:srgbClr val="FF0000"/>
                </a:solidFill>
              </a:rPr>
              <a:t>(б)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Барайын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жалғыз </a:t>
            </a:r>
            <a:r>
              <a:rPr lang="ru-RU" dirty="0" smtClean="0">
                <a:solidFill>
                  <a:srgbClr val="FF0000"/>
                </a:solidFill>
              </a:rPr>
              <a:t>мен </a:t>
            </a:r>
            <a:r>
              <a:rPr lang="ru-RU" dirty="0" err="1" smtClean="0">
                <a:solidFill>
                  <a:srgbClr val="FF0000"/>
                </a:solidFill>
              </a:rPr>
              <a:t>деді</a:t>
            </a:r>
            <a:r>
              <a:rPr lang="ru-RU" dirty="0" smtClean="0">
                <a:solidFill>
                  <a:srgbClr val="FF0000"/>
                </a:solidFill>
              </a:rPr>
              <a:t>.  </a:t>
            </a:r>
            <a:r>
              <a:rPr lang="kk-KZ" dirty="0" smtClean="0">
                <a:solidFill>
                  <a:srgbClr val="FF0000"/>
                </a:solidFill>
              </a:rPr>
              <a:t>(в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kk-KZ" dirty="0" smtClean="0">
                <a:solidFill>
                  <a:srgbClr val="FF0000"/>
                </a:solidFill>
              </a:rPr>
              <a:t>)</a:t>
            </a:r>
            <a:r>
              <a:rPr lang="ru-RU" dirty="0" smtClean="0">
                <a:solidFill>
                  <a:srgbClr val="FF0000"/>
                </a:solidFill>
              </a:rPr>
              <a:t>                         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Жалғыз өзім барайын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kk-KZ" dirty="0" smtClean="0">
                <a:solidFill>
                  <a:srgbClr val="FF0000"/>
                </a:solidFill>
              </a:rPr>
              <a:t>(г)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Әуелі алла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анайым</a:t>
            </a:r>
            <a:r>
              <a:rPr lang="ru-RU" dirty="0" smtClean="0">
                <a:solidFill>
                  <a:srgbClr val="FF0000"/>
                </a:solidFill>
              </a:rPr>
              <a:t>,  </a:t>
            </a:r>
            <a:r>
              <a:rPr lang="kk-KZ" dirty="0" smtClean="0">
                <a:solidFill>
                  <a:srgbClr val="FF0000"/>
                </a:solidFill>
              </a:rPr>
              <a:t>(д)</a:t>
            </a:r>
            <a:r>
              <a:rPr lang="ru-RU" dirty="0" smtClean="0">
                <a:solidFill>
                  <a:srgbClr val="FF0000"/>
                </a:solidFill>
              </a:rPr>
              <a:t>                                      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Мінген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аты</a:t>
            </a:r>
            <a:r>
              <a:rPr lang="ru-RU" dirty="0" smtClean="0">
                <a:solidFill>
                  <a:srgbClr val="FF0000"/>
                </a:solidFill>
              </a:rPr>
              <a:t> ала </a:t>
            </a:r>
            <a:r>
              <a:rPr lang="ru-RU" dirty="0" err="1" smtClean="0">
                <a:solidFill>
                  <a:srgbClr val="FF0000"/>
                </a:solidFill>
              </a:rPr>
              <a:t>еді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kk-KZ" dirty="0" smtClean="0">
                <a:solidFill>
                  <a:srgbClr val="FF0000"/>
                </a:solidFill>
              </a:rPr>
              <a:t> (б)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kk-KZ" dirty="0" smtClean="0">
                <a:solidFill>
                  <a:srgbClr val="FF0000"/>
                </a:solidFill>
              </a:rPr>
              <a:t> Хақ жаратқан құдайым, (д)                              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kk-KZ" dirty="0" smtClean="0">
                <a:solidFill>
                  <a:srgbClr val="FF0000"/>
                </a:solidFill>
              </a:rPr>
              <a:t> Атасы әйел демесең  (е)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kk-KZ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Мал </a:t>
            </a:r>
            <a:r>
              <a:rPr lang="ru-RU" dirty="0" err="1" smtClean="0">
                <a:solidFill>
                  <a:srgbClr val="FF0000"/>
                </a:solidFill>
              </a:rPr>
              <a:t>шыдамас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жауырға</a:t>
            </a:r>
            <a:r>
              <a:rPr lang="ru-RU" dirty="0" smtClean="0">
                <a:solidFill>
                  <a:srgbClr val="FF0000"/>
                </a:solidFill>
              </a:rPr>
              <a:t>,  </a:t>
            </a:r>
            <a:r>
              <a:rPr lang="kk-KZ" dirty="0" smtClean="0">
                <a:solidFill>
                  <a:srgbClr val="FF0000"/>
                </a:solidFill>
              </a:rPr>
              <a:t>(ж )</a:t>
            </a:r>
            <a:r>
              <a:rPr lang="ru-RU" dirty="0" smtClean="0">
                <a:solidFill>
                  <a:srgbClr val="FF0000"/>
                </a:solidFill>
              </a:rPr>
              <a:t>                              </a:t>
            </a:r>
          </a:p>
          <a:p>
            <a:r>
              <a:rPr lang="kk-KZ" dirty="0" smtClean="0">
                <a:solidFill>
                  <a:srgbClr val="FF0000"/>
                </a:solidFill>
              </a:rPr>
              <a:t> Қарлыға қыз да ер еді. (б</a:t>
            </a:r>
            <a:r>
              <a:rPr lang="kk-KZ" dirty="0" smtClean="0"/>
              <a:t>)</a:t>
            </a:r>
            <a:endParaRPr lang="ru-RU" dirty="0" smtClean="0"/>
          </a:p>
          <a:p>
            <a:r>
              <a:rPr lang="kk-KZ" dirty="0" smtClean="0"/>
              <a:t> Ер шыдамас бауырға, (ж)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     </a:t>
            </a:r>
            <a:r>
              <a:rPr lang="ru-RU" dirty="0" err="1" smtClean="0"/>
              <a:t>Кезекті</a:t>
            </a:r>
            <a:r>
              <a:rPr lang="ru-RU" dirty="0" smtClean="0"/>
              <a:t> </a:t>
            </a:r>
            <a:r>
              <a:rPr lang="ru-RU" dirty="0" err="1" smtClean="0"/>
              <a:t>ұйқас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Сәулең болса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кеудеңде,</a:t>
            </a:r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kk-KZ" dirty="0" smtClean="0">
                <a:solidFill>
                  <a:srgbClr val="FF0000"/>
                </a:solidFill>
              </a:rPr>
              <a:t>(а)</a:t>
            </a:r>
            <a:r>
              <a:rPr lang="ru-RU" dirty="0" smtClean="0">
                <a:solidFill>
                  <a:srgbClr val="FF0000"/>
                </a:solidFill>
              </a:rPr>
              <a:t>    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Мына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сөзге көңіл бөл!</a:t>
            </a:r>
            <a:r>
              <a:rPr lang="ru-RU" dirty="0" smtClean="0">
                <a:solidFill>
                  <a:srgbClr val="FF0000"/>
                </a:solidFill>
              </a:rPr>
              <a:t>     </a:t>
            </a:r>
            <a:r>
              <a:rPr lang="kk-KZ" dirty="0" smtClean="0">
                <a:solidFill>
                  <a:srgbClr val="FF0000"/>
                </a:solidFill>
              </a:rPr>
              <a:t>(б)</a:t>
            </a:r>
            <a:r>
              <a:rPr lang="ru-RU" dirty="0" smtClean="0">
                <a:solidFill>
                  <a:srgbClr val="FF0000"/>
                </a:solidFill>
              </a:rPr>
              <a:t>    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Егер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сәулең болмаса</a:t>
            </a:r>
            <a:r>
              <a:rPr lang="ru-RU" dirty="0" smtClean="0">
                <a:solidFill>
                  <a:srgbClr val="FF0000"/>
                </a:solidFill>
              </a:rPr>
              <a:t>,     </a:t>
            </a:r>
            <a:r>
              <a:rPr lang="kk-KZ" dirty="0" smtClean="0">
                <a:solidFill>
                  <a:srgbClr val="FF0000"/>
                </a:solidFill>
              </a:rPr>
              <a:t>(в)</a:t>
            </a:r>
            <a:r>
              <a:rPr lang="ru-RU" dirty="0" smtClean="0">
                <a:solidFill>
                  <a:srgbClr val="FF0000"/>
                </a:solidFill>
              </a:rPr>
              <a:t>        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Мейлің тіріл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мейлің өл!</a:t>
            </a:r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kk-KZ" dirty="0" smtClean="0">
                <a:solidFill>
                  <a:srgbClr val="FF0000"/>
                </a:solidFill>
              </a:rPr>
              <a:t>(б)</a:t>
            </a:r>
            <a:r>
              <a:rPr lang="ru-RU" dirty="0" smtClean="0">
                <a:solidFill>
                  <a:srgbClr val="FF0000"/>
                </a:solidFill>
              </a:rPr>
              <a:t>      (Абай) </a:t>
            </a: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      </a:t>
            </a:r>
            <a:r>
              <a:rPr lang="ru-RU" dirty="0" err="1" smtClean="0"/>
              <a:t>Шалыс</a:t>
            </a:r>
            <a:r>
              <a:rPr lang="ru-RU" dirty="0" smtClean="0"/>
              <a:t> </a:t>
            </a:r>
            <a:r>
              <a:rPr lang="ru-RU" dirty="0" err="1" smtClean="0"/>
              <a:t>ұйқас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Шаң шығармас жол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дағы,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kk-KZ" dirty="0" smtClean="0">
                <a:solidFill>
                  <a:srgbClr val="FF0000"/>
                </a:solidFill>
              </a:rPr>
              <a:t> (а)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Сілкіне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алмас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жапырақ.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kk-KZ" dirty="0" smtClean="0">
                <a:solidFill>
                  <a:srgbClr val="FF0000"/>
                </a:solidFill>
              </a:rPr>
              <a:t> (б)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Тыншығарсың </a:t>
            </a:r>
            <a:r>
              <a:rPr lang="ru-RU" dirty="0" smtClean="0">
                <a:solidFill>
                  <a:srgbClr val="FF0000"/>
                </a:solidFill>
              </a:rPr>
              <a:t>сен </a:t>
            </a:r>
            <a:r>
              <a:rPr lang="ru-RU" dirty="0" err="1" smtClean="0">
                <a:solidFill>
                  <a:srgbClr val="FF0000"/>
                </a:solidFill>
              </a:rPr>
              <a:t>дағы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kk-KZ" dirty="0" smtClean="0">
                <a:solidFill>
                  <a:srgbClr val="FF0000"/>
                </a:solidFill>
              </a:rPr>
              <a:t> (а)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Сабыр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қылсаң азырақ.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kk-KZ" dirty="0" smtClean="0">
                <a:solidFill>
                  <a:srgbClr val="FF0000"/>
                </a:solidFill>
              </a:rPr>
              <a:t> (б)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      </a:t>
            </a:r>
            <a:r>
              <a:rPr lang="ru-RU" dirty="0" err="1" smtClean="0"/>
              <a:t>Егіз</a:t>
            </a:r>
            <a:r>
              <a:rPr lang="ru-RU" dirty="0" smtClean="0"/>
              <a:t> </a:t>
            </a:r>
            <a:r>
              <a:rPr lang="ru-RU" dirty="0" err="1" smtClean="0"/>
              <a:t>ұйқас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Бойы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бұлғаң,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Сөзі жылмаң,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Кімді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көрсем, </a:t>
            </a:r>
            <a:r>
              <a:rPr lang="ru-RU" dirty="0" smtClean="0">
                <a:solidFill>
                  <a:srgbClr val="FF0000"/>
                </a:solidFill>
              </a:rPr>
              <a:t>мен </a:t>
            </a:r>
            <a:r>
              <a:rPr lang="ru-RU" dirty="0" err="1" smtClean="0">
                <a:solidFill>
                  <a:srgbClr val="FF0000"/>
                </a:solidFill>
              </a:rPr>
              <a:t>сонан</a:t>
            </a:r>
            <a:r>
              <a:rPr lang="ru-RU" dirty="0" smtClean="0">
                <a:solidFill>
                  <a:srgbClr val="FF0000"/>
                </a:solidFill>
              </a:rPr>
              <a:t> -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Бетті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бастым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Қатты састым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Тұра қаштым жалма-жан</a:t>
            </a:r>
            <a:r>
              <a:rPr lang="ru-RU" dirty="0" smtClean="0">
                <a:solidFill>
                  <a:srgbClr val="FF0000"/>
                </a:solidFill>
              </a:rPr>
              <a:t>                                                                        (Абай)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7.      </a:t>
            </a:r>
            <a:r>
              <a:rPr lang="ru-RU" dirty="0" err="1" smtClean="0"/>
              <a:t>Аралас</a:t>
            </a:r>
            <a:r>
              <a:rPr lang="ru-RU" dirty="0" smtClean="0"/>
              <a:t> </a:t>
            </a:r>
            <a:r>
              <a:rPr lang="ru-RU" dirty="0" err="1" smtClean="0"/>
              <a:t>келетін</a:t>
            </a:r>
            <a:r>
              <a:rPr lang="ru-RU" dirty="0" smtClean="0"/>
              <a:t> </a:t>
            </a:r>
            <a:r>
              <a:rPr lang="ru-RU" dirty="0" err="1" smtClean="0"/>
              <a:t>ұйқас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Ата-анаға көз қуаныш </a:t>
            </a:r>
            <a:r>
              <a:rPr lang="ru-RU" dirty="0" smtClean="0">
                <a:solidFill>
                  <a:srgbClr val="FF0000"/>
                </a:solidFill>
              </a:rPr>
              <a:t>-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Алдына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алған еркесі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Көкірегіне көп жұбаныш,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 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Гүлденіп </a:t>
            </a:r>
            <a:r>
              <a:rPr lang="ru-RU" dirty="0" smtClean="0">
                <a:solidFill>
                  <a:srgbClr val="FF0000"/>
                </a:solidFill>
              </a:rPr>
              <a:t>ой </a:t>
            </a:r>
            <a:r>
              <a:rPr lang="ru-RU" dirty="0" err="1" smtClean="0">
                <a:solidFill>
                  <a:srgbClr val="FF0000"/>
                </a:solidFill>
              </a:rPr>
              <a:t>өлкесі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Еркелік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кетті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Ержетті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Не </a:t>
            </a:r>
            <a:r>
              <a:rPr lang="ru-RU" dirty="0" err="1" smtClean="0">
                <a:solidFill>
                  <a:srgbClr val="FF0000"/>
                </a:solidFill>
              </a:rPr>
              <a:t>бітті</a:t>
            </a:r>
            <a:r>
              <a:rPr lang="ru-RU" dirty="0" smtClean="0">
                <a:solidFill>
                  <a:srgbClr val="FF0000"/>
                </a:solidFill>
              </a:rPr>
              <a:t>?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</a:t>
            </a:r>
            <a:r>
              <a:rPr lang="ru-RU" dirty="0" smtClean="0"/>
              <a:t>               (Абай)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124</TotalTime>
  <Words>495</Words>
  <Application>Microsoft Office PowerPoint</Application>
  <PresentationFormat>Экран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«Әдебиет теориясы»</vt:lpstr>
      <vt:lpstr> Қазақ поэзиясында ұйқастардың түрі көп. Бірақ ең негізгі және көп қолданылатындары мыналар: </vt:lpstr>
      <vt:lpstr> 1.      Қара өлең ұйқасы  (а,а,б,а) </vt:lpstr>
      <vt:lpstr>2. Шұбыртпалы ұйқас (а,а,а,а,а,а,а,а,б,а,а,а,а,а,а, б) </vt:lpstr>
      <vt:lpstr>3. Ерікті ұйқас </vt:lpstr>
      <vt:lpstr>4.      Кезекті ұйқас  </vt:lpstr>
      <vt:lpstr>5.      Шалыс ұйқас  </vt:lpstr>
      <vt:lpstr>6.      Егіз ұйқас  </vt:lpstr>
      <vt:lpstr>7.      Аралас келетін ұйқас  </vt:lpstr>
    </vt:vector>
  </TitlesOfParts>
  <Company>школа №10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«Әдебиет теориясы»</dc:title>
  <dc:creator>206</dc:creator>
  <cp:lastModifiedBy>user</cp:lastModifiedBy>
  <cp:revision>12</cp:revision>
  <dcterms:created xsi:type="dcterms:W3CDTF">2011-12-22T03:15:46Z</dcterms:created>
  <dcterms:modified xsi:type="dcterms:W3CDTF">2015-05-19T05:19:55Z</dcterms:modified>
</cp:coreProperties>
</file>