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2E5338B-FF79-4950-9327-10008F5F94EB}" type="datetimeFigureOut">
              <a:rPr lang="ru-RU" smtClean="0"/>
              <a:t>19.05.2015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B7C8AD2-B8C6-4674-9D6D-D8354DFAC3D2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85852" y="357166"/>
            <a:ext cx="7472168" cy="928694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Әдебиет теориясы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00100" y="2928934"/>
            <a:ext cx="7469120" cy="1458438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kk-KZ" sz="7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Ұйқас түрлері</a:t>
            </a:r>
            <a:endParaRPr lang="ru-RU" sz="7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4653136"/>
            <a:ext cx="6624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</a:t>
            </a:r>
            <a:r>
              <a:rPr lang="kk-KZ" dirty="0" smtClean="0"/>
              <a:t>ән мұғалімі : Сыздықова Г.О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Қазақ поэзиясында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ұйқастардың түрі көп.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Бірақ ең негізгі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және көп қолданылатындары мыналар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2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  <a:ln>
            <a:solidFill>
              <a:srgbClr val="00B0F0"/>
            </a:solidFill>
          </a:ln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1. Қара өлең </a:t>
            </a:r>
            <a:r>
              <a:rPr lang="ru-RU" dirty="0" err="1" smtClean="0">
                <a:solidFill>
                  <a:srgbClr val="FF0000"/>
                </a:solidFill>
              </a:rPr>
              <a:t>ұйқас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2.Шұбыртпалы </a:t>
            </a:r>
            <a:r>
              <a:rPr lang="ru-RU" dirty="0" err="1" smtClean="0">
                <a:solidFill>
                  <a:srgbClr val="FF0000"/>
                </a:solidFill>
              </a:rPr>
              <a:t>ұйқас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3.Ерікті </a:t>
            </a:r>
            <a:r>
              <a:rPr lang="ru-RU" dirty="0" err="1" smtClean="0">
                <a:solidFill>
                  <a:srgbClr val="FF0000"/>
                </a:solidFill>
              </a:rPr>
              <a:t>ұйқас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4.Кезекті </a:t>
            </a:r>
            <a:r>
              <a:rPr lang="ru-RU" dirty="0" err="1" smtClean="0">
                <a:solidFill>
                  <a:srgbClr val="FF0000"/>
                </a:solidFill>
              </a:rPr>
              <a:t>ұйқас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kk-KZ" dirty="0" smtClean="0">
                <a:solidFill>
                  <a:srgbClr val="FF0000"/>
                </a:solidFill>
              </a:rPr>
              <a:t>5. Шалыс ұйқас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6. Егіз ұйқас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7. Аралас ұйқас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  <a:ln>
            <a:solidFill>
              <a:srgbClr val="00B0F0"/>
            </a:solidFill>
          </a:ln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     </a:t>
            </a:r>
            <a:r>
              <a:rPr lang="ru-RU" sz="31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Қара өлең ұйқасы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(а,а,б,а)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857364"/>
            <a:ext cx="7239000" cy="3319782"/>
          </a:xfrm>
          <a:solidFill>
            <a:schemeClr val="tx1"/>
          </a:solidFill>
          <a:ln>
            <a:solidFill>
              <a:srgbClr val="00B0F0"/>
            </a:solidFill>
          </a:ln>
        </p:spPr>
        <p:txBody>
          <a:bodyPr/>
          <a:lstStyle/>
          <a:p>
            <a:pPr>
              <a:buNone/>
            </a:pPr>
            <a:r>
              <a:rPr lang="ru-RU" sz="3600" dirty="0" smtClean="0"/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Оқыған білер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әр сөзді,    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а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Надандай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болмас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ақ көзді.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 а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Надан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жөндіге жөн келмес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,  б</a:t>
            </a:r>
          </a:p>
          <a:p>
            <a:pPr>
              <a:buNone/>
            </a:pP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Білер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3600" dirty="0" err="1" smtClean="0">
                <a:solidFill>
                  <a:schemeClr val="tx2">
                    <a:lumMod val="10000"/>
                  </a:schemeClr>
                </a:solidFill>
              </a:rPr>
              <a:t>қайдағы шәргезді.</a:t>
            </a:r>
            <a:r>
              <a:rPr lang="ru-RU" sz="3600" dirty="0" smtClean="0">
                <a:solidFill>
                  <a:schemeClr val="tx2">
                    <a:lumMod val="10000"/>
                  </a:schemeClr>
                </a:solidFill>
              </a:rPr>
              <a:t>  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28604"/>
            <a:ext cx="7239000" cy="1285884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100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Шұбыртпалы ұйқас</a:t>
            </a:r>
            <a:r>
              <a:rPr lang="kk-KZ" sz="31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(а,а,а,а,а,а,а,а,б,а,а,а,а,а,а, б)</a:t>
            </a:r>
            <a:r>
              <a:rPr lang="ru-RU" sz="2800" dirty="0" smtClean="0">
                <a:solidFill>
                  <a:srgbClr val="00B0F0"/>
                </a:solidFill>
              </a:rPr>
              <a:t/>
            </a:r>
            <a:br>
              <a:rPr lang="ru-RU" sz="2800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28802"/>
            <a:ext cx="7239000" cy="4526934"/>
          </a:xfrm>
          <a:solidFill>
            <a:schemeClr val="tx1"/>
          </a:solidFill>
        </p:spPr>
        <p:txBody>
          <a:bodyPr>
            <a:normAutofit fontScale="55000" lnSpcReduction="20000"/>
          </a:bodyPr>
          <a:lstStyle/>
          <a:p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Ереулі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атқа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Егеулі найза қолға алмай,  (а) 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Еңку-еңку жер шалмай,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Қоңыр салқын төске алмай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Тебіңгі терге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шірімей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Терлігі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майдай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ерімей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Алты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малта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ас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Өзіңнен туған жас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бала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(б)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Сақалы шығып 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жат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болмай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үстінде күн көрмей,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Ашаршылық,  шөл көрмей,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Ер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төсектен безінбей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Ұлы түске ұрынбай,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Түн қатып жүріп, түс қашпай,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Тебіңгі теріс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тағынбай,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қазық жастанбай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Қу толағай бастанбай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(а)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Ерлердің ісі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бітер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5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?! </a:t>
            </a:r>
            <a:r>
              <a:rPr lang="kk-KZ" sz="25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(б)</a:t>
            </a:r>
            <a:endParaRPr lang="ru-RU" sz="25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Ерікті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ұйқас</a:t>
            </a:r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 lnSpcReduction="10000"/>
          </a:bodyPr>
          <a:lstStyle/>
          <a:p>
            <a:r>
              <a:rPr lang="ru-RU" dirty="0" err="1" smtClean="0">
                <a:solidFill>
                  <a:srgbClr val="FF0000"/>
                </a:solidFill>
              </a:rPr>
              <a:t>Сіздер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кейін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тұрыңыз,</a:t>
            </a:r>
            <a:r>
              <a:rPr lang="ru-RU" dirty="0" smtClean="0">
                <a:solidFill>
                  <a:srgbClr val="FF0000"/>
                </a:solidFill>
              </a:rPr>
              <a:t>    </a:t>
            </a:r>
            <a:r>
              <a:rPr lang="kk-KZ" dirty="0" smtClean="0">
                <a:solidFill>
                  <a:srgbClr val="FF0000"/>
                </a:solidFill>
              </a:rPr>
              <a:t>(а)</a:t>
            </a:r>
            <a:r>
              <a:rPr lang="ru-RU" dirty="0" smtClean="0">
                <a:solidFill>
                  <a:srgbClr val="FF0000"/>
                </a:solidFill>
              </a:rPr>
              <a:t>              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Бірге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туған ит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еді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kk-KZ" dirty="0" smtClean="0">
                <a:solidFill>
                  <a:srgbClr val="FF0000"/>
                </a:solidFill>
              </a:rPr>
              <a:t>(б)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Барайын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жалғыз </a:t>
            </a:r>
            <a:r>
              <a:rPr lang="ru-RU" dirty="0" smtClean="0">
                <a:solidFill>
                  <a:srgbClr val="FF0000"/>
                </a:solidFill>
              </a:rPr>
              <a:t>мен </a:t>
            </a:r>
            <a:r>
              <a:rPr lang="ru-RU" dirty="0" err="1" smtClean="0">
                <a:solidFill>
                  <a:srgbClr val="FF0000"/>
                </a:solidFill>
              </a:rPr>
              <a:t>деді</a:t>
            </a:r>
            <a:r>
              <a:rPr lang="ru-RU" dirty="0" smtClean="0">
                <a:solidFill>
                  <a:srgbClr val="FF0000"/>
                </a:solidFill>
              </a:rPr>
              <a:t>.  </a:t>
            </a:r>
            <a:r>
              <a:rPr lang="kk-KZ" dirty="0" smtClean="0">
                <a:solidFill>
                  <a:srgbClr val="FF0000"/>
                </a:solidFill>
              </a:rPr>
              <a:t>(в</a:t>
            </a:r>
            <a:r>
              <a:rPr lang="ru-RU" dirty="0" smtClean="0">
                <a:solidFill>
                  <a:srgbClr val="FF0000"/>
                </a:solidFill>
              </a:rPr>
              <a:t>  </a:t>
            </a:r>
            <a:r>
              <a:rPr lang="kk-KZ" dirty="0" smtClean="0">
                <a:solidFill>
                  <a:srgbClr val="FF0000"/>
                </a:solidFill>
              </a:rPr>
              <a:t>)</a:t>
            </a:r>
            <a:r>
              <a:rPr lang="ru-RU" dirty="0" smtClean="0">
                <a:solidFill>
                  <a:srgbClr val="FF0000"/>
                </a:solidFill>
              </a:rPr>
              <a:t>                         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Жалғыз өзім барайын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  <a:r>
              <a:rPr lang="kk-KZ" dirty="0" smtClean="0">
                <a:solidFill>
                  <a:srgbClr val="FF0000"/>
                </a:solidFill>
              </a:rPr>
              <a:t>(г)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Әуелі алла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анайым</a:t>
            </a:r>
            <a:r>
              <a:rPr lang="ru-RU" dirty="0" smtClean="0">
                <a:solidFill>
                  <a:srgbClr val="FF0000"/>
                </a:solidFill>
              </a:rPr>
              <a:t>,  </a:t>
            </a:r>
            <a:r>
              <a:rPr lang="kk-KZ" dirty="0" smtClean="0">
                <a:solidFill>
                  <a:srgbClr val="FF0000"/>
                </a:solidFill>
              </a:rPr>
              <a:t>(д)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Мінген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аты</a:t>
            </a:r>
            <a:r>
              <a:rPr lang="ru-RU" dirty="0" smtClean="0">
                <a:solidFill>
                  <a:srgbClr val="FF0000"/>
                </a:solidFill>
              </a:rPr>
              <a:t> ала </a:t>
            </a:r>
            <a:r>
              <a:rPr lang="ru-RU" dirty="0" err="1" smtClean="0">
                <a:solidFill>
                  <a:srgbClr val="FF0000"/>
                </a:solidFill>
              </a:rPr>
              <a:t>еді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kk-KZ" dirty="0" smtClean="0">
                <a:solidFill>
                  <a:srgbClr val="FF0000"/>
                </a:solidFill>
              </a:rPr>
              <a:t> (б)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kk-KZ" dirty="0" smtClean="0">
                <a:solidFill>
                  <a:srgbClr val="FF0000"/>
                </a:solidFill>
              </a:rPr>
              <a:t> Хақ жаратқан құдайым, (д)                               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kk-KZ" dirty="0" smtClean="0">
                <a:solidFill>
                  <a:srgbClr val="FF0000"/>
                </a:solidFill>
              </a:rPr>
              <a:t> Атасы әйел демесең  (е)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kk-KZ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Мал </a:t>
            </a:r>
            <a:r>
              <a:rPr lang="ru-RU" dirty="0" err="1" smtClean="0">
                <a:solidFill>
                  <a:srgbClr val="FF0000"/>
                </a:solidFill>
              </a:rPr>
              <a:t>шыдамас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жауырға</a:t>
            </a:r>
            <a:r>
              <a:rPr lang="ru-RU" dirty="0" smtClean="0">
                <a:solidFill>
                  <a:srgbClr val="FF0000"/>
                </a:solidFill>
              </a:rPr>
              <a:t>,  </a:t>
            </a:r>
            <a:r>
              <a:rPr lang="kk-KZ" dirty="0" smtClean="0">
                <a:solidFill>
                  <a:srgbClr val="FF0000"/>
                </a:solidFill>
              </a:rPr>
              <a:t>(ж )</a:t>
            </a:r>
            <a:r>
              <a:rPr lang="ru-RU" dirty="0" smtClean="0">
                <a:solidFill>
                  <a:srgbClr val="FF0000"/>
                </a:solidFill>
              </a:rPr>
              <a:t>                              </a:t>
            </a:r>
          </a:p>
          <a:p>
            <a:r>
              <a:rPr lang="kk-KZ" dirty="0" smtClean="0">
                <a:solidFill>
                  <a:srgbClr val="FF0000"/>
                </a:solidFill>
              </a:rPr>
              <a:t> Қарлыға қыз да ер еді. (б</a:t>
            </a:r>
            <a:r>
              <a:rPr lang="kk-KZ" dirty="0" smtClean="0"/>
              <a:t>)</a:t>
            </a:r>
            <a:endParaRPr lang="ru-RU" dirty="0" smtClean="0"/>
          </a:p>
          <a:p>
            <a:r>
              <a:rPr lang="kk-KZ" dirty="0" smtClean="0"/>
              <a:t> Ер шыдамас бауырға, (ж)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4.      </a:t>
            </a:r>
            <a:r>
              <a:rPr lang="ru-RU" dirty="0" err="1" smtClean="0"/>
              <a:t>Кезекті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Сәулең болса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кеудеңде,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kk-KZ" dirty="0" smtClean="0">
                <a:solidFill>
                  <a:srgbClr val="FF0000"/>
                </a:solidFill>
              </a:rPr>
              <a:t>(а)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Мына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сөзге көңіл бөл!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  <a:r>
              <a:rPr lang="kk-KZ" dirty="0" smtClean="0">
                <a:solidFill>
                  <a:srgbClr val="FF0000"/>
                </a:solidFill>
              </a:rPr>
              <a:t>(б)</a:t>
            </a:r>
            <a:r>
              <a:rPr lang="ru-RU" dirty="0" smtClean="0">
                <a:solidFill>
                  <a:srgbClr val="FF0000"/>
                </a:solidFill>
              </a:rPr>
              <a:t>   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Егер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сәулең болмаса</a:t>
            </a:r>
            <a:r>
              <a:rPr lang="ru-RU" dirty="0" smtClean="0">
                <a:solidFill>
                  <a:srgbClr val="FF0000"/>
                </a:solidFill>
              </a:rPr>
              <a:t>,     </a:t>
            </a:r>
            <a:r>
              <a:rPr lang="kk-KZ" dirty="0" smtClean="0">
                <a:solidFill>
                  <a:srgbClr val="FF0000"/>
                </a:solidFill>
              </a:rPr>
              <a:t>(в)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</a:p>
          <a:p>
            <a:r>
              <a:rPr lang="ru-RU" dirty="0" err="1" smtClean="0">
                <a:solidFill>
                  <a:srgbClr val="FF0000"/>
                </a:solidFill>
              </a:rPr>
              <a:t>Мейлің тіріл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ru-RU" dirty="0" err="1" smtClean="0">
                <a:solidFill>
                  <a:srgbClr val="FF0000"/>
                </a:solidFill>
              </a:rPr>
              <a:t>мейлің өл!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kk-KZ" dirty="0" smtClean="0">
                <a:solidFill>
                  <a:srgbClr val="FF0000"/>
                </a:solidFill>
              </a:rPr>
              <a:t>(б)</a:t>
            </a:r>
            <a:r>
              <a:rPr lang="ru-RU" dirty="0" smtClean="0">
                <a:solidFill>
                  <a:srgbClr val="FF0000"/>
                </a:solidFill>
              </a:rPr>
              <a:t>      (Абай) </a:t>
            </a: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5.      </a:t>
            </a:r>
            <a:r>
              <a:rPr lang="ru-RU" dirty="0" err="1" smtClean="0"/>
              <a:t>Шалыс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ru-RU" dirty="0" err="1" smtClean="0">
                <a:solidFill>
                  <a:srgbClr val="FF0000"/>
                </a:solidFill>
              </a:rPr>
              <a:t>Шаң шығармас жол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дағы,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kk-KZ" dirty="0" smtClean="0">
                <a:solidFill>
                  <a:srgbClr val="FF0000"/>
                </a:solidFill>
              </a:rPr>
              <a:t> (а)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Сілкіне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алмас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жапырақ.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kk-KZ" dirty="0" smtClean="0">
                <a:solidFill>
                  <a:srgbClr val="FF0000"/>
                </a:solidFill>
              </a:rPr>
              <a:t> (б)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Тыншығарсың </a:t>
            </a:r>
            <a:r>
              <a:rPr lang="ru-RU" dirty="0" smtClean="0">
                <a:solidFill>
                  <a:srgbClr val="FF0000"/>
                </a:solidFill>
              </a:rPr>
              <a:t>сен </a:t>
            </a:r>
            <a:r>
              <a:rPr lang="ru-RU" dirty="0" err="1" smtClean="0">
                <a:solidFill>
                  <a:srgbClr val="FF0000"/>
                </a:solidFill>
              </a:rPr>
              <a:t>дағы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  <a:r>
              <a:rPr lang="kk-KZ" dirty="0" smtClean="0">
                <a:solidFill>
                  <a:srgbClr val="FF0000"/>
                </a:solidFill>
              </a:rPr>
              <a:t> (а)</a:t>
            </a:r>
            <a:endParaRPr lang="ru-RU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Сабыр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қылсаң азырақ.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kk-KZ" dirty="0" smtClean="0">
                <a:solidFill>
                  <a:srgbClr val="FF0000"/>
                </a:solidFill>
              </a:rPr>
              <a:t> (б)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6.      </a:t>
            </a:r>
            <a:r>
              <a:rPr lang="ru-RU" dirty="0" err="1" smtClean="0"/>
              <a:t>Егіз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Бойы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бұлғаң,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Сөзі жылмаң,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Кімді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көрсем, </a:t>
            </a:r>
            <a:r>
              <a:rPr lang="ru-RU" dirty="0" smtClean="0">
                <a:solidFill>
                  <a:srgbClr val="FF0000"/>
                </a:solidFill>
              </a:rPr>
              <a:t>мен </a:t>
            </a:r>
            <a:r>
              <a:rPr lang="ru-RU" dirty="0" err="1" smtClean="0">
                <a:solidFill>
                  <a:srgbClr val="FF0000"/>
                </a:solidFill>
              </a:rPr>
              <a:t>сонан</a:t>
            </a:r>
            <a:r>
              <a:rPr lang="ru-RU" dirty="0" smtClean="0">
                <a:solidFill>
                  <a:srgbClr val="FF0000"/>
                </a:solidFill>
              </a:rPr>
              <a:t> -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Бетті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бастым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Қатты састым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Тұра қаштым жалма-жан</a:t>
            </a:r>
            <a:r>
              <a:rPr lang="ru-RU" dirty="0" smtClean="0">
                <a:solidFill>
                  <a:srgbClr val="FF0000"/>
                </a:solidFill>
              </a:rPr>
              <a:t>                                                                        (Абай) 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7.      </a:t>
            </a:r>
            <a:r>
              <a:rPr lang="ru-RU" dirty="0" err="1" smtClean="0"/>
              <a:t>Аралас</a:t>
            </a:r>
            <a:r>
              <a:rPr lang="ru-RU" dirty="0" smtClean="0"/>
              <a:t> </a:t>
            </a:r>
            <a:r>
              <a:rPr lang="ru-RU" dirty="0" err="1" smtClean="0"/>
              <a:t>келетін</a:t>
            </a:r>
            <a:r>
              <a:rPr lang="ru-RU" dirty="0" smtClean="0"/>
              <a:t> </a:t>
            </a:r>
            <a:r>
              <a:rPr lang="ru-RU" dirty="0" err="1" smtClean="0"/>
              <a:t>ұйқас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Ата-анаға көз қуаныш </a:t>
            </a:r>
            <a:r>
              <a:rPr lang="ru-RU" dirty="0" smtClean="0">
                <a:solidFill>
                  <a:srgbClr val="FF0000"/>
                </a:solidFill>
              </a:rPr>
              <a:t>-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Алдына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алған еркесі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Көкірегіне көп жұбаныш,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 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Гүлденіп </a:t>
            </a:r>
            <a:r>
              <a:rPr lang="ru-RU" dirty="0" smtClean="0">
                <a:solidFill>
                  <a:srgbClr val="FF0000"/>
                </a:solidFill>
              </a:rPr>
              <a:t>ой </a:t>
            </a:r>
            <a:r>
              <a:rPr lang="ru-RU" dirty="0" err="1" smtClean="0">
                <a:solidFill>
                  <a:srgbClr val="FF0000"/>
                </a:solidFill>
              </a:rPr>
              <a:t>өлкесі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Еркелік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кетті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err="1" smtClean="0">
                <a:solidFill>
                  <a:srgbClr val="FF0000"/>
                </a:solidFill>
              </a:rPr>
              <a:t>Ержетті</a:t>
            </a:r>
            <a:r>
              <a:rPr lang="ru-RU" dirty="0" smtClean="0">
                <a:solidFill>
                  <a:srgbClr val="FF0000"/>
                </a:solidFill>
              </a:rPr>
              <a:t>, 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 Не </a:t>
            </a:r>
            <a:r>
              <a:rPr lang="ru-RU" dirty="0" err="1" smtClean="0">
                <a:solidFill>
                  <a:srgbClr val="FF0000"/>
                </a:solidFill>
              </a:rPr>
              <a:t>бітті</a:t>
            </a:r>
            <a:r>
              <a:rPr lang="ru-RU" dirty="0" smtClean="0">
                <a:solidFill>
                  <a:srgbClr val="FF0000"/>
                </a:solidFill>
              </a:rPr>
              <a:t>? 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                  </a:t>
            </a:r>
            <a:r>
              <a:rPr lang="ru-RU" dirty="0" smtClean="0"/>
              <a:t>               (Абай)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124</TotalTime>
  <Words>495</Words>
  <Application>Microsoft Office PowerPoint</Application>
  <PresentationFormat>Экран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«Әдебиет теориясы»</vt:lpstr>
      <vt:lpstr> Қазақ поэзиясында ұйқастардың түрі көп. Бірақ ең негізгі және көп қолданылатындары мыналар: </vt:lpstr>
      <vt:lpstr> 1.      Қара өлең ұйқасы  (а,а,б,а) </vt:lpstr>
      <vt:lpstr>2. Шұбыртпалы ұйқас (а,а,а,а,а,а,а,а,б,а,а,а,а,а,а, б) </vt:lpstr>
      <vt:lpstr>3. Ерікті ұйқас </vt:lpstr>
      <vt:lpstr>4.      Кезекті ұйқас  </vt:lpstr>
      <vt:lpstr>5.      Шалыс ұйқас  </vt:lpstr>
      <vt:lpstr>6.      Егіз ұйқас  </vt:lpstr>
      <vt:lpstr>7.      Аралас келетін ұйқас  </vt:lpstr>
    </vt:vector>
  </TitlesOfParts>
  <Company>школа №10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«Әдебиет теориясы»</dc:title>
  <dc:creator>206</dc:creator>
  <cp:lastModifiedBy>user</cp:lastModifiedBy>
  <cp:revision>12</cp:revision>
  <dcterms:created xsi:type="dcterms:W3CDTF">2011-12-22T03:15:46Z</dcterms:created>
  <dcterms:modified xsi:type="dcterms:W3CDTF">2015-05-19T05:19:55Z</dcterms:modified>
</cp:coreProperties>
</file>