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73" r:id="rId3"/>
    <p:sldId id="256" r:id="rId4"/>
    <p:sldId id="272" r:id="rId5"/>
    <p:sldId id="260" r:id="rId6"/>
    <p:sldId id="261" r:id="rId7"/>
    <p:sldId id="263" r:id="rId8"/>
    <p:sldId id="266" r:id="rId9"/>
    <p:sldId id="275" r:id="rId10"/>
    <p:sldId id="276" r:id="rId11"/>
    <p:sldId id="274" r:id="rId12"/>
    <p:sldId id="27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CC"/>
    <a:srgbClr val="FF0000"/>
    <a:srgbClr val="66FF66"/>
    <a:srgbClr val="0000FF"/>
    <a:srgbClr val="CC00FF"/>
    <a:srgbClr val="CC0066"/>
    <a:srgbClr val="CC6600"/>
    <a:srgbClr val="CC33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94"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11.04.2015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jpeg"/><Relationship Id="rId1" Type="http://schemas.openxmlformats.org/officeDocument/2006/relationships/slideLayout" Target="../slideLayouts/slideLayout4.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 Id="rId4" Type="http://schemas.openxmlformats.org/officeDocument/2006/relationships/image" Target="../media/image20.jpeg"/></Relationships>
</file>

<file path=ppt/slides/_rels/slide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229600" cy="1143008"/>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kk-KZ" b="1" dirty="0" smtClean="0">
                <a:solidFill>
                  <a:srgbClr val="D60093"/>
                </a:solidFill>
              </a:rPr>
              <a:t>Психологиялық</a:t>
            </a:r>
            <a:r>
              <a:rPr lang="en-US" b="1" dirty="0" smtClean="0">
                <a:solidFill>
                  <a:srgbClr val="D60093"/>
                </a:solidFill>
              </a:rPr>
              <a:t> </a:t>
            </a:r>
            <a:r>
              <a:rPr lang="kk-KZ" b="1" dirty="0" smtClean="0">
                <a:solidFill>
                  <a:srgbClr val="D60093"/>
                </a:solidFill>
              </a:rPr>
              <a:t> дайындық:</a:t>
            </a:r>
            <a:r>
              <a:rPr lang="ru-RU" b="1" dirty="0" smtClean="0">
                <a:solidFill>
                  <a:srgbClr val="D60093"/>
                </a:solidFill>
              </a:rPr>
              <a:t/>
            </a:r>
            <a:br>
              <a:rPr lang="ru-RU" b="1" dirty="0" smtClean="0">
                <a:solidFill>
                  <a:srgbClr val="D60093"/>
                </a:solidFill>
              </a:rPr>
            </a:br>
            <a:endParaRPr lang="ru-RU" b="1" dirty="0">
              <a:solidFill>
                <a:srgbClr val="D60093"/>
              </a:solidFill>
            </a:endParaRPr>
          </a:p>
        </p:txBody>
      </p:sp>
      <p:sp>
        <p:nvSpPr>
          <p:cNvPr id="3" name="Содержимое 2"/>
          <p:cNvSpPr>
            <a:spLocks noGrp="1"/>
          </p:cNvSpPr>
          <p:nvPr>
            <p:ph idx="1"/>
          </p:nvPr>
        </p:nvSpPr>
        <p:spPr>
          <a:solidFill>
            <a:srgbClr val="FFC000"/>
          </a:solidFill>
        </p:spPr>
        <p:txBody>
          <a:bodyPr>
            <a:normAutofit/>
          </a:bodyPr>
          <a:lstStyle/>
          <a:p>
            <a:r>
              <a:rPr lang="kk-KZ" b="1" dirty="0" smtClean="0">
                <a:solidFill>
                  <a:srgbClr val="00B050"/>
                </a:solidFill>
              </a:rPr>
              <a:t>Мұғалім </a:t>
            </a:r>
            <a:r>
              <a:rPr lang="kk-KZ" b="1" dirty="0" smtClean="0"/>
              <a:t> </a:t>
            </a:r>
            <a:r>
              <a:rPr lang="kk-KZ" dirty="0" smtClean="0"/>
              <a:t>                                            </a:t>
            </a:r>
            <a:r>
              <a:rPr lang="kk-KZ" b="1" dirty="0" smtClean="0">
                <a:solidFill>
                  <a:srgbClr val="C00000"/>
                </a:solidFill>
              </a:rPr>
              <a:t>Оқушы</a:t>
            </a:r>
            <a:endParaRPr lang="ru-RU" b="1" dirty="0" smtClean="0">
              <a:solidFill>
                <a:srgbClr val="C00000"/>
              </a:solidFill>
            </a:endParaRPr>
          </a:p>
          <a:p>
            <a:r>
              <a:rPr lang="kk-KZ" sz="2200" dirty="0" smtClean="0"/>
              <a:t>Екі көзің не үшін керек?                  – Жақсыларды көру үшін!</a:t>
            </a:r>
            <a:endParaRPr lang="ru-RU" sz="2200" dirty="0" smtClean="0"/>
          </a:p>
          <a:p>
            <a:r>
              <a:rPr lang="kk-KZ" sz="2200" dirty="0" smtClean="0"/>
              <a:t>Екі қолың не үшін керек?                – Елге көмек беру үшін!</a:t>
            </a:r>
            <a:endParaRPr lang="ru-RU" sz="2200" dirty="0" smtClean="0"/>
          </a:p>
          <a:p>
            <a:r>
              <a:rPr lang="kk-KZ" sz="2200" dirty="0" smtClean="0"/>
              <a:t>Құлақ  не үшін керек?            - Ақыл-кеңес тыңдау үшін!</a:t>
            </a:r>
            <a:endParaRPr lang="ru-RU" sz="2200" dirty="0" smtClean="0"/>
          </a:p>
          <a:p>
            <a:r>
              <a:rPr lang="kk-KZ" sz="2200" dirty="0" smtClean="0"/>
              <a:t>Жүрек  не үшін керек?          – Жауларымнан қорықпау үшін!</a:t>
            </a:r>
            <a:endParaRPr lang="ru-RU" sz="2200" dirty="0" smtClean="0"/>
          </a:p>
          <a:p>
            <a:r>
              <a:rPr lang="kk-KZ" sz="2200" dirty="0" smtClean="0"/>
              <a:t>Тіл мен жағың не үшін керек?       – Ақиқатты айту үшін!</a:t>
            </a:r>
            <a:endParaRPr lang="ru-RU" sz="2200" dirty="0" smtClean="0"/>
          </a:p>
          <a:p>
            <a:r>
              <a:rPr lang="kk-KZ" sz="2200" dirty="0" smtClean="0"/>
              <a:t>Ал аяғың не үшін керек?                – Шетте жүрсем, Туған </a:t>
            </a:r>
            <a:r>
              <a:rPr lang="en-US" sz="2200" dirty="0" smtClean="0"/>
              <a:t>					     </a:t>
            </a:r>
            <a:r>
              <a:rPr lang="kk-KZ" sz="2200" dirty="0" smtClean="0"/>
              <a:t>жерге қайту үшін!    </a:t>
            </a:r>
            <a:endParaRPr lang="ru-RU" sz="2200" dirty="0" smtClean="0"/>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61" y="188640"/>
            <a:ext cx="9180513" cy="956664"/>
          </a:xfrm>
          <a:solidFill>
            <a:schemeClr val="accent4">
              <a:lumMod val="60000"/>
              <a:lumOff val="40000"/>
            </a:schemeClr>
          </a:solidFill>
        </p:spPr>
        <p:txBody>
          <a:bodyPr>
            <a:normAutofit fontScale="90000"/>
          </a:bodyPr>
          <a:lstStyle/>
          <a:p>
            <a:pPr algn="ctr"/>
            <a:r>
              <a:rPr lang="kk-KZ" sz="3600" dirty="0" smtClean="0">
                <a:solidFill>
                  <a:srgbClr val="CC00FF"/>
                </a:solidFill>
                <a:latin typeface="Times New Roman" pitchFamily="18" charset="0"/>
                <a:cs typeface="Times New Roman" pitchFamily="18" charset="0"/>
              </a:rPr>
              <a:t> </a:t>
            </a:r>
            <a:r>
              <a:rPr lang="kk-KZ" sz="3600" dirty="0">
                <a:solidFill>
                  <a:schemeClr val="tx1"/>
                </a:solidFill>
                <a:latin typeface="Times New Roman" pitchFamily="18" charset="0"/>
                <a:cs typeface="Times New Roman" pitchFamily="18" charset="0"/>
              </a:rPr>
              <a:t>Дәптермен жұмыс </a:t>
            </a:r>
            <a:r>
              <a:rPr lang="kk-KZ" sz="3600" b="1" dirty="0" smtClean="0">
                <a:solidFill>
                  <a:srgbClr val="CC00FF"/>
                </a:solidFill>
                <a:latin typeface="Times New Roman" pitchFamily="18" charset="0"/>
                <a:cs typeface="Times New Roman" pitchFamily="18" charset="0"/>
              </a:rPr>
              <a:t>«</a:t>
            </a:r>
            <a:r>
              <a:rPr lang="kk-KZ" sz="3600" b="1" dirty="0" smtClean="0">
                <a:solidFill>
                  <a:schemeClr val="accent1"/>
                </a:solidFill>
                <a:latin typeface="Times New Roman" pitchFamily="18" charset="0"/>
                <a:cs typeface="Times New Roman" pitchFamily="18" charset="0"/>
              </a:rPr>
              <a:t>Адасқан сөздер</a:t>
            </a:r>
            <a:r>
              <a:rPr lang="kk-KZ" sz="3600" b="1" dirty="0" smtClean="0">
                <a:solidFill>
                  <a:srgbClr val="CC00FF"/>
                </a:solidFill>
                <a:latin typeface="Times New Roman" pitchFamily="18" charset="0"/>
                <a:cs typeface="Times New Roman" pitchFamily="18" charset="0"/>
              </a:rPr>
              <a:t>» ойыны</a:t>
            </a:r>
            <a:r>
              <a:rPr lang="kk-KZ" sz="3600" b="1" dirty="0" smtClean="0">
                <a:solidFill>
                  <a:srgbClr val="CC00FF"/>
                </a:solidFill>
              </a:rPr>
              <a:t>.</a:t>
            </a:r>
            <a:br>
              <a:rPr lang="kk-KZ" sz="3600" b="1" dirty="0" smtClean="0">
                <a:solidFill>
                  <a:srgbClr val="CC00FF"/>
                </a:solidFill>
              </a:rPr>
            </a:br>
            <a:r>
              <a:rPr lang="kk-KZ" sz="3600" b="1" dirty="0" smtClean="0">
                <a:solidFill>
                  <a:srgbClr val="CC00FF"/>
                </a:solidFill>
              </a:rPr>
              <a:t>3 топ</a:t>
            </a:r>
            <a:endParaRPr lang="ru-RU" sz="3600" b="1" dirty="0">
              <a:solidFill>
                <a:srgbClr val="CC00FF"/>
              </a:solidFill>
            </a:endParaRPr>
          </a:p>
        </p:txBody>
      </p:sp>
      <p:sp>
        <p:nvSpPr>
          <p:cNvPr id="3" name="Содержимое 2"/>
          <p:cNvSpPr>
            <a:spLocks noGrp="1"/>
          </p:cNvSpPr>
          <p:nvPr>
            <p:ph sz="half" idx="1"/>
          </p:nvPr>
        </p:nvSpPr>
        <p:spPr>
          <a:xfrm>
            <a:off x="0" y="857232"/>
            <a:ext cx="8929718" cy="3286148"/>
          </a:xfrm>
        </p:spPr>
        <p:txBody>
          <a:bodyPr>
            <a:normAutofit/>
          </a:bodyPr>
          <a:lstStyle/>
          <a:p>
            <a:pPr>
              <a:buNone/>
            </a:pPr>
            <a:endParaRPr lang="ru-RU" dirty="0" smtClean="0"/>
          </a:p>
          <a:p>
            <a:endParaRPr lang="ru-RU" dirty="0"/>
          </a:p>
        </p:txBody>
      </p:sp>
      <p:sp>
        <p:nvSpPr>
          <p:cNvPr id="4" name="Содержимое 3"/>
          <p:cNvSpPr>
            <a:spLocks noGrp="1"/>
          </p:cNvSpPr>
          <p:nvPr>
            <p:ph sz="half" idx="2"/>
          </p:nvPr>
        </p:nvSpPr>
        <p:spPr>
          <a:xfrm>
            <a:off x="0" y="4071942"/>
            <a:ext cx="9144000" cy="653202"/>
          </a:xfrm>
        </p:spPr>
        <p:txBody>
          <a:bodyPr>
            <a:normAutofit/>
          </a:bodyPr>
          <a:lstStyle/>
          <a:p>
            <a:pPr>
              <a:buNone/>
            </a:pPr>
            <a:endParaRPr lang="ru-RU" sz="3000" dirty="0" smtClean="0">
              <a:solidFill>
                <a:schemeClr val="accent1"/>
              </a:solidFill>
            </a:endParaRPr>
          </a:p>
        </p:txBody>
      </p:sp>
      <p:sp>
        <p:nvSpPr>
          <p:cNvPr id="5" name="Овал 4"/>
          <p:cNvSpPr/>
          <p:nvPr/>
        </p:nvSpPr>
        <p:spPr>
          <a:xfrm>
            <a:off x="-61177" y="1393017"/>
            <a:ext cx="3672409" cy="928694"/>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t> </a:t>
            </a:r>
            <a:r>
              <a:rPr lang="kk-KZ" sz="2000" dirty="0"/>
              <a:t>дамуында</a:t>
            </a:r>
            <a:endParaRPr lang="ru-RU" sz="2000" b="1" dirty="0"/>
          </a:p>
        </p:txBody>
      </p:sp>
      <p:sp>
        <p:nvSpPr>
          <p:cNvPr id="6" name="Овал 5"/>
          <p:cNvSpPr/>
          <p:nvPr/>
        </p:nvSpPr>
        <p:spPr>
          <a:xfrm>
            <a:off x="-1" y="2636912"/>
            <a:ext cx="4607719" cy="928694"/>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t>қазба-байлықтарын</a:t>
            </a:r>
            <a:endParaRPr lang="ru-RU" sz="2400" b="1" dirty="0">
              <a:solidFill>
                <a:schemeClr val="tx1"/>
              </a:solidFill>
            </a:endParaRPr>
          </a:p>
        </p:txBody>
      </p:sp>
      <p:sp>
        <p:nvSpPr>
          <p:cNvPr id="7" name="Овал 6"/>
          <p:cNvSpPr/>
          <p:nvPr/>
        </p:nvSpPr>
        <p:spPr>
          <a:xfrm>
            <a:off x="0" y="3717170"/>
            <a:ext cx="2555776" cy="71723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400" dirty="0"/>
              <a:t>біздің</a:t>
            </a:r>
            <a:endParaRPr lang="ru-RU" sz="2400" b="1" dirty="0">
              <a:solidFill>
                <a:schemeClr val="tx1"/>
              </a:solidFill>
            </a:endParaRPr>
          </a:p>
        </p:txBody>
      </p:sp>
      <p:sp>
        <p:nvSpPr>
          <p:cNvPr id="11" name="Овал 10"/>
          <p:cNvSpPr/>
          <p:nvPr/>
        </p:nvSpPr>
        <p:spPr>
          <a:xfrm>
            <a:off x="4895243" y="2788476"/>
            <a:ext cx="3384376" cy="92869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solidFill>
                  <a:schemeClr val="tx1"/>
                </a:solidFill>
              </a:rPr>
              <a:t>игеретін</a:t>
            </a:r>
            <a:endParaRPr lang="ru-RU" sz="2800" b="1" dirty="0">
              <a:solidFill>
                <a:schemeClr val="tx1"/>
              </a:solidFill>
            </a:endParaRPr>
          </a:p>
        </p:txBody>
      </p:sp>
      <p:sp>
        <p:nvSpPr>
          <p:cNvPr id="12" name="Овал 11"/>
          <p:cNvSpPr/>
          <p:nvPr/>
        </p:nvSpPr>
        <p:spPr>
          <a:xfrm>
            <a:off x="4000496" y="1556792"/>
            <a:ext cx="2571768" cy="928694"/>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k-KZ" sz="2400" dirty="0"/>
              <a:t>мамандық</a:t>
            </a:r>
            <a:endParaRPr lang="ru-RU" sz="2400" b="1" dirty="0"/>
          </a:p>
        </p:txBody>
      </p:sp>
      <p:sp>
        <p:nvSpPr>
          <p:cNvPr id="14" name="Овал 13"/>
          <p:cNvSpPr/>
          <p:nvPr/>
        </p:nvSpPr>
        <p:spPr>
          <a:xfrm>
            <a:off x="6587431" y="1515603"/>
            <a:ext cx="2556569" cy="92869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400" dirty="0"/>
              <a:t>қоғамның</a:t>
            </a:r>
            <a:endParaRPr lang="ru-RU" sz="2400" b="1" dirty="0"/>
          </a:p>
        </p:txBody>
      </p:sp>
      <p:pic>
        <p:nvPicPr>
          <p:cNvPr id="20" name="Рисунок 19" descr="дене_cr.jpg2.jpg2.jpg"/>
          <p:cNvPicPr>
            <a:picLocks noChangeAspect="1"/>
          </p:cNvPicPr>
          <p:nvPr/>
        </p:nvPicPr>
        <p:blipFill>
          <a:blip r:embed="rId2" cstate="print"/>
          <a:stretch>
            <a:fillRect/>
          </a:stretch>
        </p:blipFill>
        <p:spPr>
          <a:xfrm>
            <a:off x="4000496" y="5214950"/>
            <a:ext cx="5357850" cy="1428760"/>
          </a:xfrm>
          <a:prstGeom prst="rect">
            <a:avLst/>
          </a:prstGeom>
        </p:spPr>
      </p:pic>
      <p:pic>
        <p:nvPicPr>
          <p:cNvPr id="21" name="Рисунок 20" descr="дене.jpg1.jpg3.jpg"/>
          <p:cNvPicPr>
            <a:picLocks noChangeAspect="1"/>
          </p:cNvPicPr>
          <p:nvPr/>
        </p:nvPicPr>
        <p:blipFill>
          <a:blip r:embed="rId3" cstate="print"/>
          <a:stretch>
            <a:fillRect/>
          </a:stretch>
        </p:blipFill>
        <p:spPr>
          <a:xfrm>
            <a:off x="0" y="5214950"/>
            <a:ext cx="4000496" cy="1428760"/>
          </a:xfrm>
          <a:prstGeom prst="rect">
            <a:avLst/>
          </a:prstGeom>
        </p:spPr>
      </p:pic>
      <p:sp>
        <p:nvSpPr>
          <p:cNvPr id="8" name="Овал 7"/>
          <p:cNvSpPr/>
          <p:nvPr/>
        </p:nvSpPr>
        <p:spPr>
          <a:xfrm>
            <a:off x="2843808" y="3933056"/>
            <a:ext cx="1979427" cy="5760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dirty="0"/>
              <a:t>өңірде</a:t>
            </a:r>
            <a:endParaRPr lang="ru-RU" dirty="0"/>
          </a:p>
        </p:txBody>
      </p:sp>
      <p:sp>
        <p:nvSpPr>
          <p:cNvPr id="10" name="Овал 9"/>
          <p:cNvSpPr/>
          <p:nvPr/>
        </p:nvSpPr>
        <p:spPr>
          <a:xfrm>
            <a:off x="4895243" y="4080228"/>
            <a:ext cx="2304256" cy="5760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dirty="0"/>
              <a:t>иелері</a:t>
            </a:r>
            <a:endParaRPr lang="ru-RU" dirty="0"/>
          </a:p>
        </p:txBody>
      </p:sp>
      <p:sp>
        <p:nvSpPr>
          <p:cNvPr id="9" name="Овал 8"/>
          <p:cNvSpPr/>
          <p:nvPr/>
        </p:nvSpPr>
        <p:spPr>
          <a:xfrm>
            <a:off x="7452320" y="4056805"/>
            <a:ext cx="1512168" cy="648072"/>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mtClean="0"/>
              <a:t>қажет</a:t>
            </a:r>
            <a:endParaRPr lang="ru-RU"/>
          </a:p>
        </p:txBody>
      </p:sp>
    </p:spTree>
    <p:extLst>
      <p:ext uri="{BB962C8B-B14F-4D97-AF65-F5344CB8AC3E}">
        <p14:creationId xmlns:p14="http://schemas.microsoft.com/office/powerpoint/2010/main" val="1680659656"/>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plus(i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ox(i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amond(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0-#ppt_w/2"/>
                                          </p:val>
                                        </p:tav>
                                        <p:tav tm="100000">
                                          <p:val>
                                            <p:strVal val="#ppt_x"/>
                                          </p:val>
                                        </p:tav>
                                      </p:tavLst>
                                    </p:anim>
                                    <p:anim calcmode="lin" valueType="num">
                                      <p:cBhvr additive="base">
                                        <p:cTn id="33"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1" fill="hold">
                                          <p:stCondLst>
                                            <p:cond delay="0"/>
                                          </p:stCondLst>
                                        </p:cTn>
                                        <p:tgtEl>
                                          <p:spTgt spid="21"/>
                                        </p:tgtEl>
                                        <p:attrNameLst>
                                          <p:attrName>style.visibility</p:attrName>
                                        </p:attrNameLst>
                                      </p:cBhvr>
                                      <p:to>
                                        <p:strVal val="visible"/>
                                      </p:to>
                                    </p:set>
                                    <p:anim calcmode="lin" valueType="num">
                                      <p:cBhvr additive="base">
                                        <p:cTn id="38" dur="500" fill="hold"/>
                                        <p:tgtEl>
                                          <p:spTgt spid="21"/>
                                        </p:tgtEl>
                                        <p:attrNameLst>
                                          <p:attrName>ppt_x</p:attrName>
                                        </p:attrNameLst>
                                      </p:cBhvr>
                                      <p:tavLst>
                                        <p:tav tm="0">
                                          <p:val>
                                            <p:strVal val="1+#ppt_w/2"/>
                                          </p:val>
                                        </p:tav>
                                        <p:tav tm="100000">
                                          <p:val>
                                            <p:strVal val="#ppt_x"/>
                                          </p:val>
                                        </p:tav>
                                      </p:tavLst>
                                    </p:anim>
                                    <p:anim calcmode="lin" valueType="num">
                                      <p:cBhvr additive="base">
                                        <p:cTn id="39"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1+#ppt_w/2"/>
                                          </p:val>
                                        </p:tav>
                                        <p:tav tm="100000">
                                          <p:val>
                                            <p:strVal val="#ppt_x"/>
                                          </p:val>
                                        </p:tav>
                                      </p:tavLst>
                                    </p:anim>
                                    <p:anim calcmode="lin" valueType="num">
                                      <p:cBhvr additive="base">
                                        <p:cTn id="45"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nodePh="1">
                                  <p:stCondLst>
                                    <p:cond delay="0"/>
                                  </p:stCondLst>
                                  <p:endCondLst>
                                    <p:cond evt="begin" delay="0">
                                      <p:tn val="48"/>
                                    </p:cond>
                                  </p:endCondLst>
                                  <p:childTnLst>
                                    <p:set>
                                      <p:cBhvr>
                                        <p:cTn id="49" dur="1" fill="hold">
                                          <p:stCondLst>
                                            <p:cond delay="0"/>
                                          </p:stCondLst>
                                        </p:cTn>
                                        <p:tgtEl>
                                          <p:spTgt spid="4">
                                            <p:txEl>
                                              <p:pRg st="0" end="0"/>
                                            </p:txEl>
                                          </p:spTgt>
                                        </p:tgtEl>
                                        <p:attrNameLst>
                                          <p:attrName>style.visibility</p:attrName>
                                        </p:attrNameLst>
                                      </p:cBhvr>
                                      <p:to>
                                        <p:strVal val="visible"/>
                                      </p:to>
                                    </p:set>
                                    <p:anim calcmode="lin" valueType="num">
                                      <p:cBhvr additive="base">
                                        <p:cTn id="5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1" dur="1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P spid="6" grpId="0" animBg="1"/>
      <p:bldP spid="7" grpId="0" animBg="1"/>
      <p:bldP spid="11" grpId="0" animBg="1"/>
      <p:bldP spid="12"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9512" y="117693"/>
            <a:ext cx="8712968" cy="646330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kk-KZ" b="1" dirty="0" smtClean="0"/>
              <a:t>Бекіту</a:t>
            </a:r>
          </a:p>
          <a:p>
            <a:pPr lvl="0"/>
            <a:r>
              <a:rPr lang="kk-KZ" b="1" dirty="0" smtClean="0">
                <a:latin typeface="Times New Roman" panose="02020603050405020304" pitchFamily="18" charset="0"/>
                <a:cs typeface="Times New Roman" panose="02020603050405020304" pitchFamily="18" charset="0"/>
              </a:rPr>
              <a:t>1. Артық  </a:t>
            </a:r>
            <a:r>
              <a:rPr lang="kk-KZ" b="1" dirty="0">
                <a:latin typeface="Times New Roman" panose="02020603050405020304" pitchFamily="18" charset="0"/>
                <a:cs typeface="Times New Roman" panose="02020603050405020304" pitchFamily="18" charset="0"/>
              </a:rPr>
              <a:t>білім  неде екендігін табыңдар.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a:t>
            </a:r>
            <a:r>
              <a:rPr lang="kk-KZ" dirty="0" smtClean="0">
                <a:latin typeface="Times New Roman" panose="02020603050405020304" pitchFamily="18" charset="0"/>
                <a:cs typeface="Times New Roman" panose="02020603050405020304" pitchFamily="18" charset="0"/>
              </a:rPr>
              <a:t>кітапта	Ә</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білімде	Б</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оқулықта	В</a:t>
            </a:r>
            <a:r>
              <a:rPr lang="kk-KZ" dirty="0">
                <a:latin typeface="Times New Roman" panose="02020603050405020304" pitchFamily="18" charset="0"/>
                <a:cs typeface="Times New Roman" panose="02020603050405020304" pitchFamily="18" charset="0"/>
              </a:rPr>
              <a:t>) мектепте</a:t>
            </a:r>
            <a:endParaRPr lang="ru-RU" dirty="0">
              <a:latin typeface="Times New Roman" panose="02020603050405020304" pitchFamily="18" charset="0"/>
              <a:cs typeface="Times New Roman" panose="02020603050405020304" pitchFamily="18" charset="0"/>
            </a:endParaRPr>
          </a:p>
          <a:p>
            <a:pPr lvl="0"/>
            <a:r>
              <a:rPr lang="kk-KZ" b="1" dirty="0" smtClean="0">
                <a:latin typeface="Times New Roman" panose="02020603050405020304" pitchFamily="18" charset="0"/>
                <a:cs typeface="Times New Roman" panose="02020603050405020304" pitchFamily="18" charset="0"/>
              </a:rPr>
              <a:t>2. Зат </a:t>
            </a:r>
            <a:r>
              <a:rPr lang="kk-KZ" b="1" dirty="0">
                <a:latin typeface="Times New Roman" panose="02020603050405020304" pitchFamily="18" charset="0"/>
                <a:cs typeface="Times New Roman" panose="02020603050405020304" pitchFamily="18" charset="0"/>
              </a:rPr>
              <a:t>есім тудырушы жұрнақтарды көрсетіңдер.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–ті; -ді; - </a:t>
            </a:r>
            <a:r>
              <a:rPr lang="kk-KZ" dirty="0" smtClean="0">
                <a:latin typeface="Times New Roman" panose="02020603050405020304" pitchFamily="18" charset="0"/>
                <a:cs typeface="Times New Roman" panose="02020603050405020304" pitchFamily="18" charset="0"/>
              </a:rPr>
              <a:t>лы</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–ші; -шы; - </a:t>
            </a:r>
            <a:r>
              <a:rPr lang="kk-KZ" dirty="0" smtClean="0">
                <a:latin typeface="Times New Roman" panose="02020603050405020304" pitchFamily="18" charset="0"/>
                <a:cs typeface="Times New Roman" panose="02020603050405020304" pitchFamily="18" charset="0"/>
              </a:rPr>
              <a:t>лық</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a:t>
            </a:r>
            <a:r>
              <a:rPr lang="kk-KZ" dirty="0">
                <a:latin typeface="Times New Roman" panose="02020603050405020304" pitchFamily="18" charset="0"/>
                <a:cs typeface="Times New Roman" panose="02020603050405020304" pitchFamily="18" charset="0"/>
              </a:rPr>
              <a:t>) –тің; - тың; -</a:t>
            </a:r>
            <a:r>
              <a:rPr lang="kk-KZ" dirty="0" smtClean="0">
                <a:latin typeface="Times New Roman" panose="02020603050405020304" pitchFamily="18" charset="0"/>
                <a:cs typeface="Times New Roman" panose="02020603050405020304" pitchFamily="18" charset="0"/>
              </a:rPr>
              <a:t>ға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–ған; ген; -а</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3. </a:t>
            </a:r>
            <a:r>
              <a:rPr lang="kk-KZ" b="1" dirty="0" smtClean="0">
                <a:latin typeface="Times New Roman" panose="02020603050405020304" pitchFamily="18" charset="0"/>
                <a:cs typeface="Times New Roman" panose="02020603050405020304" pitchFamily="18" charset="0"/>
              </a:rPr>
              <a:t>Жігіттің </a:t>
            </a:r>
            <a:r>
              <a:rPr lang="kk-KZ" b="1" dirty="0">
                <a:latin typeface="Times New Roman" panose="02020603050405020304" pitchFamily="18" charset="0"/>
                <a:cs typeface="Times New Roman" panose="02020603050405020304" pitchFamily="18" charset="0"/>
              </a:rPr>
              <a:t>жұмсаған күшін сұрама,</a:t>
            </a:r>
            <a:endParaRPr lang="ru-RU" b="1" dirty="0">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 . Жалғасын табыңдар.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тындырған шаруасын </a:t>
            </a:r>
            <a:r>
              <a:rPr lang="kk-KZ" dirty="0" smtClean="0">
                <a:latin typeface="Times New Roman" panose="02020603050405020304" pitchFamily="18" charset="0"/>
                <a:cs typeface="Times New Roman" panose="02020603050405020304" pitchFamily="18" charset="0"/>
              </a:rPr>
              <a:t>айтсын</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ойлаған ойын сұра</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 жұмсаған күшін </a:t>
            </a:r>
            <a:r>
              <a:rPr lang="kk-KZ" dirty="0" smtClean="0">
                <a:latin typeface="Times New Roman" panose="02020603050405020304" pitchFamily="18" charset="0"/>
                <a:cs typeface="Times New Roman" panose="02020603050405020304" pitchFamily="18" charset="0"/>
              </a:rPr>
              <a:t>айт</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бітірген ісін сұра</a:t>
            </a:r>
            <a:endParaRPr lang="ru-RU" dirty="0">
              <a:latin typeface="Times New Roman" panose="02020603050405020304" pitchFamily="18" charset="0"/>
              <a:cs typeface="Times New Roman" panose="02020603050405020304" pitchFamily="18" charset="0"/>
            </a:endParaRPr>
          </a:p>
          <a:p>
            <a:pPr lvl="0"/>
            <a:r>
              <a:rPr lang="kk-KZ" b="1" dirty="0" smtClean="0">
                <a:latin typeface="Times New Roman" panose="02020603050405020304" pitchFamily="18" charset="0"/>
                <a:cs typeface="Times New Roman" panose="02020603050405020304" pitchFamily="18" charset="0"/>
              </a:rPr>
              <a:t>4. Табиғаттың </a:t>
            </a:r>
            <a:r>
              <a:rPr lang="kk-KZ" b="1" dirty="0">
                <a:latin typeface="Times New Roman" panose="02020603050405020304" pitchFamily="18" charset="0"/>
                <a:cs typeface="Times New Roman" panose="02020603050405020304" pitchFamily="18" charset="0"/>
              </a:rPr>
              <a:t>әрбір  адамға сыйлайтын  ғажайып  сыйы не екендігін табыңдар.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a:t>
            </a:r>
            <a:r>
              <a:rPr lang="kk-KZ" dirty="0" smtClean="0">
                <a:latin typeface="Times New Roman" panose="02020603050405020304" pitchFamily="18" charset="0"/>
                <a:cs typeface="Times New Roman" panose="02020603050405020304" pitchFamily="18" charset="0"/>
              </a:rPr>
              <a:t>қабілеттік</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талант</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жауапкершілік</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көркем мінез</a:t>
            </a:r>
            <a:endParaRPr lang="ru-RU" dirty="0">
              <a:latin typeface="Times New Roman" panose="02020603050405020304" pitchFamily="18" charset="0"/>
              <a:cs typeface="Times New Roman" panose="02020603050405020304" pitchFamily="18" charset="0"/>
            </a:endParaRPr>
          </a:p>
          <a:p>
            <a:pPr lvl="0"/>
            <a:r>
              <a:rPr lang="ru-RU" b="1" dirty="0" smtClean="0">
                <a:latin typeface="Times New Roman" panose="02020603050405020304" pitchFamily="18" charset="0"/>
                <a:cs typeface="Times New Roman" panose="02020603050405020304" pitchFamily="18" charset="0"/>
              </a:rPr>
              <a:t>5.«</a:t>
            </a:r>
            <a:r>
              <a:rPr lang="kk-KZ" b="1" dirty="0">
                <a:latin typeface="Times New Roman" panose="02020603050405020304" pitchFamily="18" charset="0"/>
                <a:cs typeface="Times New Roman" panose="02020603050405020304" pitchFamily="18" charset="0"/>
              </a:rPr>
              <a:t>Талант</a:t>
            </a:r>
            <a:r>
              <a:rPr lang="ru-RU" b="1" dirty="0">
                <a:latin typeface="Times New Roman" panose="02020603050405020304" pitchFamily="18" charset="0"/>
                <a:cs typeface="Times New Roman" panose="02020603050405020304" pitchFamily="18" charset="0"/>
              </a:rPr>
              <a:t>»</a:t>
            </a:r>
            <a:r>
              <a:rPr lang="kk-KZ" b="1" dirty="0">
                <a:latin typeface="Times New Roman" panose="02020603050405020304" pitchFamily="18" charset="0"/>
                <a:cs typeface="Times New Roman" panose="02020603050405020304" pitchFamily="18" charset="0"/>
              </a:rPr>
              <a:t> сөзінің анықтамасын табыңдар.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a:t>
            </a:r>
            <a:r>
              <a:rPr lang="kk-KZ" dirty="0" smtClean="0">
                <a:latin typeface="Times New Roman" panose="02020603050405020304" pitchFamily="18" charset="0"/>
                <a:cs typeface="Times New Roman" panose="02020603050405020304" pitchFamily="18" charset="0"/>
              </a:rPr>
              <a:t>еңбек</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қабілет</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ынта-жігер</a:t>
            </a:r>
            <a:r>
              <a:rPr lang="ru-RU"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өмір</a:t>
            </a:r>
            <a:endParaRPr lang="ru-RU" dirty="0">
              <a:latin typeface="Times New Roman" panose="02020603050405020304" pitchFamily="18" charset="0"/>
              <a:cs typeface="Times New Roman" panose="02020603050405020304" pitchFamily="18" charset="0"/>
            </a:endParaRPr>
          </a:p>
          <a:p>
            <a:pPr lvl="0"/>
            <a:r>
              <a:rPr lang="kk-KZ" b="1" dirty="0" smtClean="0">
                <a:latin typeface="Times New Roman" panose="02020603050405020304" pitchFamily="18" charset="0"/>
                <a:cs typeface="Times New Roman" panose="02020603050405020304" pitchFamily="18" charset="0"/>
              </a:rPr>
              <a:t>6. Қайталама </a:t>
            </a:r>
            <a:r>
              <a:rPr lang="kk-KZ" b="1" dirty="0">
                <a:latin typeface="Times New Roman" panose="02020603050405020304" pitchFamily="18" charset="0"/>
                <a:cs typeface="Times New Roman" panose="02020603050405020304" pitchFamily="18" charset="0"/>
              </a:rPr>
              <a:t>қос сөздерді көрсетіңдер.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әрең-әрең, </a:t>
            </a:r>
            <a:r>
              <a:rPr lang="kk-KZ" dirty="0" smtClean="0">
                <a:latin typeface="Times New Roman" panose="02020603050405020304" pitchFamily="18" charset="0"/>
                <a:cs typeface="Times New Roman" panose="02020603050405020304" pitchFamily="18" charset="0"/>
              </a:rPr>
              <a:t>көре-көре</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он-он бестен, онға жуық</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 )ата-ана, </a:t>
            </a:r>
            <a:r>
              <a:rPr lang="kk-KZ" dirty="0" smtClean="0">
                <a:latin typeface="Times New Roman" panose="02020603050405020304" pitchFamily="18" charset="0"/>
                <a:cs typeface="Times New Roman" panose="02020603050405020304" pitchFamily="18" charset="0"/>
              </a:rPr>
              <a:t>бала-шаға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тарс-тұрс, жарқ-жұрқ</a:t>
            </a:r>
            <a:endParaRPr lang="ru-RU" dirty="0">
              <a:latin typeface="Times New Roman" panose="02020603050405020304" pitchFamily="18" charset="0"/>
              <a:cs typeface="Times New Roman" panose="02020603050405020304" pitchFamily="18" charset="0"/>
            </a:endParaRPr>
          </a:p>
          <a:p>
            <a:pPr lvl="0"/>
            <a:r>
              <a:rPr lang="kk-KZ" b="1" dirty="0" smtClean="0">
                <a:latin typeface="Times New Roman" panose="02020603050405020304" pitchFamily="18" charset="0"/>
                <a:cs typeface="Times New Roman" panose="02020603050405020304" pitchFamily="18" charset="0"/>
              </a:rPr>
              <a:t>7. «Профессия</a:t>
            </a:r>
            <a:r>
              <a:rPr lang="kk-KZ" b="1" dirty="0">
                <a:latin typeface="Times New Roman" panose="02020603050405020304" pitchFamily="18" charset="0"/>
                <a:cs typeface="Times New Roman" panose="02020603050405020304" pitchFamily="18" charset="0"/>
              </a:rPr>
              <a:t>» қай тілден алынған ?</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a:t>
            </a:r>
            <a:r>
              <a:rPr lang="kk-KZ" dirty="0" smtClean="0">
                <a:latin typeface="Times New Roman" panose="02020603050405020304" pitchFamily="18" charset="0"/>
                <a:cs typeface="Times New Roman" panose="02020603050405020304" pitchFamily="18" charset="0"/>
              </a:rPr>
              <a:t>орыс		Ә</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латын		Б</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француз	В</a:t>
            </a:r>
            <a:r>
              <a:rPr lang="kk-KZ" dirty="0">
                <a:latin typeface="Times New Roman" panose="02020603050405020304" pitchFamily="18" charset="0"/>
                <a:cs typeface="Times New Roman" panose="02020603050405020304" pitchFamily="18" charset="0"/>
              </a:rPr>
              <a:t>) грек</a:t>
            </a:r>
            <a:endParaRPr lang="ru-RU" dirty="0">
              <a:latin typeface="Times New Roman" panose="02020603050405020304" pitchFamily="18" charset="0"/>
              <a:cs typeface="Times New Roman" panose="02020603050405020304" pitchFamily="18" charset="0"/>
            </a:endParaRPr>
          </a:p>
          <a:p>
            <a:pPr lvl="0"/>
            <a:r>
              <a:rPr lang="kk-KZ" b="1" dirty="0" smtClean="0">
                <a:latin typeface="Times New Roman" panose="02020603050405020304" pitchFamily="18" charset="0"/>
                <a:cs typeface="Times New Roman" panose="02020603050405020304" pitchFamily="18" charset="0"/>
              </a:rPr>
              <a:t>8. Мамандық </a:t>
            </a:r>
            <a:r>
              <a:rPr lang="kk-KZ" b="1" dirty="0">
                <a:latin typeface="Times New Roman" panose="02020603050405020304" pitchFamily="18" charset="0"/>
                <a:cs typeface="Times New Roman" panose="02020603050405020304" pitchFamily="18" charset="0"/>
              </a:rPr>
              <a:t>таңдау барысында талапкер де</a:t>
            </a:r>
            <a:r>
              <a:rPr lang="kk-KZ" b="1" dirty="0" smtClean="0">
                <a:latin typeface="Times New Roman" panose="02020603050405020304" pitchFamily="18" charset="0"/>
                <a:cs typeface="Times New Roman" panose="02020603050405020304" pitchFamily="18" charset="0"/>
              </a:rPr>
              <a:t>, ата-ана </a:t>
            </a:r>
            <a:r>
              <a:rPr lang="kk-KZ" b="1" dirty="0">
                <a:latin typeface="Times New Roman" panose="02020603050405020304" pitchFamily="18" charset="0"/>
                <a:cs typeface="Times New Roman" panose="02020603050405020304" pitchFamily="18" charset="0"/>
              </a:rPr>
              <a:t>да  «......... » дұрыс. Көп нүктенің орнына тиісті сөйлемді табыңдар.</a:t>
            </a:r>
            <a:endParaRPr lang="ru-RU" b="1"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А) жеті рет өлшеп, бір рет </a:t>
            </a:r>
            <a:r>
              <a:rPr lang="kk-KZ" dirty="0" smtClean="0">
                <a:latin typeface="Times New Roman" panose="02020603050405020304" pitchFamily="18" charset="0"/>
                <a:cs typeface="Times New Roman" panose="02020603050405020304" pitchFamily="18" charset="0"/>
              </a:rPr>
              <a:t>кескені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Ә</a:t>
            </a:r>
            <a:r>
              <a:rPr lang="kk-KZ" dirty="0">
                <a:latin typeface="Times New Roman" panose="02020603050405020304" pitchFamily="18" charset="0"/>
                <a:cs typeface="Times New Roman" panose="02020603050405020304" pitchFamily="18" charset="0"/>
              </a:rPr>
              <a:t>) жақсылап ойлағаны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 </a:t>
            </a:r>
            <a:r>
              <a:rPr lang="kk-KZ" dirty="0" smtClean="0">
                <a:latin typeface="Times New Roman" panose="02020603050405020304" pitchFamily="18" charset="0"/>
                <a:cs typeface="Times New Roman" panose="02020603050405020304" pitchFamily="18" charset="0"/>
              </a:rPr>
              <a:t>ақылдасқаны</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В</a:t>
            </a:r>
            <a:r>
              <a:rPr lang="kk-KZ" dirty="0">
                <a:latin typeface="Times New Roman" panose="02020603050405020304" pitchFamily="18" charset="0"/>
                <a:cs typeface="Times New Roman" panose="02020603050405020304" pitchFamily="18" charset="0"/>
              </a:rPr>
              <a:t>) ақыл- кеңес </a:t>
            </a:r>
            <a:r>
              <a:rPr lang="kk-KZ" dirty="0" smtClean="0">
                <a:latin typeface="Times New Roman" panose="02020603050405020304" pitchFamily="18" charset="0"/>
                <a:cs typeface="Times New Roman" panose="02020603050405020304" pitchFamily="18" charset="0"/>
              </a:rPr>
              <a:t>сұрағаны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583184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251520" y="1196752"/>
            <a:ext cx="2736304" cy="4104456"/>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sp>
        <p:nvSpPr>
          <p:cNvPr id="3" name="Прямоугольник 2"/>
          <p:cNvSpPr/>
          <p:nvPr/>
        </p:nvSpPr>
        <p:spPr>
          <a:xfrm>
            <a:off x="3347864" y="1448780"/>
            <a:ext cx="2520280" cy="3600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4" name="Равнобедренный треугольник 3"/>
          <p:cNvSpPr/>
          <p:nvPr/>
        </p:nvSpPr>
        <p:spPr>
          <a:xfrm>
            <a:off x="6732240" y="1251257"/>
            <a:ext cx="2232248" cy="3672408"/>
          </a:xfrm>
          <a:prstGeom prst="triangle">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25265645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0" y="714375"/>
            <a:ext cx="7851775" cy="2071688"/>
          </a:xfrm>
        </p:spPr>
        <p:txBody>
          <a:bodyPr>
            <a:normAutofit fontScale="90000"/>
          </a:bodyPr>
          <a:lstStyle/>
          <a:p>
            <a:pPr algn="ctr"/>
            <a:r>
              <a:rPr lang="kk-KZ" dirty="0" smtClean="0"/>
              <a:t/>
            </a:r>
            <a:br>
              <a:rPr lang="kk-KZ" dirty="0" smtClean="0"/>
            </a:br>
            <a:r>
              <a:rPr lang="kk-KZ" dirty="0" smtClean="0"/>
              <a:t/>
            </a:r>
            <a:br>
              <a:rPr lang="kk-KZ" dirty="0" smtClean="0"/>
            </a:br>
            <a:endParaRPr lang="ru-RU" dirty="0">
              <a:latin typeface="Times New Roman" pitchFamily="18" charset="0"/>
              <a:cs typeface="Times New Roman" pitchFamily="18" charset="0"/>
            </a:endParaRPr>
          </a:p>
        </p:txBody>
      </p:sp>
      <p:sp>
        <p:nvSpPr>
          <p:cNvPr id="3" name="Подзаголовок 2"/>
          <p:cNvSpPr>
            <a:spLocks noGrp="1"/>
          </p:cNvSpPr>
          <p:nvPr>
            <p:ph type="subTitle" idx="4294967295"/>
          </p:nvPr>
        </p:nvSpPr>
        <p:spPr>
          <a:xfrm>
            <a:off x="0" y="0"/>
            <a:ext cx="9144000" cy="1752600"/>
          </a:xfrm>
        </p:spPr>
        <p:txBody>
          <a:bodyPr>
            <a:normAutofit/>
          </a:bodyPr>
          <a:lstStyle/>
          <a:p>
            <a:pPr algn="l"/>
            <a:r>
              <a:rPr lang="kk-KZ" smtClean="0"/>
              <a:t>       </a:t>
            </a:r>
            <a:endParaRPr lang="ru-RU" dirty="0"/>
          </a:p>
        </p:txBody>
      </p:sp>
      <p:sp>
        <p:nvSpPr>
          <p:cNvPr id="4" name="TextBox 3"/>
          <p:cNvSpPr txBox="1"/>
          <p:nvPr/>
        </p:nvSpPr>
        <p:spPr>
          <a:xfrm>
            <a:off x="179512" y="332656"/>
            <a:ext cx="8640960" cy="63709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kk-KZ" sz="2400" dirty="0"/>
              <a:t>Психологиялық сәт: </a:t>
            </a:r>
            <a:r>
              <a:rPr lang="kk-KZ" sz="2400" b="1" dirty="0"/>
              <a:t>«Психогеометрия»-</a:t>
            </a:r>
            <a:r>
              <a:rPr lang="kk-KZ" sz="2400" dirty="0"/>
              <a:t>өзін-өзі </a:t>
            </a:r>
            <a:r>
              <a:rPr lang="kk-KZ" sz="2400" dirty="0" smtClean="0"/>
              <a:t>тану</a:t>
            </a:r>
            <a:endParaRPr lang="kk-KZ" sz="2400" dirty="0"/>
          </a:p>
          <a:p>
            <a:endParaRPr lang="ru-RU" sz="2400" dirty="0"/>
          </a:p>
          <a:p>
            <a:r>
              <a:rPr lang="kk-KZ" sz="2400" b="1" dirty="0" smtClean="0"/>
              <a:t>Квадрат.</a:t>
            </a:r>
            <a:r>
              <a:rPr lang="kk-KZ" sz="2400" dirty="0" smtClean="0"/>
              <a:t>Сендерде  </a:t>
            </a:r>
            <a:r>
              <a:rPr lang="kk-KZ" sz="2400" dirty="0"/>
              <a:t>төзімділік, шыдамдылық, еңбекқорлық </a:t>
            </a:r>
            <a:r>
              <a:rPr lang="kk-KZ" sz="2400" dirty="0" smtClean="0"/>
              <a:t>дамыған.Өздеріңе </a:t>
            </a:r>
            <a:r>
              <a:rPr lang="kk-KZ" sz="2400" dirty="0" smtClean="0"/>
              <a:t>айнала   </a:t>
            </a:r>
            <a:r>
              <a:rPr lang="kk-KZ" sz="2400" dirty="0"/>
              <a:t>адамдарды  жинап  ұйымдастыру  </a:t>
            </a:r>
            <a:r>
              <a:rPr lang="kk-KZ" sz="2400" dirty="0" smtClean="0"/>
              <a:t>қабілеттерің  </a:t>
            </a:r>
            <a:r>
              <a:rPr lang="kk-KZ" sz="2400" dirty="0"/>
              <a:t>баршылық. Сендерден  үздік  </a:t>
            </a:r>
            <a:r>
              <a:rPr lang="kk-KZ" sz="2400" u="sng" dirty="0"/>
              <a:t>администратор  </a:t>
            </a:r>
            <a:r>
              <a:rPr lang="kk-KZ" sz="2400" dirty="0"/>
              <a:t>шығады.</a:t>
            </a:r>
            <a:endParaRPr lang="ru-RU" sz="2400" dirty="0"/>
          </a:p>
          <a:p>
            <a:r>
              <a:rPr lang="kk-KZ" sz="2400" b="1" dirty="0"/>
              <a:t>Шеңбер.</a:t>
            </a:r>
            <a:r>
              <a:rPr lang="kk-KZ" sz="2400" dirty="0"/>
              <a:t>Сендерде  адамгершілік  жоғары дамыған. Сендер   өз әріптестеріңді тыңдай  аласыңдар  және оның  қайғысы мен қуанышын  бірге  бөлісесіңдер , басқаның ауыртпалығына  жәрдемдесу  қабілеті  жоғары  қалыптасқан.                                                      Сендерден  үздік  психолог шығуы мүмкін.</a:t>
            </a:r>
            <a:endParaRPr lang="ru-RU" sz="2400" dirty="0"/>
          </a:p>
          <a:p>
            <a:r>
              <a:rPr lang="kk-KZ" sz="2400" b="1" dirty="0"/>
              <a:t>Үшбұрыш .</a:t>
            </a:r>
            <a:r>
              <a:rPr lang="kk-KZ" sz="2400" dirty="0"/>
              <a:t> Сендерге  басқарушылық  қасиеті  тән. Өз көздеген мақсаттарыңа қол жеткізуге барлық  мүмкүншіліктеріңді  жасайсыңдар. Өздеріңе сенімдісіңдер   және жеңіске, жетістіктерге, ұтыстарға оңай қол жеткізе аласыңдар.  Сендер  қоғамда, өмірде  жоғары  жетістіктерге  қол жеткізесіңдер</a:t>
            </a:r>
            <a:endParaRPr lang="ru-RU" sz="24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fontScale="90000"/>
          </a:bodyPr>
          <a:lstStyle/>
          <a:p>
            <a:r>
              <a:rPr lang="kk-KZ" sz="4400" b="1" dirty="0" smtClean="0">
                <a:latin typeface="Times New Roman" pitchFamily="18" charset="0"/>
                <a:cs typeface="Times New Roman" pitchFamily="18" charset="0"/>
              </a:rPr>
              <a:t>Сабақты  қорыту.  </a:t>
            </a:r>
            <a:r>
              <a:rPr lang="kk-KZ" sz="4400" dirty="0" smtClean="0"/>
              <a:t>Синквейн әдісі.</a:t>
            </a:r>
            <a:endParaRPr lang="ru-RU" sz="4400" dirty="0"/>
          </a:p>
        </p:txBody>
      </p:sp>
      <p:sp>
        <p:nvSpPr>
          <p:cNvPr id="6" name="Содержимое 5"/>
          <p:cNvSpPr>
            <a:spLocks noGrp="1"/>
          </p:cNvSpPr>
          <p:nvPr>
            <p:ph sz="quarter" idx="4"/>
          </p:nvPr>
        </p:nvSpPr>
        <p:spPr>
          <a:xfrm>
            <a:off x="357158" y="4000504"/>
            <a:ext cx="8329643" cy="2500330"/>
          </a:xfrm>
        </p:spPr>
        <p:txBody>
          <a:bodyPr>
            <a:normAutofit/>
          </a:bodyPr>
          <a:lstStyle/>
          <a:p>
            <a:pPr>
              <a:buNone/>
            </a:pPr>
            <a:endParaRPr lang="ru-RU" sz="5800" dirty="0" smtClean="0"/>
          </a:p>
          <a:p>
            <a:pPr>
              <a:buNone/>
            </a:pPr>
            <a:r>
              <a:rPr lang="kk-KZ" sz="5800" dirty="0" smtClean="0"/>
              <a:t>	</a:t>
            </a:r>
            <a:endParaRPr lang="ru-RU" sz="5800" dirty="0" smtClean="0"/>
          </a:p>
          <a:p>
            <a:pPr>
              <a:buNone/>
            </a:pPr>
            <a:endParaRPr lang="ru-RU" sz="5800" dirty="0" smtClean="0"/>
          </a:p>
          <a:p>
            <a:pPr>
              <a:buNone/>
            </a:pPr>
            <a:endParaRPr lang="ru-RU" dirty="0"/>
          </a:p>
        </p:txBody>
      </p:sp>
      <p:sp>
        <p:nvSpPr>
          <p:cNvPr id="9" name="Объект 4"/>
          <p:cNvSpPr>
            <a:spLocks noGrp="1"/>
          </p:cNvSpPr>
          <p:nvPr>
            <p:ph sz="quarter" idx="2"/>
          </p:nvPr>
        </p:nvSpPr>
        <p:spPr>
          <a:xfrm>
            <a:off x="457200" y="2514600"/>
            <a:ext cx="4040188" cy="3845720"/>
          </a:xfrm>
        </p:spPr>
        <p:txBody>
          <a:bodyPr/>
          <a:lstStyle/>
          <a:p>
            <a:r>
              <a:rPr lang="kk-KZ" dirty="0" smtClean="0"/>
              <a:t>1. Дәрігер</a:t>
            </a:r>
          </a:p>
          <a:p>
            <a:r>
              <a:rPr lang="kk-KZ" dirty="0" smtClean="0"/>
              <a:t>2. Мұғалім</a:t>
            </a:r>
          </a:p>
          <a:p>
            <a:r>
              <a:rPr lang="kk-KZ" dirty="0" smtClean="0"/>
              <a:t>3. Құрылысшы</a:t>
            </a:r>
          </a:p>
          <a:p>
            <a:pPr marL="0" indent="0">
              <a:buNone/>
            </a:pPr>
            <a:r>
              <a:rPr lang="kk-KZ" dirty="0" smtClean="0"/>
              <a:t>Рефлексия: Екі жұлдыз Бір тілек </a:t>
            </a:r>
            <a:r>
              <a:rPr lang="ru-RU" dirty="0" smtClean="0"/>
              <a:t>(</a:t>
            </a:r>
            <a:r>
              <a:rPr lang="ru-RU" dirty="0" err="1" smtClean="0"/>
              <a:t>стикерге</a:t>
            </a:r>
            <a:r>
              <a:rPr lang="ru-RU" dirty="0" smtClean="0"/>
              <a:t> </a:t>
            </a:r>
            <a:r>
              <a:rPr lang="ru-RU" dirty="0" err="1" smtClean="0"/>
              <a:t>оқушылар</a:t>
            </a:r>
            <a:r>
              <a:rPr lang="ru-RU" dirty="0" smtClean="0"/>
              <a:t> </a:t>
            </a:r>
            <a:r>
              <a:rPr lang="ru-RU" dirty="0" err="1" smtClean="0"/>
              <a:t>өз</a:t>
            </a:r>
            <a:r>
              <a:rPr lang="ru-RU" dirty="0" smtClean="0"/>
              <a:t> </a:t>
            </a:r>
            <a:r>
              <a:rPr lang="ru-RU" dirty="0" err="1" smtClean="0"/>
              <a:t>тілектерін</a:t>
            </a:r>
            <a:r>
              <a:rPr lang="ru-RU" dirty="0"/>
              <a:t> </a:t>
            </a:r>
            <a:r>
              <a:rPr lang="ru-RU" dirty="0" smtClean="0"/>
              <a:t>мен </a:t>
            </a:r>
            <a:r>
              <a:rPr lang="ru-RU" dirty="0" err="1" smtClean="0"/>
              <a:t>қалауларын</a:t>
            </a:r>
            <a:r>
              <a:rPr lang="ru-RU" dirty="0" smtClean="0"/>
              <a:t> </a:t>
            </a:r>
            <a:r>
              <a:rPr lang="ru-RU" dirty="0" err="1" smtClean="0"/>
              <a:t>жазады</a:t>
            </a:r>
            <a:r>
              <a:rPr lang="ru-RU" dirty="0" smtClean="0"/>
              <a:t>)</a:t>
            </a:r>
            <a:endParaRPr lang="ru-RU"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dissolve">
                                      <p:cBhvr>
                                        <p:cTn id="7" dur="3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0"/>
            <a:ext cx="9082858" cy="926976"/>
          </a:xfrm>
        </p:spPr>
        <p:style>
          <a:lnRef idx="1">
            <a:schemeClr val="accent5"/>
          </a:lnRef>
          <a:fillRef idx="2">
            <a:schemeClr val="accent5"/>
          </a:fillRef>
          <a:effectRef idx="1">
            <a:schemeClr val="accent5"/>
          </a:effectRef>
          <a:fontRef idx="minor">
            <a:schemeClr val="dk1"/>
          </a:fontRef>
        </p:style>
        <p:txBody>
          <a:bodyPr/>
          <a:lstStyle/>
          <a:p>
            <a:pPr algn="ctr"/>
            <a:r>
              <a:rPr lang="ru-RU" dirty="0"/>
              <a:t>«</a:t>
            </a:r>
            <a:r>
              <a:rPr lang="ru-RU" dirty="0" err="1"/>
              <a:t>Бұл</a:t>
            </a:r>
            <a:r>
              <a:rPr lang="ru-RU" dirty="0"/>
              <a:t> </a:t>
            </a:r>
            <a:r>
              <a:rPr lang="ru-RU" dirty="0" err="1"/>
              <a:t>кім</a:t>
            </a:r>
            <a:r>
              <a:rPr lang="ru-RU" dirty="0"/>
              <a:t>?» </a:t>
            </a:r>
            <a:r>
              <a:rPr lang="ru-RU" dirty="0" err="1" smtClean="0"/>
              <a:t>тренингі</a:t>
            </a:r>
            <a:endParaRPr lang="ru-RU" dirty="0"/>
          </a:p>
        </p:txBody>
      </p:sp>
      <p:pic>
        <p:nvPicPr>
          <p:cNvPr id="1026" name="Picture 2" descr="C:\Users\user\Desktop\Профессии\Доктор.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563888" y="1068417"/>
            <a:ext cx="1800200" cy="190985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user\Desktop\Профессии\учитель.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4" y="2978274"/>
            <a:ext cx="2727949" cy="190956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user\Desktop\Профессии\Архитектор.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88224" y="1062844"/>
            <a:ext cx="2016224" cy="2485308"/>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Профессии\Балерина.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1201" y="3933056"/>
            <a:ext cx="1604516" cy="263318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user\Desktop\Профессии\Космонавт.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7544" y="3548152"/>
            <a:ext cx="1905731" cy="3079537"/>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user\Desktop\Профессии\Повар.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7544" y="908721"/>
            <a:ext cx="1763688" cy="259097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user\Desktop\Профессии\Продавец.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360206" y="4365104"/>
            <a:ext cx="1884822" cy="234314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user\Desktop\Профессии\Милиционер.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643763" y="4734468"/>
            <a:ext cx="1440160" cy="1823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771735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5">
                <a:lumMod val="50000"/>
              </a:schemeClr>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566" y="260648"/>
            <a:ext cx="8932922" cy="916066"/>
          </a:xfrm>
        </p:spPr>
        <p:style>
          <a:lnRef idx="2">
            <a:schemeClr val="accent5"/>
          </a:lnRef>
          <a:fillRef idx="1">
            <a:schemeClr val="lt1"/>
          </a:fillRef>
          <a:effectRef idx="0">
            <a:schemeClr val="accent5"/>
          </a:effectRef>
          <a:fontRef idx="minor">
            <a:schemeClr val="dk1"/>
          </a:fontRef>
        </p:style>
        <p:txBody>
          <a:bodyPr>
            <a:normAutofit/>
          </a:bodyPr>
          <a:lstStyle/>
          <a:p>
            <a:pPr algn="ctr"/>
            <a:r>
              <a:rPr lang="kk-KZ" sz="4400" dirty="0" smtClean="0">
                <a:latin typeface="Times New Roman" pitchFamily="18" charset="0"/>
                <a:cs typeface="Times New Roman" pitchFamily="18" charset="0"/>
              </a:rPr>
              <a:t>Сабақтың тақырыбы:</a:t>
            </a:r>
            <a:endParaRPr lang="ru-RU" sz="44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5638" y="1124744"/>
            <a:ext cx="9144000" cy="848536"/>
          </a:xfrm>
          <a:solidFill>
            <a:schemeClr val="accent4">
              <a:lumMod val="20000"/>
              <a:lumOff val="80000"/>
            </a:schemeClr>
          </a:solidFill>
        </p:spPr>
        <p:style>
          <a:lnRef idx="3">
            <a:schemeClr val="lt1"/>
          </a:lnRef>
          <a:fillRef idx="1">
            <a:schemeClr val="accent4"/>
          </a:fillRef>
          <a:effectRef idx="1">
            <a:schemeClr val="accent4"/>
          </a:effectRef>
          <a:fontRef idx="minor">
            <a:schemeClr val="lt1"/>
          </a:fontRef>
        </p:style>
        <p:txBody>
          <a:bodyPr>
            <a:normAutofit/>
          </a:bodyPr>
          <a:lstStyle/>
          <a:p>
            <a:pPr algn="ctr"/>
            <a:r>
              <a:rPr lang="ru-RU" sz="4800" dirty="0">
                <a:solidFill>
                  <a:schemeClr val="bg1"/>
                </a:solidFill>
              </a:rPr>
              <a:t>«</a:t>
            </a:r>
            <a:r>
              <a:rPr lang="ru-RU" sz="4800" dirty="0" err="1">
                <a:solidFill>
                  <a:schemeClr val="bg1"/>
                </a:solidFill>
              </a:rPr>
              <a:t>Мамандық</a:t>
            </a:r>
            <a:r>
              <a:rPr lang="kk-KZ" sz="4800" dirty="0">
                <a:solidFill>
                  <a:schemeClr val="bg1"/>
                </a:solidFill>
              </a:rPr>
              <a:t>  </a:t>
            </a:r>
            <a:r>
              <a:rPr lang="ru-RU" sz="4800" dirty="0" err="1">
                <a:solidFill>
                  <a:schemeClr val="bg1"/>
                </a:solidFill>
              </a:rPr>
              <a:t>әлемі</a:t>
            </a:r>
            <a:r>
              <a:rPr lang="kk-KZ" sz="4800" dirty="0">
                <a:solidFill>
                  <a:schemeClr val="bg1"/>
                </a:solidFill>
              </a:rPr>
              <a:t>нде</a:t>
            </a:r>
            <a:r>
              <a:rPr lang="ru-RU" sz="4800" dirty="0">
                <a:solidFill>
                  <a:schemeClr val="bg1"/>
                </a:solidFill>
              </a:rPr>
              <a:t>»</a:t>
            </a:r>
            <a:r>
              <a:rPr lang="ru-RU" sz="4800" dirty="0"/>
              <a:t> </a:t>
            </a:r>
          </a:p>
        </p:txBody>
      </p:sp>
      <p:sp>
        <p:nvSpPr>
          <p:cNvPr id="4" name="TextBox 3"/>
          <p:cNvSpPr txBox="1"/>
          <p:nvPr/>
        </p:nvSpPr>
        <p:spPr>
          <a:xfrm>
            <a:off x="107504" y="2348880"/>
            <a:ext cx="8928992" cy="443198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ru-RU" sz="2400" b="1" dirty="0" err="1">
                <a:solidFill>
                  <a:schemeClr val="bg1"/>
                </a:solidFill>
                <a:latin typeface="Times New Roman" panose="02020603050405020304" pitchFamily="18" charset="0"/>
                <a:cs typeface="Times New Roman" panose="02020603050405020304" pitchFamily="18" charset="0"/>
              </a:rPr>
              <a:t>Мақсаты</a:t>
            </a:r>
            <a:r>
              <a:rPr lang="ru-RU" sz="2400" b="1" dirty="0">
                <a:solidFill>
                  <a:schemeClr val="bg1"/>
                </a:solidFill>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Оқушыларға</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мамандық</a:t>
            </a:r>
            <a:r>
              <a:rPr lang="kk-KZ"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таңдау</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олардың</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негізгі</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түрлері</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классификациялық</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белгілері</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мамандықтар</a:t>
            </a:r>
            <a:r>
              <a:rPr lang="kk-KZ"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тобы</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таңдау</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әдістері</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туралы</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білімдерін</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түсініктерін</a:t>
            </a:r>
            <a:r>
              <a:rPr lang="kk-KZ"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кеңейте</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отырып</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мамандықтарға</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деген</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ынта-ықыласын</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арттыру</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Кәсіптік</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бағдар</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беру.Өзін</a:t>
            </a:r>
            <a:r>
              <a:rPr lang="ru-RU"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a:t>
            </a:r>
            <a:r>
              <a:rPr lang="ru-RU" sz="2400" dirty="0" err="1">
                <a:solidFill>
                  <a:schemeClr val="accent1"/>
                </a:solidFill>
                <a:latin typeface="Times New Roman" panose="02020603050405020304" pitchFamily="18" charset="0"/>
                <a:cs typeface="Times New Roman" panose="02020603050405020304" pitchFamily="18" charset="0"/>
              </a:rPr>
              <a:t>өзі</a:t>
            </a:r>
            <a:r>
              <a:rPr lang="kk-KZ" sz="2400" dirty="0">
                <a:solidFill>
                  <a:schemeClr val="accent1"/>
                </a:solidFill>
                <a:latin typeface="Times New Roman" panose="02020603050405020304" pitchFamily="18" charset="0"/>
                <a:cs typeface="Times New Roman" panose="02020603050405020304" pitchFamily="18" charset="0"/>
              </a:rPr>
              <a:t>  </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тану</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аумағын</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кеңейту</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мамандық</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әлемінен</a:t>
            </a:r>
            <a:r>
              <a:rPr lang="ru-RU" sz="2400" dirty="0">
                <a:solidFill>
                  <a:schemeClr val="accent1"/>
                </a:solidFill>
                <a:latin typeface="Times New Roman" panose="02020603050405020304" pitchFamily="18" charset="0"/>
                <a:cs typeface="Times New Roman" panose="02020603050405020304" pitchFamily="18" charset="0"/>
              </a:rPr>
              <a:t>  </a:t>
            </a:r>
            <a:r>
              <a:rPr lang="ru-RU" sz="2400" dirty="0" err="1">
                <a:solidFill>
                  <a:schemeClr val="accent1"/>
                </a:solidFill>
                <a:latin typeface="Times New Roman" panose="02020603050405020304" pitchFamily="18" charset="0"/>
                <a:cs typeface="Times New Roman" panose="02020603050405020304" pitchFamily="18" charset="0"/>
              </a:rPr>
              <a:t>ақпараттар</a:t>
            </a:r>
            <a:r>
              <a:rPr lang="ru-RU" sz="2400" dirty="0">
                <a:solidFill>
                  <a:schemeClr val="accent1"/>
                </a:solidFill>
                <a:latin typeface="Times New Roman" panose="02020603050405020304" pitchFamily="18" charset="0"/>
                <a:cs typeface="Times New Roman" panose="02020603050405020304" pitchFamily="18" charset="0"/>
              </a:rPr>
              <a:t> беру</a:t>
            </a:r>
            <a:r>
              <a:rPr lang="ru-RU" sz="2400" dirty="0" smtClean="0">
                <a:solidFill>
                  <a:schemeClr val="accent1"/>
                </a:solidFill>
                <a:latin typeface="Times New Roman" panose="02020603050405020304" pitchFamily="18" charset="0"/>
                <a:cs typeface="Times New Roman" panose="02020603050405020304" pitchFamily="18" charset="0"/>
              </a:rPr>
              <a:t>.</a:t>
            </a:r>
          </a:p>
          <a:p>
            <a:r>
              <a:rPr lang="kk-KZ" sz="2400" b="1" dirty="0">
                <a:solidFill>
                  <a:schemeClr val="bg1"/>
                </a:solidFill>
                <a:latin typeface="Times New Roman" panose="02020603050405020304" pitchFamily="18" charset="0"/>
                <a:cs typeface="Times New Roman" panose="02020603050405020304" pitchFamily="18" charset="0"/>
              </a:rPr>
              <a:t>Дамытушылық:</a:t>
            </a:r>
            <a:r>
              <a:rPr lang="kk-KZ" sz="2400" b="1" dirty="0">
                <a:solidFill>
                  <a:srgbClr val="D60093"/>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Тапсырмаларды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орындау</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 арқылы сөздік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қорын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арттырып, сауаттылығын, ойлау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жүйесін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дамыту.</a:t>
            </a:r>
            <a:endParaRPr lang="ru-RU" sz="2400" dirty="0">
              <a:solidFill>
                <a:schemeClr val="accent1"/>
              </a:solidFill>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a:p>
            <a:r>
              <a:rPr lang="kk-KZ" sz="2400" b="1" dirty="0">
                <a:solidFill>
                  <a:schemeClr val="bg1"/>
                </a:solidFill>
                <a:latin typeface="Times New Roman" panose="02020603050405020304" pitchFamily="18" charset="0"/>
                <a:cs typeface="Times New Roman" panose="02020603050405020304" pitchFamily="18" charset="0"/>
              </a:rPr>
              <a:t>Тәрбиелік:</a:t>
            </a:r>
            <a:r>
              <a:rPr lang="kk-KZ" sz="2400" dirty="0">
                <a:solidFill>
                  <a:schemeClr val="bg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Шапшаң</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ойлауға, әдемі сөйлеуге, тапқырлыққа,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ізденімпаздылыққа </a:t>
            </a:r>
            <a:r>
              <a:rPr lang="en-US" sz="2400" dirty="0">
                <a:solidFill>
                  <a:schemeClr val="accent1"/>
                </a:solidFill>
                <a:latin typeface="Times New Roman" panose="02020603050405020304" pitchFamily="18" charset="0"/>
                <a:cs typeface="Times New Roman" panose="02020603050405020304" pitchFamily="18" charset="0"/>
              </a:rPr>
              <a:t> </a:t>
            </a:r>
            <a:r>
              <a:rPr lang="kk-KZ" sz="2400" dirty="0">
                <a:solidFill>
                  <a:schemeClr val="accent1"/>
                </a:solidFill>
                <a:latin typeface="Times New Roman" panose="02020603050405020304" pitchFamily="18" charset="0"/>
                <a:cs typeface="Times New Roman" panose="02020603050405020304" pitchFamily="18" charset="0"/>
              </a:rPr>
              <a:t>тәрбиелеу.</a:t>
            </a:r>
            <a:endParaRPr lang="ru-RU" sz="2400" dirty="0">
              <a:solidFill>
                <a:schemeClr val="accent1"/>
              </a:solidFill>
              <a:latin typeface="Times New Roman" panose="02020603050405020304" pitchFamily="18" charset="0"/>
              <a:cs typeface="Times New Roman" panose="02020603050405020304" pitchFamily="18" charset="0"/>
            </a:endParaRPr>
          </a:p>
          <a:p>
            <a:endParaRPr lang="ru-RU" dirty="0"/>
          </a:p>
        </p:txBody>
      </p:sp>
    </p:spTree>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effectLst/>
      </p:bgPr>
    </p:bg>
    <p:spTree>
      <p:nvGrpSpPr>
        <p:cNvPr id="1" name=""/>
        <p:cNvGrpSpPr/>
        <p:nvPr/>
      </p:nvGrpSpPr>
      <p:grpSpPr>
        <a:xfrm>
          <a:off x="0" y="0"/>
          <a:ext cx="0" cy="0"/>
          <a:chOff x="0" y="0"/>
          <a:chExt cx="0" cy="0"/>
        </a:xfrm>
      </p:grpSpPr>
      <p:pic>
        <p:nvPicPr>
          <p:cNvPr id="4" name="Рисунок 3" descr="дене_cr.jpg66.jpg"/>
          <p:cNvPicPr>
            <a:picLocks noChangeAspect="1"/>
          </p:cNvPicPr>
          <p:nvPr/>
        </p:nvPicPr>
        <p:blipFill>
          <a:blip r:embed="rId2" cstate="print"/>
          <a:stretch>
            <a:fillRect/>
          </a:stretch>
        </p:blipFill>
        <p:spPr>
          <a:xfrm>
            <a:off x="2663297" y="1860159"/>
            <a:ext cx="3143272" cy="2428892"/>
          </a:xfrm>
          <a:prstGeom prst="rect">
            <a:avLst/>
          </a:prstGeom>
        </p:spPr>
      </p:pic>
      <p:sp>
        <p:nvSpPr>
          <p:cNvPr id="6" name="TextBox 5"/>
          <p:cNvSpPr txBox="1"/>
          <p:nvPr/>
        </p:nvSpPr>
        <p:spPr>
          <a:xfrm>
            <a:off x="2648497" y="1431199"/>
            <a:ext cx="314327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ru-RU" sz="2000" dirty="0" err="1" smtClean="0"/>
              <a:t>Маманды</a:t>
            </a:r>
            <a:r>
              <a:rPr lang="kk-KZ" sz="2000" dirty="0" smtClean="0"/>
              <a:t>қ деген  не?</a:t>
            </a:r>
            <a:endParaRPr lang="ru-RU" sz="2000" dirty="0"/>
          </a:p>
        </p:txBody>
      </p:sp>
      <p:sp>
        <p:nvSpPr>
          <p:cNvPr id="7" name="Овал 6"/>
          <p:cNvSpPr/>
          <p:nvPr/>
        </p:nvSpPr>
        <p:spPr>
          <a:xfrm>
            <a:off x="158788" y="332656"/>
            <a:ext cx="2088232" cy="1944216"/>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8" name="Овал 7"/>
          <p:cNvSpPr/>
          <p:nvPr/>
        </p:nvSpPr>
        <p:spPr>
          <a:xfrm>
            <a:off x="107504" y="2708920"/>
            <a:ext cx="2016224" cy="1872208"/>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9" name="Овал 8"/>
          <p:cNvSpPr/>
          <p:nvPr/>
        </p:nvSpPr>
        <p:spPr>
          <a:xfrm>
            <a:off x="6228184" y="188640"/>
            <a:ext cx="2088232" cy="1944216"/>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0" name="Овал 9"/>
          <p:cNvSpPr/>
          <p:nvPr/>
        </p:nvSpPr>
        <p:spPr>
          <a:xfrm>
            <a:off x="6300192" y="2360867"/>
            <a:ext cx="2304256" cy="1944216"/>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1" name="Овал 10"/>
          <p:cNvSpPr/>
          <p:nvPr/>
        </p:nvSpPr>
        <p:spPr>
          <a:xfrm>
            <a:off x="5364088" y="4956456"/>
            <a:ext cx="2232248" cy="1872208"/>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2" name="Овал 11"/>
          <p:cNvSpPr/>
          <p:nvPr/>
        </p:nvSpPr>
        <p:spPr>
          <a:xfrm>
            <a:off x="989847" y="5028464"/>
            <a:ext cx="2267761" cy="1800200"/>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3" name="TextBox 12"/>
          <p:cNvSpPr txBox="1"/>
          <p:nvPr/>
        </p:nvSpPr>
        <p:spPr>
          <a:xfrm>
            <a:off x="2483768" y="332656"/>
            <a:ext cx="3308001"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kk-KZ" dirty="0" smtClean="0"/>
              <a:t>Постер құру</a:t>
            </a:r>
            <a:endParaRPr lang="ru-RU" dirty="0"/>
          </a:p>
        </p:txBody>
      </p:sp>
      <p:cxnSp>
        <p:nvCxnSpPr>
          <p:cNvPr id="14" name="Прямая соединительная линия 13"/>
          <p:cNvCxnSpPr/>
          <p:nvPr/>
        </p:nvCxnSpPr>
        <p:spPr>
          <a:xfrm>
            <a:off x="5828720" y="4283105"/>
            <a:ext cx="798928" cy="642942"/>
          </a:xfrm>
          <a:prstGeom prst="line">
            <a:avLst/>
          </a:prstGeom>
        </p:spPr>
        <p:style>
          <a:lnRef idx="3">
            <a:schemeClr val="accent5"/>
          </a:lnRef>
          <a:fillRef idx="0">
            <a:schemeClr val="accent5"/>
          </a:fillRef>
          <a:effectRef idx="2">
            <a:schemeClr val="accent5"/>
          </a:effectRef>
          <a:fontRef idx="minor">
            <a:schemeClr val="tx1"/>
          </a:fontRef>
        </p:style>
      </p:cxnSp>
      <p:cxnSp>
        <p:nvCxnSpPr>
          <p:cNvPr id="16" name="Прямая соединительная линия 15"/>
          <p:cNvCxnSpPr/>
          <p:nvPr/>
        </p:nvCxnSpPr>
        <p:spPr>
          <a:xfrm flipV="1">
            <a:off x="5798682" y="1700809"/>
            <a:ext cx="543480" cy="660058"/>
          </a:xfrm>
          <a:prstGeom prst="line">
            <a:avLst/>
          </a:prstGeom>
        </p:spPr>
        <p:style>
          <a:lnRef idx="3">
            <a:schemeClr val="accent5"/>
          </a:lnRef>
          <a:fillRef idx="0">
            <a:schemeClr val="accent5"/>
          </a:fillRef>
          <a:effectRef idx="2">
            <a:schemeClr val="accent5"/>
          </a:effectRef>
          <a:fontRef idx="minor">
            <a:schemeClr val="tx1"/>
          </a:fontRef>
        </p:style>
      </p:cxnSp>
      <p:cxnSp>
        <p:nvCxnSpPr>
          <p:cNvPr id="20" name="Прямая соединительная линия 19"/>
          <p:cNvCxnSpPr/>
          <p:nvPr/>
        </p:nvCxnSpPr>
        <p:spPr>
          <a:xfrm>
            <a:off x="5806569" y="3148378"/>
            <a:ext cx="493623"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3" name="Прямая соединительная линия 22"/>
          <p:cNvCxnSpPr/>
          <p:nvPr/>
        </p:nvCxnSpPr>
        <p:spPr>
          <a:xfrm flipH="1">
            <a:off x="2247020" y="4317426"/>
            <a:ext cx="416277" cy="639030"/>
          </a:xfrm>
          <a:prstGeom prst="line">
            <a:avLst/>
          </a:prstGeom>
        </p:spPr>
        <p:style>
          <a:lnRef idx="3">
            <a:schemeClr val="accent5"/>
          </a:lnRef>
          <a:fillRef idx="0">
            <a:schemeClr val="accent5"/>
          </a:fillRef>
          <a:effectRef idx="2">
            <a:schemeClr val="accent5"/>
          </a:effectRef>
          <a:fontRef idx="minor">
            <a:schemeClr val="tx1"/>
          </a:fontRef>
        </p:style>
      </p:cxnSp>
      <p:cxnSp>
        <p:nvCxnSpPr>
          <p:cNvPr id="26" name="Прямая соединительная линия 25"/>
          <p:cNvCxnSpPr/>
          <p:nvPr/>
        </p:nvCxnSpPr>
        <p:spPr>
          <a:xfrm flipH="1" flipV="1">
            <a:off x="2123727" y="1860159"/>
            <a:ext cx="524770" cy="389947"/>
          </a:xfrm>
          <a:prstGeom prst="line">
            <a:avLst/>
          </a:prstGeom>
        </p:spPr>
        <p:style>
          <a:lnRef idx="3">
            <a:schemeClr val="accent5"/>
          </a:lnRef>
          <a:fillRef idx="0">
            <a:schemeClr val="accent5"/>
          </a:fillRef>
          <a:effectRef idx="2">
            <a:schemeClr val="accent5"/>
          </a:effectRef>
          <a:fontRef idx="minor">
            <a:schemeClr val="tx1"/>
          </a:fontRef>
        </p:style>
      </p:cxnSp>
      <p:cxnSp>
        <p:nvCxnSpPr>
          <p:cNvPr id="29" name="Прямая соединительная линия 28"/>
          <p:cNvCxnSpPr/>
          <p:nvPr/>
        </p:nvCxnSpPr>
        <p:spPr>
          <a:xfrm flipH="1">
            <a:off x="2101500" y="3284984"/>
            <a:ext cx="546997" cy="150543"/>
          </a:xfrm>
          <a:prstGeom prst="line">
            <a:avLst/>
          </a:prstGeom>
        </p:spPr>
        <p:style>
          <a:lnRef idx="3">
            <a:schemeClr val="accent5"/>
          </a:lnRef>
          <a:fillRef idx="0">
            <a:schemeClr val="accent5"/>
          </a:fillRef>
          <a:effectRef idx="2">
            <a:schemeClr val="accent5"/>
          </a:effectRef>
          <a:fontRef idx="minor">
            <a:schemeClr val="tx1"/>
          </a:fontRef>
        </p:style>
      </p:cxn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7776864" cy="523220"/>
          </a:xfrm>
          <a:prstGeom prst="rect">
            <a:avLst/>
          </a:prstGeom>
          <a:noFill/>
        </p:spPr>
        <p:txBody>
          <a:bodyPr wrap="square" rtlCol="0">
            <a:spAutoFit/>
          </a:bodyPr>
          <a:lstStyle/>
          <a:p>
            <a:pPr algn="ctr"/>
            <a:r>
              <a:rPr lang="kk-KZ" sz="2800" b="1" dirty="0">
                <a:latin typeface="Times New Roman" panose="02020603050405020304" pitchFamily="18" charset="0"/>
                <a:cs typeface="Times New Roman" panose="02020603050405020304" pitchFamily="18" charset="0"/>
              </a:rPr>
              <a:t>«Шебер </a:t>
            </a:r>
            <a:r>
              <a:rPr lang="kk-KZ" sz="2800" b="1" dirty="0" smtClean="0">
                <a:latin typeface="Times New Roman" panose="02020603050405020304" pitchFamily="18" charset="0"/>
                <a:cs typeface="Times New Roman" panose="02020603050405020304" pitchFamily="18" charset="0"/>
              </a:rPr>
              <a:t>болсаң </a:t>
            </a:r>
            <a:r>
              <a:rPr lang="kk-KZ" sz="2800" b="1" dirty="0">
                <a:latin typeface="Times New Roman" panose="02020603050405020304" pitchFamily="18" charset="0"/>
                <a:cs typeface="Times New Roman" panose="02020603050405020304" pitchFamily="18" charset="0"/>
              </a:rPr>
              <a:t>ымдап көр» </a:t>
            </a:r>
            <a:endParaRPr lang="ru-RU" sz="2800" dirty="0">
              <a:latin typeface="Times New Roman" panose="02020603050405020304" pitchFamily="18" charset="0"/>
              <a:cs typeface="Times New Roman" panose="02020603050405020304" pitchFamily="18" charset="0"/>
            </a:endParaRPr>
          </a:p>
        </p:txBody>
      </p:sp>
      <p:pic>
        <p:nvPicPr>
          <p:cNvPr id="2050" name="Picture 2" descr="C:\Users\user\Desktop\Профессии\Дворник.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7071" y="1136387"/>
            <a:ext cx="1694192" cy="1909517"/>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esktop\Профессии\Парикмахер.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2509" y="968536"/>
            <a:ext cx="1757466" cy="224522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user\Desktop\Профессии\Кондитер.bm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32649" y="3022266"/>
            <a:ext cx="1924375" cy="2311722"/>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user\Desktop\Профессии\Механик.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92280" y="234226"/>
            <a:ext cx="1632846" cy="333879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user\Desktop\Профессии\Пилот.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9511" y="3573016"/>
            <a:ext cx="3138239" cy="2186369"/>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user\Desktop\Профессии\Пожарный.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16632"/>
            <a:ext cx="2149052" cy="296116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C:\Users\user\Desktop\Профессии\Футболист.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68857" y="3789040"/>
            <a:ext cx="2065522" cy="20798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79511" y="5949280"/>
            <a:ext cx="5315325"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kk-KZ" sz="2400" dirty="0" smtClean="0">
                <a:latin typeface="Times New Roman" panose="02020603050405020304" pitchFamily="18" charset="0"/>
                <a:cs typeface="Times New Roman" panose="02020603050405020304" pitchFamily="18" charset="0"/>
              </a:rPr>
              <a:t>Ымды түсінбеген, дымды түсінбейді</a:t>
            </a: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611560" y="404664"/>
            <a:ext cx="7560840"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k-KZ" dirty="0" smtClean="0"/>
              <a:t>Мәтінмен жұмыс</a:t>
            </a:r>
            <a:endParaRPr lang="ru-RU" dirty="0"/>
          </a:p>
        </p:txBody>
      </p:sp>
      <p:sp>
        <p:nvSpPr>
          <p:cNvPr id="4" name="TextBox 3"/>
          <p:cNvSpPr txBox="1"/>
          <p:nvPr/>
        </p:nvSpPr>
        <p:spPr>
          <a:xfrm>
            <a:off x="179512" y="908720"/>
            <a:ext cx="8640960" cy="424731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kk-KZ" b="1" dirty="0"/>
              <a:t>    Мамандық-</a:t>
            </a:r>
            <a:r>
              <a:rPr lang="kk-KZ" dirty="0"/>
              <a:t> қарапайым өмір сүру көзі болып  табылатын  және қандай да бір дайындықты, жауапкершілікті талап ететін  еңбек қызметінің маңызды бөлігі.</a:t>
            </a:r>
            <a:endParaRPr lang="ru-RU" dirty="0"/>
          </a:p>
          <a:p>
            <a:r>
              <a:rPr lang="kk-KZ" b="1" dirty="0"/>
              <a:t>      Мамандық таңдау-</a:t>
            </a:r>
            <a:r>
              <a:rPr lang="kk-KZ" dirty="0"/>
              <a:t>тағдырыңды таңдау деген сөз. Кейінгі өмір де өкінбейтіндей, өз қабілеті мен бейімділігіне сай кәсіп түрін таңдау.. Бұл өте жауапкершілікті  және маңызды іс. Мамандық таңдауда  әр адам өзінің қызығушылығына, қабілетіне, бейімділігіне, қалауына сүйену керек. Сондай-ақ өз мамандығының 10-20 жылға дейін өз сұранысын жоғалтпауына  көңіл бөледі. Бұл мамандықтарға </a:t>
            </a:r>
            <a:r>
              <a:rPr lang="kk-KZ" dirty="0" smtClean="0"/>
              <a:t> деген </a:t>
            </a:r>
            <a:r>
              <a:rPr lang="kk-KZ" dirty="0"/>
              <a:t>бір қалыпты тұрақты сұраныс деп аталады. Өзінің  сұранысын, қызығушылығын  жоймаған кең тараған мамандықтарға дәрігер, мұғалім  және  құрылысшы  мамандықтарын  атап өтуге болады. Ал, өзекті  мамандықтар қатарына  жоғары технология, байланыс, коммуникация, әлеуметтік орта, экономиканы басқару  мамандықтары  және еңбек сұранысына  қажетті жаңа мамандықтары жатады. Қоғамның дамуында  біздің өңірде, қазба-байлықтарын  игеретін мамандық  иелері қажет.</a:t>
            </a:r>
            <a:endParaRPr lang="ru-RU" dirty="0"/>
          </a:p>
          <a:p>
            <a:endParaRPr lang="ru-RU" dirty="0"/>
          </a:p>
        </p:txBody>
      </p:sp>
      <p:sp>
        <p:nvSpPr>
          <p:cNvPr id="7" name="TextBox 6"/>
          <p:cNvSpPr txBox="1"/>
          <p:nvPr/>
        </p:nvSpPr>
        <p:spPr>
          <a:xfrm>
            <a:off x="179512" y="5156037"/>
            <a:ext cx="8791882" cy="147732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kk-KZ" dirty="0"/>
              <a:t>1 топ :  Мәтін бойынша диалог дайындау.</a:t>
            </a:r>
            <a:endParaRPr lang="ru-RU" dirty="0"/>
          </a:p>
          <a:p>
            <a:r>
              <a:rPr lang="kk-KZ" dirty="0"/>
              <a:t>2 топ:   Түйіндеме жазу.</a:t>
            </a:r>
            <a:endParaRPr lang="ru-RU" dirty="0"/>
          </a:p>
          <a:p>
            <a:r>
              <a:rPr lang="kk-KZ" dirty="0"/>
              <a:t>3 топ:   Ыстық орындық (Топтың бір өкілі шығады, </a:t>
            </a:r>
            <a:r>
              <a:rPr lang="kk-KZ" dirty="0" smtClean="0"/>
              <a:t>1-2 топтың  қойған  </a:t>
            </a:r>
            <a:r>
              <a:rPr lang="kk-KZ" dirty="0"/>
              <a:t>сұрақтарына  жауап  береді).</a:t>
            </a:r>
            <a:endParaRPr lang="ru-RU" dirty="0"/>
          </a:p>
          <a:p>
            <a:endParaRPr lang="ru-RU" dirty="0"/>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3568" y="332656"/>
            <a:ext cx="7851648" cy="779512"/>
          </a:xfrm>
        </p:spPr>
        <p:style>
          <a:lnRef idx="2">
            <a:schemeClr val="accent5"/>
          </a:lnRef>
          <a:fillRef idx="1">
            <a:schemeClr val="lt1"/>
          </a:fillRef>
          <a:effectRef idx="0">
            <a:schemeClr val="accent5"/>
          </a:effectRef>
          <a:fontRef idx="minor">
            <a:schemeClr val="dk1"/>
          </a:fontRef>
        </p:style>
        <p:txBody>
          <a:bodyPr>
            <a:normAutofit fontScale="90000"/>
          </a:bodyPr>
          <a:lstStyle/>
          <a:p>
            <a:pPr algn="ctr"/>
            <a:r>
              <a:rPr lang="kk-KZ" dirty="0" smtClean="0">
                <a:solidFill>
                  <a:srgbClr val="CC3300"/>
                </a:solidFill>
              </a:rPr>
              <a:t>Әріпті мамандық </a:t>
            </a:r>
            <a:endParaRPr lang="ru-RU" dirty="0"/>
          </a:p>
        </p:txBody>
      </p:sp>
      <p:sp>
        <p:nvSpPr>
          <p:cNvPr id="5" name="Подзаголовок 4"/>
          <p:cNvSpPr>
            <a:spLocks noGrp="1"/>
          </p:cNvSpPr>
          <p:nvPr>
            <p:ph type="subTitle" idx="1"/>
          </p:nvPr>
        </p:nvSpPr>
        <p:spPr>
          <a:xfrm>
            <a:off x="395536" y="1556792"/>
            <a:ext cx="7854696" cy="1752600"/>
          </a:xfrm>
          <a:solidFill>
            <a:schemeClr val="accent3">
              <a:lumMod val="20000"/>
              <a:lumOff val="80000"/>
            </a:schemeClr>
          </a:solidFill>
        </p:spPr>
        <p:txBody>
          <a:bodyPr>
            <a:normAutofit fontScale="77500" lnSpcReduction="20000"/>
          </a:bodyPr>
          <a:lstStyle/>
          <a:p>
            <a:pPr algn="l"/>
            <a:r>
              <a:rPr lang="kk-KZ" sz="4400" b="1" i="1" dirty="0" smtClean="0">
                <a:solidFill>
                  <a:schemeClr val="bg1"/>
                </a:solidFill>
              </a:rPr>
              <a:t>Қ қ   </a:t>
            </a:r>
          </a:p>
          <a:p>
            <a:pPr algn="l"/>
            <a:endParaRPr lang="ru-RU" dirty="0" smtClean="0"/>
          </a:p>
          <a:p>
            <a:pPr algn="l"/>
            <a:r>
              <a:rPr lang="kk-KZ" sz="4400" b="1" i="1" dirty="0" smtClean="0">
                <a:solidFill>
                  <a:schemeClr val="bg1">
                    <a:lumMod val="95000"/>
                    <a:lumOff val="5000"/>
                  </a:schemeClr>
                </a:solidFill>
              </a:rPr>
              <a:t>Құрылысшы – ғимараттар мен зәулім үй салатын кәсіп иесі.</a:t>
            </a:r>
          </a:p>
          <a:p>
            <a:pPr algn="l"/>
            <a:endParaRPr lang="kk-KZ" sz="4400" b="1" i="1" dirty="0" smtClean="0">
              <a:solidFill>
                <a:schemeClr val="bg1">
                  <a:lumMod val="95000"/>
                  <a:lumOff val="5000"/>
                </a:schemeClr>
              </a:solidFill>
            </a:endParaRPr>
          </a:p>
          <a:p>
            <a:pPr algn="l"/>
            <a:endParaRPr lang="kk-KZ" sz="4400" b="1" i="1" dirty="0" smtClean="0">
              <a:solidFill>
                <a:schemeClr val="bg1">
                  <a:lumMod val="95000"/>
                  <a:lumOff val="5000"/>
                </a:schemeClr>
              </a:solidFill>
            </a:endParaRPr>
          </a:p>
          <a:p>
            <a:pPr algn="l"/>
            <a:endParaRPr lang="ru-RU" sz="4400" b="1" dirty="0" smtClean="0">
              <a:solidFill>
                <a:schemeClr val="bg1">
                  <a:lumMod val="95000"/>
                  <a:lumOff val="5000"/>
                </a:schemeClr>
              </a:solidFill>
            </a:endParaRPr>
          </a:p>
          <a:p>
            <a:pPr algn="ctr"/>
            <a:endParaRPr lang="ru-RU" dirty="0"/>
          </a:p>
        </p:txBody>
      </p:sp>
      <p:sp>
        <p:nvSpPr>
          <p:cNvPr id="2" name="TextBox 1"/>
          <p:cNvSpPr txBox="1"/>
          <p:nvPr/>
        </p:nvSpPr>
        <p:spPr>
          <a:xfrm>
            <a:off x="395536" y="3645024"/>
            <a:ext cx="7848872" cy="107721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kk-KZ" sz="3200" b="1" dirty="0" smtClean="0">
                <a:latin typeface="Times New Roman" panose="02020603050405020304" pitchFamily="18" charset="0"/>
                <a:cs typeface="Times New Roman" panose="02020603050405020304" pitchFamily="18" charset="0"/>
              </a:rPr>
              <a:t>Құсбегі – қыран бүркітті баптап, аңшылыққа баулитын кәсіп иесі</a:t>
            </a:r>
            <a:endParaRPr lang="ru-RU" sz="3200" b="1" dirty="0">
              <a:latin typeface="Times New Roman" panose="02020603050405020304" pitchFamily="18" charset="0"/>
              <a:cs typeface="Times New Roman" panose="02020603050405020304"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p:cTn id="7" dur="1000" fill="hold"/>
                                        <p:tgtEl>
                                          <p:spTgt spid="5">
                                            <p:bg/>
                                          </p:spTgt>
                                        </p:tgtEl>
                                        <p:attrNameLst>
                                          <p:attrName>ppt_x</p:attrName>
                                        </p:attrNameLst>
                                      </p:cBhvr>
                                      <p:tavLst>
                                        <p:tav tm="0">
                                          <p:val>
                                            <p:strVal val="#ppt_x-.2"/>
                                          </p:val>
                                        </p:tav>
                                        <p:tav tm="100000">
                                          <p:val>
                                            <p:strVal val="#ppt_x"/>
                                          </p:val>
                                        </p:tav>
                                      </p:tavLst>
                                    </p:anim>
                                    <p:anim calcmode="lin" valueType="num">
                                      <p:cBhvr>
                                        <p:cTn id="8" dur="1000" fill="hold"/>
                                        <p:tgtEl>
                                          <p:spTgt spid="5">
                                            <p:bg/>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bg/>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1000" fill="hold"/>
                                        <p:tgtEl>
                                          <p:spTgt spid="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229600" cy="929280"/>
          </a:xfrm>
          <a:solidFill>
            <a:schemeClr val="accent4">
              <a:lumMod val="60000"/>
              <a:lumOff val="40000"/>
            </a:schemeClr>
          </a:solidFill>
        </p:spPr>
        <p:txBody>
          <a:bodyPr>
            <a:normAutofit fontScale="90000"/>
          </a:bodyPr>
          <a:lstStyle/>
          <a:p>
            <a:pPr algn="ctr"/>
            <a:r>
              <a:rPr lang="kk-KZ" sz="3600" dirty="0" smtClean="0">
                <a:solidFill>
                  <a:srgbClr val="CC00FF"/>
                </a:solidFill>
                <a:latin typeface="Times New Roman" pitchFamily="18" charset="0"/>
                <a:cs typeface="Times New Roman" pitchFamily="18" charset="0"/>
              </a:rPr>
              <a:t> </a:t>
            </a:r>
            <a:r>
              <a:rPr lang="kk-KZ" sz="3600" b="1" dirty="0" smtClean="0">
                <a:solidFill>
                  <a:srgbClr val="CC00FF"/>
                </a:solidFill>
                <a:latin typeface="Times New Roman" pitchFamily="18" charset="0"/>
                <a:cs typeface="Times New Roman" pitchFamily="18" charset="0"/>
              </a:rPr>
              <a:t>«</a:t>
            </a:r>
            <a:r>
              <a:rPr lang="kk-KZ" sz="3600" b="1" dirty="0" smtClean="0">
                <a:solidFill>
                  <a:schemeClr val="accent1"/>
                </a:solidFill>
                <a:latin typeface="Times New Roman" pitchFamily="18" charset="0"/>
                <a:cs typeface="Times New Roman" pitchFamily="18" charset="0"/>
              </a:rPr>
              <a:t>Адасқан сөздер</a:t>
            </a:r>
            <a:r>
              <a:rPr lang="kk-KZ" sz="3600" b="1" dirty="0" smtClean="0">
                <a:solidFill>
                  <a:srgbClr val="CC00FF"/>
                </a:solidFill>
                <a:latin typeface="Times New Roman" pitchFamily="18" charset="0"/>
                <a:cs typeface="Times New Roman" pitchFamily="18" charset="0"/>
              </a:rPr>
              <a:t>» ойыны</a:t>
            </a:r>
            <a:r>
              <a:rPr lang="kk-KZ" sz="3600" b="1" dirty="0" smtClean="0">
                <a:solidFill>
                  <a:srgbClr val="CC00FF"/>
                </a:solidFill>
              </a:rPr>
              <a:t>.</a:t>
            </a:r>
            <a:br>
              <a:rPr lang="kk-KZ" sz="3600" b="1" dirty="0" smtClean="0">
                <a:solidFill>
                  <a:srgbClr val="CC00FF"/>
                </a:solidFill>
              </a:rPr>
            </a:br>
            <a:r>
              <a:rPr lang="kk-KZ" sz="3600" b="1" dirty="0" smtClean="0">
                <a:solidFill>
                  <a:srgbClr val="CC00FF"/>
                </a:solidFill>
              </a:rPr>
              <a:t>1 топ</a:t>
            </a:r>
            <a:endParaRPr lang="ru-RU" sz="3600" b="1" dirty="0">
              <a:solidFill>
                <a:srgbClr val="CC00FF"/>
              </a:solidFill>
            </a:endParaRPr>
          </a:p>
        </p:txBody>
      </p:sp>
      <p:sp>
        <p:nvSpPr>
          <p:cNvPr id="3" name="Содержимое 2"/>
          <p:cNvSpPr>
            <a:spLocks noGrp="1"/>
          </p:cNvSpPr>
          <p:nvPr>
            <p:ph sz="half" idx="1"/>
          </p:nvPr>
        </p:nvSpPr>
        <p:spPr>
          <a:xfrm>
            <a:off x="0" y="857232"/>
            <a:ext cx="8929718" cy="3286148"/>
          </a:xfrm>
        </p:spPr>
        <p:txBody>
          <a:bodyPr>
            <a:normAutofit/>
          </a:bodyPr>
          <a:lstStyle/>
          <a:p>
            <a:pPr>
              <a:buNone/>
            </a:pPr>
            <a:endParaRPr lang="ru-RU" dirty="0" smtClean="0"/>
          </a:p>
          <a:p>
            <a:endParaRPr lang="ru-RU" dirty="0"/>
          </a:p>
        </p:txBody>
      </p:sp>
      <p:sp>
        <p:nvSpPr>
          <p:cNvPr id="4" name="Содержимое 3"/>
          <p:cNvSpPr>
            <a:spLocks noGrp="1"/>
          </p:cNvSpPr>
          <p:nvPr>
            <p:ph sz="half" idx="2"/>
          </p:nvPr>
        </p:nvSpPr>
        <p:spPr>
          <a:xfrm>
            <a:off x="0" y="4071942"/>
            <a:ext cx="9144000" cy="653202"/>
          </a:xfrm>
        </p:spPr>
        <p:txBody>
          <a:bodyPr>
            <a:normAutofit/>
          </a:bodyPr>
          <a:lstStyle/>
          <a:p>
            <a:pPr>
              <a:buNone/>
            </a:pPr>
            <a:endParaRPr lang="ru-RU" sz="3000" dirty="0" smtClean="0">
              <a:solidFill>
                <a:schemeClr val="accent1"/>
              </a:solidFill>
            </a:endParaRPr>
          </a:p>
        </p:txBody>
      </p:sp>
      <p:sp>
        <p:nvSpPr>
          <p:cNvPr id="5" name="Овал 4"/>
          <p:cNvSpPr/>
          <p:nvPr/>
        </p:nvSpPr>
        <p:spPr>
          <a:xfrm>
            <a:off x="28680" y="1570843"/>
            <a:ext cx="2160241"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t>мамандық</a:t>
            </a:r>
            <a:endParaRPr lang="ru-RU" sz="2000" b="1" dirty="0"/>
          </a:p>
        </p:txBody>
      </p:sp>
      <p:sp>
        <p:nvSpPr>
          <p:cNvPr id="6" name="Овал 5"/>
          <p:cNvSpPr/>
          <p:nvPr/>
        </p:nvSpPr>
        <p:spPr>
          <a:xfrm>
            <a:off x="28680" y="2754058"/>
            <a:ext cx="4607719" cy="928694"/>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smtClean="0"/>
              <a:t>қызығушылығына</a:t>
            </a:r>
            <a:endParaRPr lang="ru-RU" sz="2400" b="1" dirty="0"/>
          </a:p>
        </p:txBody>
      </p:sp>
      <p:sp>
        <p:nvSpPr>
          <p:cNvPr id="7" name="Овал 6"/>
          <p:cNvSpPr/>
          <p:nvPr/>
        </p:nvSpPr>
        <p:spPr>
          <a:xfrm>
            <a:off x="52359" y="3717032"/>
            <a:ext cx="2286016" cy="928694"/>
          </a:xfrm>
          <a:prstGeom prst="ellipse">
            <a:avLst/>
          </a:prstGeom>
          <a:solidFill>
            <a:srgbClr val="CC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smtClean="0"/>
              <a:t>өзінің</a:t>
            </a:r>
            <a:endParaRPr lang="ru-RU" sz="2400" b="1" dirty="0"/>
          </a:p>
        </p:txBody>
      </p:sp>
      <p:sp>
        <p:nvSpPr>
          <p:cNvPr id="11" name="Овал 10"/>
          <p:cNvSpPr/>
          <p:nvPr/>
        </p:nvSpPr>
        <p:spPr>
          <a:xfrm>
            <a:off x="3695542" y="3861048"/>
            <a:ext cx="2132497" cy="92869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solidFill>
                  <a:schemeClr val="tx1"/>
                </a:solidFill>
              </a:rPr>
              <a:t>керек</a:t>
            </a:r>
            <a:endParaRPr lang="ru-RU" sz="2800" b="1" dirty="0">
              <a:solidFill>
                <a:schemeClr val="tx1"/>
              </a:solidFill>
            </a:endParaRPr>
          </a:p>
        </p:txBody>
      </p:sp>
      <p:sp>
        <p:nvSpPr>
          <p:cNvPr id="12" name="Овал 11"/>
          <p:cNvSpPr/>
          <p:nvPr/>
        </p:nvSpPr>
        <p:spPr>
          <a:xfrm>
            <a:off x="2000248" y="1556792"/>
            <a:ext cx="2571768" cy="928694"/>
          </a:xfrm>
          <a:prstGeom prst="ellipse">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a:t>ә</a:t>
            </a:r>
            <a:r>
              <a:rPr lang="kk-KZ" sz="2400" b="1" dirty="0" smtClean="0"/>
              <a:t>р адам</a:t>
            </a:r>
            <a:endParaRPr lang="ru-RU" sz="2400" b="1" dirty="0"/>
          </a:p>
        </p:txBody>
      </p:sp>
      <p:sp>
        <p:nvSpPr>
          <p:cNvPr id="13" name="Овал 12"/>
          <p:cNvSpPr/>
          <p:nvPr/>
        </p:nvSpPr>
        <p:spPr>
          <a:xfrm>
            <a:off x="5806348" y="2788338"/>
            <a:ext cx="3052608" cy="928694"/>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t>таңдауда</a:t>
            </a:r>
            <a:endParaRPr lang="ru-RU" sz="2800" b="1" dirty="0"/>
          </a:p>
        </p:txBody>
      </p:sp>
      <p:sp>
        <p:nvSpPr>
          <p:cNvPr id="14" name="Овал 13"/>
          <p:cNvSpPr/>
          <p:nvPr/>
        </p:nvSpPr>
        <p:spPr>
          <a:xfrm>
            <a:off x="4137287" y="1421118"/>
            <a:ext cx="2556569" cy="928694"/>
          </a:xfrm>
          <a:prstGeom prst="ellipse">
            <a:avLst/>
          </a:prstGeom>
          <a:solidFill>
            <a:srgbClr val="CC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dirty="0" smtClean="0"/>
              <a:t>қабілетіне</a:t>
            </a:r>
            <a:endParaRPr lang="ru-RU" sz="2400" b="1" dirty="0"/>
          </a:p>
        </p:txBody>
      </p:sp>
      <p:sp>
        <p:nvSpPr>
          <p:cNvPr id="16" name="Овал 15"/>
          <p:cNvSpPr/>
          <p:nvPr/>
        </p:nvSpPr>
        <p:spPr>
          <a:xfrm>
            <a:off x="6679421" y="1421118"/>
            <a:ext cx="2338436" cy="928694"/>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t>сүйену</a:t>
            </a:r>
            <a:endParaRPr lang="ru-RU" sz="2800" b="1" dirty="0"/>
          </a:p>
        </p:txBody>
      </p:sp>
      <p:pic>
        <p:nvPicPr>
          <p:cNvPr id="20" name="Рисунок 19" descr="дене_cr.jpg2.jpg2.jpg"/>
          <p:cNvPicPr>
            <a:picLocks noChangeAspect="1"/>
          </p:cNvPicPr>
          <p:nvPr/>
        </p:nvPicPr>
        <p:blipFill>
          <a:blip r:embed="rId3" cstate="print"/>
          <a:stretch>
            <a:fillRect/>
          </a:stretch>
        </p:blipFill>
        <p:spPr>
          <a:xfrm>
            <a:off x="4000496" y="5214950"/>
            <a:ext cx="5357850" cy="1428760"/>
          </a:xfrm>
          <a:prstGeom prst="rect">
            <a:avLst/>
          </a:prstGeom>
        </p:spPr>
      </p:pic>
      <p:pic>
        <p:nvPicPr>
          <p:cNvPr id="21" name="Рисунок 20" descr="дене.jpg1.jpg3.jpg"/>
          <p:cNvPicPr>
            <a:picLocks noChangeAspect="1"/>
          </p:cNvPicPr>
          <p:nvPr/>
        </p:nvPicPr>
        <p:blipFill>
          <a:blip r:embed="rId4" cstate="print"/>
          <a:stretch>
            <a:fillRect/>
          </a:stretch>
        </p:blipFill>
        <p:spPr>
          <a:xfrm>
            <a:off x="0" y="5214950"/>
            <a:ext cx="4000496" cy="1428760"/>
          </a:xfrm>
          <a:prstGeom prst="rect">
            <a:avLst/>
          </a:prstGeom>
        </p:spPr>
      </p:pic>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plus(i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ox(i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ssolv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heckerboard(across)">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1+#ppt_w/2"/>
                                          </p:val>
                                        </p:tav>
                                        <p:tav tm="100000">
                                          <p:val>
                                            <p:strVal val="#ppt_x"/>
                                          </p:val>
                                        </p:tav>
                                      </p:tavLst>
                                    </p:anim>
                                    <p:anim calcmode="lin" valueType="num">
                                      <p:cBhvr additive="base">
                                        <p:cTn id="3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0-#ppt_w/2"/>
                                          </p:val>
                                        </p:tav>
                                        <p:tav tm="100000">
                                          <p:val>
                                            <p:strVal val="#ppt_x"/>
                                          </p:val>
                                        </p:tav>
                                      </p:tavLst>
                                    </p:anim>
                                    <p:anim calcmode="lin" valueType="num">
                                      <p:cBhvr additive="base">
                                        <p:cTn id="4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1+#ppt_w/2"/>
                                          </p:val>
                                        </p:tav>
                                        <p:tav tm="100000">
                                          <p:val>
                                            <p:strVal val="#ppt_x"/>
                                          </p:val>
                                        </p:tav>
                                      </p:tavLst>
                                    </p:anim>
                                    <p:anim calcmode="lin" valueType="num">
                                      <p:cBhvr additive="base">
                                        <p:cTn id="50"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1+#ppt_w/2"/>
                                          </p:val>
                                        </p:tav>
                                        <p:tav tm="100000">
                                          <p:val>
                                            <p:strVal val="#ppt_x"/>
                                          </p:val>
                                        </p:tav>
                                      </p:tavLst>
                                    </p:anim>
                                    <p:anim calcmode="lin" valueType="num">
                                      <p:cBhvr additive="base">
                                        <p:cTn id="56"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nodePh="1">
                                  <p:stCondLst>
                                    <p:cond delay="0"/>
                                  </p:stCondLst>
                                  <p:endCondLst>
                                    <p:cond evt="begin" delay="0">
                                      <p:tn val="59"/>
                                    </p:cond>
                                  </p:endCondLst>
                                  <p:childTnLst>
                                    <p:set>
                                      <p:cBhvr>
                                        <p:cTn id="60" dur="1" fill="hold">
                                          <p:stCondLst>
                                            <p:cond delay="0"/>
                                          </p:stCondLst>
                                        </p:cTn>
                                        <p:tgtEl>
                                          <p:spTgt spid="4">
                                            <p:txEl>
                                              <p:pRg st="0" end="0"/>
                                            </p:txEl>
                                          </p:spTgt>
                                        </p:tgtEl>
                                        <p:attrNameLst>
                                          <p:attrName>style.visibility</p:attrName>
                                        </p:attrNameLst>
                                      </p:cBhvr>
                                      <p:to>
                                        <p:strVal val="visible"/>
                                      </p:to>
                                    </p:set>
                                    <p:anim calcmode="lin" valueType="num">
                                      <p:cBhvr additive="base">
                                        <p:cTn id="6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P spid="6" grpId="0" animBg="1"/>
      <p:bldP spid="7" grpId="0" animBg="1"/>
      <p:bldP spid="11" grpId="0" animBg="1"/>
      <p:bldP spid="12" grpId="0" animBg="1"/>
      <p:bldP spid="13" grpId="0" animBg="1"/>
      <p:bldP spid="14"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776" y="188640"/>
            <a:ext cx="8586688" cy="929280"/>
          </a:xfrm>
          <a:solidFill>
            <a:schemeClr val="accent4">
              <a:lumMod val="60000"/>
              <a:lumOff val="40000"/>
            </a:schemeClr>
          </a:solidFill>
        </p:spPr>
        <p:txBody>
          <a:bodyPr>
            <a:normAutofit fontScale="90000"/>
          </a:bodyPr>
          <a:lstStyle/>
          <a:p>
            <a:pPr algn="ctr"/>
            <a:r>
              <a:rPr lang="kk-KZ" sz="3600" dirty="0" smtClean="0">
                <a:solidFill>
                  <a:srgbClr val="CC00FF"/>
                </a:solidFill>
                <a:latin typeface="Times New Roman" pitchFamily="18" charset="0"/>
                <a:cs typeface="Times New Roman" pitchFamily="18" charset="0"/>
              </a:rPr>
              <a:t> </a:t>
            </a:r>
            <a:r>
              <a:rPr lang="kk-KZ" sz="3600" dirty="0" smtClean="0">
                <a:solidFill>
                  <a:schemeClr val="tx1"/>
                </a:solidFill>
                <a:latin typeface="Times New Roman" pitchFamily="18" charset="0"/>
                <a:cs typeface="Times New Roman" pitchFamily="18" charset="0"/>
              </a:rPr>
              <a:t>Дәптермен жұмыс </a:t>
            </a:r>
            <a:r>
              <a:rPr lang="kk-KZ" sz="3600" b="1" dirty="0" smtClean="0">
                <a:solidFill>
                  <a:srgbClr val="CC00FF"/>
                </a:solidFill>
                <a:latin typeface="Times New Roman" pitchFamily="18" charset="0"/>
                <a:cs typeface="Times New Roman" pitchFamily="18" charset="0"/>
              </a:rPr>
              <a:t>«</a:t>
            </a:r>
            <a:r>
              <a:rPr lang="kk-KZ" sz="3600" b="1" dirty="0" smtClean="0">
                <a:solidFill>
                  <a:schemeClr val="accent1"/>
                </a:solidFill>
                <a:latin typeface="Times New Roman" pitchFamily="18" charset="0"/>
                <a:cs typeface="Times New Roman" pitchFamily="18" charset="0"/>
              </a:rPr>
              <a:t>Адасқан сөздер</a:t>
            </a:r>
            <a:r>
              <a:rPr lang="kk-KZ" sz="3600" b="1" dirty="0" smtClean="0">
                <a:solidFill>
                  <a:srgbClr val="CC00FF"/>
                </a:solidFill>
                <a:latin typeface="Times New Roman" pitchFamily="18" charset="0"/>
                <a:cs typeface="Times New Roman" pitchFamily="18" charset="0"/>
              </a:rPr>
              <a:t>» ойыны</a:t>
            </a:r>
            <a:r>
              <a:rPr lang="kk-KZ" sz="3600" b="1" dirty="0" smtClean="0">
                <a:solidFill>
                  <a:srgbClr val="CC00FF"/>
                </a:solidFill>
              </a:rPr>
              <a:t>.</a:t>
            </a:r>
            <a:br>
              <a:rPr lang="kk-KZ" sz="3600" b="1" dirty="0" smtClean="0">
                <a:solidFill>
                  <a:srgbClr val="CC00FF"/>
                </a:solidFill>
              </a:rPr>
            </a:br>
            <a:r>
              <a:rPr lang="kk-KZ" sz="3600" b="1" dirty="0">
                <a:solidFill>
                  <a:srgbClr val="CC00FF"/>
                </a:solidFill>
              </a:rPr>
              <a:t>2</a:t>
            </a:r>
            <a:r>
              <a:rPr lang="kk-KZ" sz="3600" b="1" dirty="0" smtClean="0">
                <a:solidFill>
                  <a:srgbClr val="CC00FF"/>
                </a:solidFill>
              </a:rPr>
              <a:t> топ</a:t>
            </a:r>
            <a:endParaRPr lang="ru-RU" sz="3600" b="1" dirty="0">
              <a:solidFill>
                <a:srgbClr val="CC00FF"/>
              </a:solidFill>
            </a:endParaRPr>
          </a:p>
        </p:txBody>
      </p:sp>
      <p:sp>
        <p:nvSpPr>
          <p:cNvPr id="3" name="Содержимое 2"/>
          <p:cNvSpPr>
            <a:spLocks noGrp="1"/>
          </p:cNvSpPr>
          <p:nvPr>
            <p:ph sz="half" idx="1"/>
          </p:nvPr>
        </p:nvSpPr>
        <p:spPr>
          <a:xfrm>
            <a:off x="0" y="857232"/>
            <a:ext cx="8929718" cy="3286148"/>
          </a:xfrm>
        </p:spPr>
        <p:txBody>
          <a:bodyPr>
            <a:normAutofit/>
          </a:bodyPr>
          <a:lstStyle/>
          <a:p>
            <a:pPr>
              <a:buNone/>
            </a:pPr>
            <a:endParaRPr lang="ru-RU" dirty="0" smtClean="0"/>
          </a:p>
          <a:p>
            <a:endParaRPr lang="ru-RU" dirty="0"/>
          </a:p>
        </p:txBody>
      </p:sp>
      <p:sp>
        <p:nvSpPr>
          <p:cNvPr id="4" name="Содержимое 3"/>
          <p:cNvSpPr>
            <a:spLocks noGrp="1"/>
          </p:cNvSpPr>
          <p:nvPr>
            <p:ph sz="half" idx="2"/>
          </p:nvPr>
        </p:nvSpPr>
        <p:spPr>
          <a:xfrm>
            <a:off x="0" y="4071942"/>
            <a:ext cx="9144000" cy="653202"/>
          </a:xfrm>
        </p:spPr>
        <p:txBody>
          <a:bodyPr>
            <a:normAutofit/>
          </a:bodyPr>
          <a:lstStyle/>
          <a:p>
            <a:pPr>
              <a:buNone/>
            </a:pPr>
            <a:endParaRPr lang="ru-RU" sz="3000" dirty="0" smtClean="0">
              <a:solidFill>
                <a:schemeClr val="accent1"/>
              </a:solidFill>
            </a:endParaRPr>
          </a:p>
        </p:txBody>
      </p:sp>
      <p:sp>
        <p:nvSpPr>
          <p:cNvPr id="5" name="Овал 4"/>
          <p:cNvSpPr/>
          <p:nvPr/>
        </p:nvSpPr>
        <p:spPr>
          <a:xfrm>
            <a:off x="-36513" y="1278612"/>
            <a:ext cx="3672409" cy="928694"/>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t> </a:t>
            </a:r>
            <a:r>
              <a:rPr lang="kk-KZ" sz="2000" dirty="0"/>
              <a:t>мамандығының</a:t>
            </a:r>
            <a:endParaRPr lang="ru-RU" sz="2000" b="1" dirty="0"/>
          </a:p>
        </p:txBody>
      </p:sp>
      <p:sp>
        <p:nvSpPr>
          <p:cNvPr id="6" name="Овал 5"/>
          <p:cNvSpPr/>
          <p:nvPr/>
        </p:nvSpPr>
        <p:spPr>
          <a:xfrm>
            <a:off x="-36513" y="2348880"/>
            <a:ext cx="4607719" cy="928694"/>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a:solidFill>
                  <a:schemeClr val="tx1"/>
                </a:solidFill>
              </a:rPr>
              <a:t>10-20 жылға дейін</a:t>
            </a:r>
            <a:endParaRPr lang="ru-RU" sz="2400" b="1" dirty="0">
              <a:solidFill>
                <a:schemeClr val="tx1"/>
              </a:solidFill>
            </a:endParaRPr>
          </a:p>
        </p:txBody>
      </p:sp>
      <p:sp>
        <p:nvSpPr>
          <p:cNvPr id="7" name="Овал 6"/>
          <p:cNvSpPr/>
          <p:nvPr/>
        </p:nvSpPr>
        <p:spPr>
          <a:xfrm>
            <a:off x="144016" y="3501008"/>
            <a:ext cx="3491880" cy="92869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400" dirty="0">
                <a:solidFill>
                  <a:schemeClr val="tx1"/>
                </a:solidFill>
              </a:rPr>
              <a:t>жоғалтпауына</a:t>
            </a:r>
            <a:endParaRPr lang="ru-RU" sz="2400" b="1" dirty="0">
              <a:solidFill>
                <a:schemeClr val="tx1"/>
              </a:solidFill>
            </a:endParaRPr>
          </a:p>
        </p:txBody>
      </p:sp>
      <p:sp>
        <p:nvSpPr>
          <p:cNvPr id="11" name="Овал 10"/>
          <p:cNvSpPr/>
          <p:nvPr/>
        </p:nvSpPr>
        <p:spPr>
          <a:xfrm>
            <a:off x="4987233" y="2555789"/>
            <a:ext cx="3384376" cy="92869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solidFill>
                  <a:schemeClr val="tx1"/>
                </a:solidFill>
              </a:rPr>
              <a:t>көңіл</a:t>
            </a:r>
            <a:endParaRPr lang="ru-RU" sz="2800" b="1" dirty="0">
              <a:solidFill>
                <a:schemeClr val="tx1"/>
              </a:solidFill>
            </a:endParaRPr>
          </a:p>
        </p:txBody>
      </p:sp>
      <p:sp>
        <p:nvSpPr>
          <p:cNvPr id="12" name="Овал 11"/>
          <p:cNvSpPr/>
          <p:nvPr/>
        </p:nvSpPr>
        <p:spPr>
          <a:xfrm>
            <a:off x="3859815" y="1278612"/>
            <a:ext cx="2571768" cy="928694"/>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kk-KZ" sz="2400" dirty="0"/>
              <a:t>сұранысын</a:t>
            </a:r>
            <a:endParaRPr lang="ru-RU" sz="2400" b="1" dirty="0"/>
          </a:p>
        </p:txBody>
      </p:sp>
      <p:sp>
        <p:nvSpPr>
          <p:cNvPr id="14" name="Овал 13"/>
          <p:cNvSpPr/>
          <p:nvPr/>
        </p:nvSpPr>
        <p:spPr>
          <a:xfrm>
            <a:off x="6587431" y="1301059"/>
            <a:ext cx="2556569" cy="92869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400" dirty="0"/>
              <a:t>бөледі</a:t>
            </a:r>
            <a:endParaRPr lang="ru-RU" sz="2400" b="1" dirty="0"/>
          </a:p>
        </p:txBody>
      </p:sp>
      <p:pic>
        <p:nvPicPr>
          <p:cNvPr id="20" name="Рисунок 19" descr="дене_cr.jpg2.jpg2.jpg"/>
          <p:cNvPicPr>
            <a:picLocks noChangeAspect="1"/>
          </p:cNvPicPr>
          <p:nvPr/>
        </p:nvPicPr>
        <p:blipFill>
          <a:blip r:embed="rId2" cstate="print"/>
          <a:stretch>
            <a:fillRect/>
          </a:stretch>
        </p:blipFill>
        <p:spPr>
          <a:xfrm>
            <a:off x="4000496" y="5214950"/>
            <a:ext cx="5357850" cy="1428760"/>
          </a:xfrm>
          <a:prstGeom prst="rect">
            <a:avLst/>
          </a:prstGeom>
        </p:spPr>
      </p:pic>
      <p:pic>
        <p:nvPicPr>
          <p:cNvPr id="21" name="Рисунок 20" descr="дене.jpg1.jpg3.jpg"/>
          <p:cNvPicPr>
            <a:picLocks noChangeAspect="1"/>
          </p:cNvPicPr>
          <p:nvPr/>
        </p:nvPicPr>
        <p:blipFill>
          <a:blip r:embed="rId3" cstate="print"/>
          <a:stretch>
            <a:fillRect/>
          </a:stretch>
        </p:blipFill>
        <p:spPr>
          <a:xfrm>
            <a:off x="0" y="5214950"/>
            <a:ext cx="4000496" cy="1428760"/>
          </a:xfrm>
          <a:prstGeom prst="rect">
            <a:avLst/>
          </a:prstGeom>
        </p:spPr>
      </p:pic>
      <p:sp>
        <p:nvSpPr>
          <p:cNvPr id="8" name="Овал 7"/>
          <p:cNvSpPr/>
          <p:nvPr/>
        </p:nvSpPr>
        <p:spPr>
          <a:xfrm>
            <a:off x="4222813" y="3853638"/>
            <a:ext cx="2467461" cy="5760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dirty="0" smtClean="0"/>
              <a:t>өз</a:t>
            </a:r>
            <a:endParaRPr lang="ru-RU" dirty="0"/>
          </a:p>
        </p:txBody>
      </p:sp>
    </p:spTree>
    <p:extLst>
      <p:ext uri="{BB962C8B-B14F-4D97-AF65-F5344CB8AC3E}">
        <p14:creationId xmlns:p14="http://schemas.microsoft.com/office/powerpoint/2010/main" val="2479074741"/>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plus(i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ox(i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amond(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0-#ppt_w/2"/>
                                          </p:val>
                                        </p:tav>
                                        <p:tav tm="100000">
                                          <p:val>
                                            <p:strVal val="#ppt_x"/>
                                          </p:val>
                                        </p:tav>
                                      </p:tavLst>
                                    </p:anim>
                                    <p:anim calcmode="lin" valueType="num">
                                      <p:cBhvr additive="base">
                                        <p:cTn id="33"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1" fill="hold">
                                          <p:stCondLst>
                                            <p:cond delay="0"/>
                                          </p:stCondLst>
                                        </p:cTn>
                                        <p:tgtEl>
                                          <p:spTgt spid="21"/>
                                        </p:tgtEl>
                                        <p:attrNameLst>
                                          <p:attrName>style.visibility</p:attrName>
                                        </p:attrNameLst>
                                      </p:cBhvr>
                                      <p:to>
                                        <p:strVal val="visible"/>
                                      </p:to>
                                    </p:set>
                                    <p:anim calcmode="lin" valueType="num">
                                      <p:cBhvr additive="base">
                                        <p:cTn id="38" dur="500" fill="hold"/>
                                        <p:tgtEl>
                                          <p:spTgt spid="21"/>
                                        </p:tgtEl>
                                        <p:attrNameLst>
                                          <p:attrName>ppt_x</p:attrName>
                                        </p:attrNameLst>
                                      </p:cBhvr>
                                      <p:tavLst>
                                        <p:tav tm="0">
                                          <p:val>
                                            <p:strVal val="1+#ppt_w/2"/>
                                          </p:val>
                                        </p:tav>
                                        <p:tav tm="100000">
                                          <p:val>
                                            <p:strVal val="#ppt_x"/>
                                          </p:val>
                                        </p:tav>
                                      </p:tavLst>
                                    </p:anim>
                                    <p:anim calcmode="lin" valueType="num">
                                      <p:cBhvr additive="base">
                                        <p:cTn id="39"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1+#ppt_w/2"/>
                                          </p:val>
                                        </p:tav>
                                        <p:tav tm="100000">
                                          <p:val>
                                            <p:strVal val="#ppt_x"/>
                                          </p:val>
                                        </p:tav>
                                      </p:tavLst>
                                    </p:anim>
                                    <p:anim calcmode="lin" valueType="num">
                                      <p:cBhvr additive="base">
                                        <p:cTn id="45"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nodePh="1">
                                  <p:stCondLst>
                                    <p:cond delay="0"/>
                                  </p:stCondLst>
                                  <p:endCondLst>
                                    <p:cond evt="begin" delay="0">
                                      <p:tn val="48"/>
                                    </p:cond>
                                  </p:endCondLst>
                                  <p:childTnLst>
                                    <p:set>
                                      <p:cBhvr>
                                        <p:cTn id="49" dur="1" fill="hold">
                                          <p:stCondLst>
                                            <p:cond delay="0"/>
                                          </p:stCondLst>
                                        </p:cTn>
                                        <p:tgtEl>
                                          <p:spTgt spid="4">
                                            <p:txEl>
                                              <p:pRg st="0" end="0"/>
                                            </p:txEl>
                                          </p:spTgt>
                                        </p:tgtEl>
                                        <p:attrNameLst>
                                          <p:attrName>style.visibility</p:attrName>
                                        </p:attrNameLst>
                                      </p:cBhvr>
                                      <p:to>
                                        <p:strVal val="visible"/>
                                      </p:to>
                                    </p:set>
                                    <p:anim calcmode="lin" valueType="num">
                                      <p:cBhvr additive="base">
                                        <p:cTn id="50"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1" dur="1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P spid="6" grpId="0" animBg="1"/>
      <p:bldP spid="7" grpId="0" animBg="1"/>
      <p:bldP spid="11" grpId="0" animBg="1"/>
      <p:bldP spid="12" grpId="0" animBg="1"/>
      <p:bldP spid="1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598</TotalTime>
  <Words>359</Words>
  <Application>Microsoft Office PowerPoint</Application>
  <PresentationFormat>Экран (4:3)</PresentationFormat>
  <Paragraphs>94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Поток</vt:lpstr>
      <vt:lpstr>                     Психологиялық  дайындық: </vt:lpstr>
      <vt:lpstr>«Бұл кім?» тренингі</vt:lpstr>
      <vt:lpstr>Сабақтың тақырыбы:</vt:lpstr>
      <vt:lpstr>Презентация PowerPoint</vt:lpstr>
      <vt:lpstr>Презентация PowerPoint</vt:lpstr>
      <vt:lpstr>Презентация PowerPoint</vt:lpstr>
      <vt:lpstr>Әріпті мамандық </vt:lpstr>
      <vt:lpstr> «Адасқан сөздер» ойыны. 1 топ</vt:lpstr>
      <vt:lpstr> Дәптермен жұмыс «Адасқан сөздер» ойыны. 2 топ</vt:lpstr>
      <vt:lpstr> Дәптермен жұмыс «Адасқан сөздер» ойыны. 3 топ</vt:lpstr>
      <vt:lpstr>Презентация PowerPoint</vt:lpstr>
      <vt:lpstr>Презентация PowerPoint</vt:lpstr>
      <vt:lpstr>  </vt:lpstr>
      <vt:lpstr>Сабақты  қорыту.  Синквейн әдісі.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dc:title>
  <dc:creator>user</dc:creator>
  <cp:lastModifiedBy>computer</cp:lastModifiedBy>
  <cp:revision>59</cp:revision>
  <dcterms:modified xsi:type="dcterms:W3CDTF">2015-04-11T04:50:40Z</dcterms:modified>
</cp:coreProperties>
</file>