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3" r:id="rId4"/>
    <p:sldId id="274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989" autoAdjust="0"/>
  </p:normalViewPr>
  <p:slideViewPr>
    <p:cSldViewPr>
      <p:cViewPr varScale="1">
        <p:scale>
          <a:sx n="84" d="100"/>
          <a:sy n="84" d="100"/>
        </p:scale>
        <p:origin x="-155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70EF-D11F-4FFB-BB1E-0125939E7A9A}" type="datetimeFigureOut">
              <a:rPr lang="ru-RU" smtClean="0"/>
              <a:t>19.05.2015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012BF-7514-492C-AEE8-FE66A9638A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70EF-D11F-4FFB-BB1E-0125939E7A9A}" type="datetimeFigureOut">
              <a:rPr lang="ru-RU" smtClean="0"/>
              <a:t>19.05.2015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012BF-7514-492C-AEE8-FE66A9638A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70EF-D11F-4FFB-BB1E-0125939E7A9A}" type="datetimeFigureOut">
              <a:rPr lang="ru-RU" smtClean="0"/>
              <a:t>19.05.2015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012BF-7514-492C-AEE8-FE66A9638A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70EF-D11F-4FFB-BB1E-0125939E7A9A}" type="datetimeFigureOut">
              <a:rPr lang="ru-RU" smtClean="0"/>
              <a:t>19.05.2015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012BF-7514-492C-AEE8-FE66A9638A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70EF-D11F-4FFB-BB1E-0125939E7A9A}" type="datetimeFigureOut">
              <a:rPr lang="ru-RU" smtClean="0"/>
              <a:t>19.05.2015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012BF-7514-492C-AEE8-FE66A9638A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70EF-D11F-4FFB-BB1E-0125939E7A9A}" type="datetimeFigureOut">
              <a:rPr lang="ru-RU" smtClean="0"/>
              <a:t>19.05.2015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012BF-7514-492C-AEE8-FE66A9638A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70EF-D11F-4FFB-BB1E-0125939E7A9A}" type="datetimeFigureOut">
              <a:rPr lang="ru-RU" smtClean="0"/>
              <a:t>19.05.2015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012BF-7514-492C-AEE8-FE66A9638A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70EF-D11F-4FFB-BB1E-0125939E7A9A}" type="datetimeFigureOut">
              <a:rPr lang="ru-RU" smtClean="0"/>
              <a:t>19.05.2015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012BF-7514-492C-AEE8-FE66A9638A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70EF-D11F-4FFB-BB1E-0125939E7A9A}" type="datetimeFigureOut">
              <a:rPr lang="ru-RU" smtClean="0"/>
              <a:t>19.05.2015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012BF-7514-492C-AEE8-FE66A9638A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70EF-D11F-4FFB-BB1E-0125939E7A9A}" type="datetimeFigureOut">
              <a:rPr lang="ru-RU" smtClean="0"/>
              <a:t>19.05.2015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012BF-7514-492C-AEE8-FE66A9638A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70EF-D11F-4FFB-BB1E-0125939E7A9A}" type="datetimeFigureOut">
              <a:rPr lang="ru-RU" smtClean="0"/>
              <a:t>19.05.2015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012BF-7514-492C-AEE8-FE66A9638A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B370EF-D11F-4FFB-BB1E-0125939E7A9A}" type="datetimeFigureOut">
              <a:rPr lang="ru-RU" smtClean="0"/>
              <a:t>19.05.2015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0012BF-7514-492C-AEE8-FE66A9638AF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vashpsixolog.ru/psychodiagnostic-school-psychologist/122-tests-guidance/715-tapping-test-determination-of-the-properties-of-the-nervous-system-of-psychomotor-performance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0" y="255183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500042"/>
            <a:ext cx="850109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0" b="1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НЕРВНАЯ </a:t>
            </a:r>
          </a:p>
          <a:p>
            <a:pPr algn="ctr"/>
            <a:r>
              <a:rPr lang="ru-RU" sz="8000" b="1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СИСТЕМА</a:t>
            </a:r>
          </a:p>
          <a:p>
            <a:pPr algn="ctr"/>
            <a:r>
              <a:rPr lang="ru-RU" sz="8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ХАРАКТЕР</a:t>
            </a:r>
          </a:p>
          <a:p>
            <a:pPr algn="ctr"/>
            <a:r>
              <a:rPr lang="ru-RU" sz="80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ТЕМПЕРАМЕНТ</a:t>
            </a:r>
          </a:p>
          <a:p>
            <a:pPr algn="ctr"/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Подготовила: педагог – психолог  Денисова Н.А.</a:t>
            </a:r>
            <a:endParaRPr lang="ru-RU" sz="16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142845" y="142852"/>
            <a:ext cx="8858312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Холерик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Быстрый, страстный, порывистый,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однако совершенно неуравновешенный,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 резко меняющимся настроением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 эмоциональными вспышками,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быстро истощаемый. У него нет равновесия  нервных процессов, это его резко отличает  от сангвиника. Холерик, увлекаясь, безалаберно растрачивает свои силы и быстро истощается.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0"/>
            <a:ext cx="8858280" cy="686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Характер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– это совокупность устойчивых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индивидуальных свойств человека, складывающихся и проявляющихся в деятельности и общении,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обуславливающая типичные для него способы поведения. Характер отражает отношение человека к окружающему миру.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142843" y="0"/>
            <a:ext cx="8786875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системе отношений выделяют четыре группы черт характера: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– отношении человека к другим людям  (общительность, замкнутость, равнодушие, чуткость и др.);</a:t>
            </a:r>
            <a:b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– отношение человека к своему делу (трудолюбие, лень, ответственность, инициативность, халатность и др.);</a:t>
            </a:r>
            <a:b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– отношение человека к самому себе (скромность, тщеславие, самокритичность);</a:t>
            </a:r>
            <a:b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– отношение человека к вещам (аккуратность, бережливость и т.д.).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0"/>
            <a:ext cx="7538923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 15 ниже обозначенных черт характера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выбрать семь, наиболее устойчивых для себя.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 Самостоятельность. </a:t>
            </a:r>
          </a:p>
          <a:p>
            <a:pPr marL="742950" lvl="0" indent="-7429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 Творческий подход к делу. </a:t>
            </a:r>
          </a:p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3. Инициативность. </a:t>
            </a:r>
          </a:p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4. Старательность. </a:t>
            </a:r>
          </a:p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5. Аккуратность. </a:t>
            </a:r>
          </a:p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6. Исполнительность. </a:t>
            </a:r>
          </a:p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7. Дисциплинированность. </a:t>
            </a:r>
          </a:p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8. Усидчивость. </a:t>
            </a:r>
          </a:p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9. Добросовестность. </a:t>
            </a:r>
          </a:p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10. Трудолюбие. </a:t>
            </a:r>
          </a:p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11. Оперативность. </a:t>
            </a:r>
          </a:p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12. Настойчивость.  </a:t>
            </a:r>
          </a:p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13. Работоспособность. </a:t>
            </a:r>
          </a:p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14. Ответственность. </a:t>
            </a:r>
          </a:p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15. Организованность.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142844" y="0"/>
            <a:ext cx="8643998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Обработка данных.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Преобладание качеств с первого до четвертого  включительно, свидетельствует о творческом комплексе.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Преобладание черт с пятого по десятый включительно – об исполнительском, 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 одиннадцатого по пятнадцатый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– об организаторском комплексе.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1" y="0"/>
            <a:ext cx="8929717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Тест «Художник или мыслитель?»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А) Переплетите пальцы рук. Сверху оказался большой палец левой руки (Л) или правой (П)? Запишите результат.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Б) Сделайте в листе бумаги небольшое отверстие и посмотрите сквозь него двумя глазами на какой-либо предмет. Поочередно закрывайте то один, то другой глаз. Предмет смещается, если вы закрываете правый (П) или левый (Л)? Запишите результат.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В) Станьте в «позу Наполеона», скрестив руки на груди. Какая рука оказалась сверху? Запишите результат.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Г) Попробуйте изобразить «бурные аплодисменты». какая ладонь сверху? Запишите результат.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0"/>
            <a:ext cx="8929718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ПППП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обладатель такой характеристики консервативен, предпочитает общепринятые формы поведения.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ПППЛ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– темперамент слабый, преобладает нерешительность.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ППЛП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характер сильный, энергичный, артистический. При общении с таким человеком не помешают решительность и чувство юмора.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ППЛЛ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характер близок к предыдущему типу, но более мягок, контактен, медленнее привыкает к новой обстановке. 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ПЛПП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аналитический склад ума, основная черта – мягкость, осторожность. Избегает конфликта, терпим и расчетлив, в отношениях предпочитает дистанцию.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ПЛПЛ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слабый тип, подвержен различным влияниям, беззащитен, но в то же время идет на конфликт.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ПЛЛП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артистизм, некоторое непостоянство, склонность к новым впечатлениям. В общении смел, умеет избегать конфликтов и переключаться на новый тип поведения.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ПЛЛЛ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– отличается независимостью, непостоянством и аналитическим складом ума.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ЛППП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эмоционален, легко контактирует практически со всеми, подвержен чужому влиянию.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ЛППЛ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менее настойчив, мягок и наивен. Требует особо бережного отношения к себе.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ЛПЛП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это самый сильный тип характера. Настойчив, энергичен, трудно поддается убеждению, консервативен.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ЛПЛЛ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характер сильный, но ненавязчивый. Внутренняя агрессивность прикрыта внешней мягкостью. Способен к быстрому взаимодействию, но взаимопонимание при этом отстает. 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ЛЛПП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характерны дружелюбие, простота, некоторая разбросанность интересов.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ЛЛПЛ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простодушие, мягкость, доверчивость.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ЛЛЛП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эмоциональность в сочетании с решительностью приводит к непродуманным поступкам. Энергичен.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ЛЛЛЛ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обладает способностью по-новому взглянуть на вещи. Ярко выраженная эмоциональность сочетается с индивидуализмом, упорством и некоторой замкнутостью.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1" y="642918"/>
            <a:ext cx="8929717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Способность оценивать самого себя, свои качества, достоинства и недостатки называется – </a:t>
            </a:r>
            <a:r>
              <a:rPr kumimoji="0" lang="ru-RU" sz="54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САМООЦЕНКА</a:t>
            </a:r>
            <a:r>
              <a:rPr kumimoji="0" lang="ru-RU" sz="54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0"/>
            <a:ext cx="8929718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Эксперимент «Моя самооценка»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 Внимательно прочти слова, характеризующие определенные черты характера.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Аккуратность, трусость, завистливость, настойчивость, пунктуальность, нерешительность, равнодушие, отзывчивость, грубость, ответственность, заботливость, искренность, обидчивость, смелость, беспечность, вспыльчивость, самообладание, необязательность, целеустремленность, застенчивость, чувство юмора, преданность, медлительность, развязность, сострадательность, холодность.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 Заполните таблицу, поместив в первый столбец качества, характеризующие идеального человека. Во второй – качества, выражающие черты характера, которыми идеальный человек обладать не должен.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3. Из первого и второго столбцов выбери и подчеркни те черты характера, которыми, как тебе кажется, обладаешь ты.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214282" y="0"/>
            <a:ext cx="8786874" cy="6617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Обработка результатов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Число положительных черт, которыми ты себя наделил, подели на число слов, помещенных в столбце №1.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Если результат близок к «единице», скорее всего, ты себя переоцениваешь. Если результат близок к «нулю» – это свидетельство недооценки и повышенной самокритичности. При результате, близко к «0,5», ты можешь сделать вывод, что у тебя нормальная самооценка.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>
              <a:solidFill>
                <a:srgbClr val="333333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Аналогично сравни отрицательные качества со столбцом №2. Результат, близкий к «0» – завышенная самооценка, к «1» – заниженная, к «0,5» – нормальная.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500042"/>
            <a:ext cx="778674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Тип нервной системы</a:t>
            </a:r>
            <a:r>
              <a:rPr lang="ru-RU" sz="4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– это совокупность свойств нервной системы, составляющих физиологическую основу индивидуального своеобразия деятельности человека и поведения животных. </a:t>
            </a:r>
            <a:endParaRPr lang="ru-RU" sz="4400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82" y="142853"/>
            <a:ext cx="8786874" cy="6939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u="none" strike="noStrike" dirty="0" err="1" smtClean="0">
                <a:solidFill>
                  <a:srgbClr val="D78807"/>
                </a:solidFill>
                <a:latin typeface="Arial"/>
                <a:ea typeface="Times New Roman"/>
                <a:cs typeface="Times New Roman"/>
                <a:hlinkClick r:id="rId2"/>
              </a:rPr>
              <a:t>Теппинг-тест</a:t>
            </a:r>
            <a:r>
              <a:rPr lang="ru-RU" sz="2800" b="1" u="none" strike="noStrike" dirty="0" smtClean="0">
                <a:solidFill>
                  <a:srgbClr val="D78807"/>
                </a:solidFill>
                <a:latin typeface="Arial"/>
                <a:ea typeface="Times New Roman"/>
                <a:cs typeface="Times New Roman"/>
                <a:hlinkClick r:id="rId2"/>
              </a:rPr>
              <a:t>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u="none" strike="noStrike" dirty="0" smtClean="0">
                <a:solidFill>
                  <a:srgbClr val="D78807"/>
                </a:solidFill>
                <a:latin typeface="Arial"/>
                <a:ea typeface="Times New Roman"/>
                <a:cs typeface="Times New Roman"/>
                <a:hlinkClick r:id="rId2"/>
              </a:rPr>
              <a:t>(определение свойств нервной системы по психомоторным показателям)</a:t>
            </a:r>
            <a:endParaRPr lang="ru-RU" b="1" u="none" strike="noStrike" dirty="0" smtClean="0">
              <a:solidFill>
                <a:srgbClr val="D78807"/>
              </a:solidFill>
              <a:latin typeface="Arial"/>
              <a:ea typeface="Times New Roman"/>
              <a:cs typeface="Times New Roman"/>
            </a:endParaRPr>
          </a:p>
          <a:p>
            <a:r>
              <a:rPr lang="ru-RU" sz="2000" b="1" i="1" dirty="0">
                <a:latin typeface="Arial" pitchFamily="34" charset="0"/>
                <a:cs typeface="Arial" pitchFamily="34" charset="0"/>
              </a:rPr>
              <a:t>Оборудование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.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 Стандартные бланки, представляющие собой листы бумаги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А4, разделенные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на шесть расположенных по три в ряд равных прямоугольника, секундомер, карандаш. </a:t>
            </a:r>
            <a:br>
              <a:rPr lang="ru-RU" sz="2000" dirty="0">
                <a:latin typeface="Arial" pitchFamily="34" charset="0"/>
                <a:cs typeface="Arial" pitchFamily="34" charset="0"/>
              </a:rPr>
            </a:br>
            <a:r>
              <a:rPr lang="ru-RU" sz="2000" b="1" i="1" dirty="0">
                <a:latin typeface="Arial" pitchFamily="34" charset="0"/>
                <a:cs typeface="Arial" pitchFamily="34" charset="0"/>
              </a:rPr>
              <a:t> Инструкция: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 "По сигналу экспериментатора Вы должны начать проставлять точки в каждом квадрате бланка. В течение 5 секунд необходимо поставить как можно больше точек. Переход с одного квадрата на другой осуществляется по команде экспериментатора, не прерывая работу и только по направлению часовой стрелки. Все время работайте в максимальном для себя темпе. Возьмите в правую (или левую руку) карандаш и поставьте его перед первым квадратом стандартного бланка". </a:t>
            </a:r>
            <a:br>
              <a:rPr lang="ru-RU" sz="2000" dirty="0"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latin typeface="Arial" pitchFamily="34" charset="0"/>
                <a:cs typeface="Arial" pitchFamily="34" charset="0"/>
              </a:rPr>
              <a:t>Экспериментатор подает сигнал: "Начали", а затем через каждые 5 секунд дает команду: "Перейти на другой квадрат". По истечении 5 секунд работы в 6-м квадрате экспериментатор подает команду: "Стоп".</a:t>
            </a:r>
            <a:br>
              <a:rPr lang="ru-RU" sz="2000" dirty="0"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latin typeface="Arial" pitchFamily="34" charset="0"/>
                <a:cs typeface="Arial" pitchFamily="34" charset="0"/>
              </a:rPr>
              <a:t>Обработка результатов включает следующие процедуры:</a:t>
            </a:r>
          </a:p>
          <a:p>
            <a:pPr lvl="0"/>
            <a:r>
              <a:rPr lang="ru-RU" sz="2000" dirty="0">
                <a:latin typeface="Arial" pitchFamily="34" charset="0"/>
                <a:cs typeface="Arial" pitchFamily="34" charset="0"/>
              </a:rPr>
              <a:t>подсчитать количество точек в каждом квадрате;</a:t>
            </a:r>
          </a:p>
          <a:p>
            <a:pPr lvl="0"/>
            <a:r>
              <a:rPr lang="ru-RU" sz="2000" dirty="0">
                <a:latin typeface="Arial" pitchFamily="34" charset="0"/>
                <a:cs typeface="Arial" pitchFamily="34" charset="0"/>
              </a:rPr>
              <a:t>построить график работоспособности, для чего отложить на оси абсцисс 5-секундные промежутки времени, а на оси ординат - количество точек в каждом квадрате.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050" dirty="0">
              <a:ea typeface="Calibri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142844" y="0"/>
            <a:ext cx="8786874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i="1" dirty="0">
                <a:latin typeface="Arial" pitchFamily="34" charset="0"/>
                <a:cs typeface="Arial" pitchFamily="34" charset="0"/>
              </a:rPr>
              <a:t>Анализ результатов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457200" algn="l"/>
              </a:tabLst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выпуклый тип: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темп нарастает до максимального в первые 10-15 секунд работы; в последующем, к 25-30 сек, он может снизиться ниже исходного уровня (т.е. наблюдавшегося в первые 5 секунд работы). Этот тип кривой свидетельствует о наличии у испытуемого сильной нервной системы;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457200" algn="l"/>
              </a:tabLst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ровный тип: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максимальный темп удерживается примерно на одном уровне в течение всего времени работы. Этот тип кривой характеризует нервную систему испытуемого как нервную систему средней силы;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нисходящий тип: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максимальный темп снижается уже со второго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5-секундного отрезка и остается на сниженном уровне в течение всей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работы. Этот тип кривой свидетельствует о слабости нервной системы испытуемого;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промежуточный тип: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темп работы снижается после первых 10-15 секунд. Этот тип расценивается как промежуточный между средней и слабой силой нервной системы —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средне-слабая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нервная система;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вогнутый тип: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первоначальное снижение максимального темпа сменяется затем кратковременным возрастанием темпа до исходного уровня. Вследствие способности к кратковременной мобилизации такие испытуемые также относятся к группе лиц со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средне-слабой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нервной системой.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42908" y="357165"/>
          <a:ext cx="8072496" cy="5777278"/>
        </p:xfrm>
        <a:graphic>
          <a:graphicData uri="http://schemas.openxmlformats.org/drawingml/2006/table">
            <a:tbl>
              <a:tblPr/>
              <a:tblGrid>
                <a:gridCol w="2018124"/>
                <a:gridCol w="2018124"/>
                <a:gridCol w="2018124"/>
                <a:gridCol w="2018124"/>
              </a:tblGrid>
              <a:tr h="4903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Темперамент по Гиппократу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7927" marR="37927" marT="37927" marB="379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Краткая характеристика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7927" marR="37927" marT="37927" marB="379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Свойства нервной системы по Павлову</a:t>
                      </a:r>
                      <a:endParaRPr lang="ru-RU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7927" marR="37927" marT="37927" marB="379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Выдающиеся личности</a:t>
                      </a:r>
                      <a:endParaRPr lang="ru-RU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7927" marR="37927" marT="37927" marB="379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66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Флегматик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7927" marR="37927" marT="37927" marB="379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Работоспособный  </a:t>
                      </a:r>
                      <a:b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Малоэмоциональный</a:t>
                      </a: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Надежный </a:t>
                      </a:r>
                      <a:b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Спокойный</a:t>
                      </a:r>
                      <a:b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Серьезный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7927" marR="37927" marT="37927" marB="379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Сильный</a:t>
                      </a:r>
                      <a:b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Уравновешенный </a:t>
                      </a:r>
                      <a:b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Малоподвижный     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7927" marR="37927" marT="37927" marB="379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Кутузов </a:t>
                      </a:r>
                      <a:b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Крылов</a:t>
                      </a:r>
                      <a:b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Ньютон</a:t>
                      </a:r>
                      <a:endParaRPr lang="ru-RU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7927" marR="37927" marT="37927" marB="379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50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Сангвиник</a:t>
                      </a:r>
                      <a:endParaRPr lang="ru-RU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7927" marR="37927" marT="37927" marB="379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Активный </a:t>
                      </a:r>
                      <a:b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Энергичный </a:t>
                      </a:r>
                      <a:b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Жизнерадостный </a:t>
                      </a:r>
                      <a:b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Легкомысленный </a:t>
                      </a:r>
                      <a:b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Беззаботный</a:t>
                      </a:r>
                      <a:endParaRPr lang="ru-RU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7927" marR="37927" marT="37927" marB="379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Сильный </a:t>
                      </a:r>
                      <a:b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Уравновешенный </a:t>
                      </a:r>
                      <a:b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Подвижный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7927" marR="37927" marT="37927" marB="379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Наполеон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7927" marR="37927" marT="37927" marB="379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50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Холерик</a:t>
                      </a:r>
                      <a:endParaRPr lang="ru-RU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7927" marR="37927" marT="37927" marB="379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Очень энергичный </a:t>
                      </a:r>
                      <a:b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Вспыльчивый </a:t>
                      </a:r>
                      <a:b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Эмоциональный </a:t>
                      </a:r>
                      <a:b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Напористый </a:t>
                      </a:r>
                      <a:b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Чувствительный</a:t>
                      </a:r>
                      <a:endParaRPr lang="ru-RU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7927" marR="37927" marT="37927" marB="379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Сильный </a:t>
                      </a:r>
                      <a:b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Неуравновешенный </a:t>
                      </a:r>
                      <a:b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Подвижный</a:t>
                      </a:r>
                      <a:endParaRPr lang="ru-RU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7927" marR="37927" marT="37927" marB="379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Петр Первый </a:t>
                      </a:r>
                      <a:b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Пушкин </a:t>
                      </a:r>
                      <a:b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Суворов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7927" marR="37927" marT="37927" marB="379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50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Меланхолик</a:t>
                      </a:r>
                      <a:endParaRPr lang="ru-RU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7927" marR="37927" marT="37927" marB="379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Замкнутый </a:t>
                      </a:r>
                      <a:b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Ранимый </a:t>
                      </a:r>
                      <a:b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Сдержанный </a:t>
                      </a:r>
                      <a:b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Задумчивый </a:t>
                      </a:r>
                      <a:b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Грустный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7927" marR="37927" marT="37927" marB="379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Слабый </a:t>
                      </a:r>
                      <a:b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Неуравновешенный</a:t>
                      </a:r>
                      <a:b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Сдержанный</a:t>
                      </a:r>
                      <a:endParaRPr lang="ru-RU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7927" marR="37927" marT="37927" marB="379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Лермонтов </a:t>
                      </a:r>
                      <a:b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Блок</a:t>
                      </a:r>
                      <a:b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Гоголь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7927" marR="37927" marT="37927" marB="379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433554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Таблица «Темперамент и свойства нервной системы»</a:t>
            </a:r>
            <a:endParaRPr kumimoji="0" lang="ru-RU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85720" y="0"/>
            <a:ext cx="7857215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b="1" dirty="0">
              <a:solidFill>
                <a:srgbClr val="333333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Темперамент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это</a:t>
            </a:r>
            <a:r>
              <a:rPr kumimoji="0" lang="ru-RU" sz="4000" b="0" i="0" u="none" strike="noStrike" cap="none" normalizeH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качество личности,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определяющее активность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эмоциональность поведения человека. 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14282" y="0"/>
            <a:ext cx="8786874" cy="606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Меланхолик</a:t>
            </a:r>
            <a:r>
              <a:rPr lang="ru-RU" sz="3600" b="1" dirty="0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- </a:t>
            </a:r>
            <a:r>
              <a:rPr lang="ru-RU" sz="3600" dirty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ч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еловек легко ранимый,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склонный к постоянному переживанию различных событий,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он мало реагирует на внешние факторы. Свои астенические переживания он не может сдерживать усилием воли,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он повышенно впечатлителен,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легко эмоционально раним. Эти черты эмоциональной слабости.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285720" y="0"/>
            <a:ext cx="8501122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Флегматик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Медлителен, невозмутим, имеет  устойчивые стремления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настроение, внешне скуп на проявление  эмоций и чувств. Он проявляет упорство и настойчивость в работе, оставаясь спокойным и уравновешенным. В работе он производителен, компенсируя свою медлительность прилежанием.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142844" y="0"/>
            <a:ext cx="9001156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Сангвиник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Живой, горячий, подвижный человек,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 частой сменой настроения, впечатлений, с быстрой реакцией на все события, происходящие вокруг него, довольно легко примиряющийся со своими неудачами и неприятностями.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Он очень продуктивен в работе, когда ему интересно, приходя в сильное  возбуждение от этого, если работа не интересна, он относится к ней безразлично, ему становится скучно.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727</Words>
  <Application>Microsoft Office PowerPoint</Application>
  <PresentationFormat>Экран (4:3)</PresentationFormat>
  <Paragraphs>111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1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Курицын</cp:lastModifiedBy>
  <cp:revision>14</cp:revision>
  <dcterms:created xsi:type="dcterms:W3CDTF">2015-03-13T04:37:40Z</dcterms:created>
  <dcterms:modified xsi:type="dcterms:W3CDTF">2015-05-19T13:47:19Z</dcterms:modified>
</cp:coreProperties>
</file>