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70" r:id="rId7"/>
    <p:sldId id="261" r:id="rId8"/>
    <p:sldId id="265" r:id="rId9"/>
    <p:sldId id="264" r:id="rId10"/>
    <p:sldId id="267" r:id="rId11"/>
    <p:sldId id="266" r:id="rId12"/>
    <p:sldId id="269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B0763-9F52-45B8-A345-1B82E4788A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81DBA-40BC-40B9-8041-690EFE2FD8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BC821-B0D8-404B-816C-D31AD80ACF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09071D-0347-47CB-BA3A-DF84A84A1E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35D873-9EC6-4E51-8446-FB680211EC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A1BC37-24A6-4FC1-BA08-F00AD11837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2BA79D-87F5-4312-B883-D6FE1FF76A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56352-0BF2-40B4-B6B2-A7AA88DB89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C05A9-1630-49DD-B6EE-8F212650B7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6740D-4650-4413-9CE0-90694B6099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A21B6-4345-496A-9D80-A356A8A802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F5716-A360-4AFE-96B7-8887B8DE02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EE343-0AFB-4ADD-9E9B-BC84294D1D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58622-FD0B-4C24-BD85-81D3F3C79B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50A9D-D015-4B6C-A459-82C237B069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FFDEEB-E18C-48B6-8BAC-2ED9C665592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9600" dirty="0"/>
              <a:t>Германия</a:t>
            </a:r>
          </a:p>
          <a:p>
            <a:pPr algn="ctr">
              <a:buFontTx/>
              <a:buNone/>
            </a:pPr>
            <a:r>
              <a:rPr lang="ru-RU" sz="9600" dirty="0"/>
              <a:t>(ФРГ)</a:t>
            </a:r>
          </a:p>
        </p:txBody>
      </p:sp>
      <p:sp>
        <p:nvSpPr>
          <p:cNvPr id="5" name="Рамка 4"/>
          <p:cNvSpPr/>
          <p:nvPr/>
        </p:nvSpPr>
        <p:spPr>
          <a:xfrm>
            <a:off x="3048000" y="5943600"/>
            <a:ext cx="3276600" cy="685800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Prezentacii.com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/>
              <a:t>Природные ресурсы</a:t>
            </a:r>
          </a:p>
        </p:txBody>
      </p:sp>
      <p:pic>
        <p:nvPicPr>
          <p:cNvPr id="31750" name="Picture 6" descr="prirr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43000"/>
            <a:ext cx="8229600" cy="1268413"/>
          </a:xfrm>
          <a:noFill/>
          <a:ln/>
        </p:spPr>
      </p:pic>
      <p:sp>
        <p:nvSpPr>
          <p:cNvPr id="317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2590800"/>
            <a:ext cx="8229600" cy="21875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800"/>
              <a:t>	   </a:t>
            </a:r>
            <a:r>
              <a:rPr lang="ru-RU" sz="1400" b="1"/>
              <a:t>Природно-ресурсный потенциал страны довольно истощен. Главным богатством Германии является каменный (Рейнско-Рурский, Саарский и Аахинский бассейны) и бурый (на территории бывшей ГДР) уголь. Рурский бассейн по запасам занимает первое место в Западной Европе, однако условия добычи сложные. Запасы месторождений каменного угля составляют около 20 млрд. тонн. Есть также большие запасы калийных солей (между реками Везер и Заале). Промышленное значение имеют залежи строительных материалов. По другим важнейшим видам сырья и топлива ФРГ далеко не обеспечивает своих потребностей. Железная руда Зальцгиттера отличается невысоким качеством и не выдерживает конкуренции импортной. Были закрыты и старинные рудники Зигерланда, где сотни лет добывалась «природно – лигерованная» руда с примесью марганца и никеля. ФРГ не богато также лигирующими и цветными металлами. Относительно лучше положение со свинцово – цинковой рудой. Наконец, страна не обеспечена важнейшими современными видами топлива. Добыча нефти в районе Северной низменности составляет 5-6 миллионов тонн, что не удовлетворяет и 5 % потребностей, к тому же продуктивность скважин очень невелика. Общее их число превышает 2900, то есть лишь на 3/10 меньше, чем на ближнем и Среднем Востоке, но себестоимость очень высока. Недавно открытые месторождения природного газа на севере, в Эмсланде. И другие дают лишь небольшую часть природного газа, остальное импортируется. Ввозится также и атомное сырьё.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r>
              <a:rPr lang="ru-RU" sz="800"/>
              <a:t/>
            </a:r>
            <a:br>
              <a:rPr lang="ru-RU" sz="800"/>
            </a:br>
            <a:endParaRPr lang="ru-RU" sz="800"/>
          </a:p>
        </p:txBody>
      </p:sp>
      <p:graphicFrame>
        <p:nvGraphicFramePr>
          <p:cNvPr id="31757" name="Group 13"/>
          <p:cNvGraphicFramePr>
            <a:graphicFrameLocks noGrp="1"/>
          </p:cNvGraphicFramePr>
          <p:nvPr>
            <p:ph sz="quarter" idx="2"/>
          </p:nvPr>
        </p:nvGraphicFramePr>
        <p:xfrm>
          <a:off x="228600" y="152400"/>
          <a:ext cx="8763000" cy="6529388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652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/>
              <a:t>Сельское хозяйство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95600"/>
            <a:ext cx="7924800" cy="3810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/>
              <a:t>	   </a:t>
            </a:r>
            <a:r>
              <a:rPr lang="ru-RU" sz="1400" b="1"/>
              <a:t>Сельское хозяйство Германии имеет успех. 70% сельскохозяйственной продукции – это животноводство, потребности     которого обеспечивает     растениеводство.   В животноводстве основную роль играет скотоводство.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/>
              <a:t>	На него приходится 40% от всего объема товаров сельского хозяйства, причем   большая часть – молоко (25%). Второе место у свиноводства. По говядине и молоку   самообеспеченность страны превышает 100%, а по свинине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/>
              <a:t>	меньше 80%. Германия занимает второе место после Франции, по объему производства п     родукции    животноводства   и зерна.   А по     производству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/>
              <a:t> 	молоказанимает  лидирующею позицию врамках ЕС. В общем, эффективность сельскохозяйственного производства в ФРГ гораздо выше среднего по ЕС уровня.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/>
              <a:t>	   Из общего производства зерна в Европейском      союзе на Германию приходится несколько более 1/5, но выделяется она главным образом    производством ржи (3/4 сбора), овса (около 2/5) и ячменя (более ¼). С районами посевов пшеницы во многом совпадают ареалы возделывания сахарной свеклы. Кроме производства продуктов питания Германии сельское хозяйство выполняет дополнительные задачи, значение которых постоянно возрастает.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/>
              <a:t>	Это сохранение и защита      природных основ жизни, охрана привлекательных ландшафтов для жилых районов, расселения, размещения экономики и проведения отдыха, поставка промышленности аграрных сырьевых материалов.</a:t>
            </a:r>
          </a:p>
        </p:txBody>
      </p:sp>
      <p:pic>
        <p:nvPicPr>
          <p:cNvPr id="30727" name="Picture 7" descr="top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95400"/>
            <a:ext cx="7848600" cy="1371600"/>
          </a:xfrm>
          <a:noFill/>
          <a:ln/>
        </p:spPr>
      </p:pic>
      <p:graphicFrame>
        <p:nvGraphicFramePr>
          <p:cNvPr id="30734" name="Group 14"/>
          <p:cNvGraphicFramePr>
            <a:graphicFrameLocks noGrp="1"/>
          </p:cNvGraphicFramePr>
          <p:nvPr>
            <p:ph sz="quarter" idx="3"/>
          </p:nvPr>
        </p:nvGraphicFramePr>
        <p:xfrm>
          <a:off x="304800" y="228600"/>
          <a:ext cx="8686800" cy="6454775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645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Национальные особенности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/>
              <a:t>	   </a:t>
            </a:r>
            <a:r>
              <a:rPr lang="ru-RU" sz="1400" b="1"/>
              <a:t>Берлинский календарь до предела загружен ежегодными ярмарками, фестивалями и концертами. Берлинский Кинофестиваль, второй по величине в мире, проходит в феврале. В День Кристофера Стрита проходит большой и веселый Городской парад (июнь), в начале июля проводится грандиозный Парад Любви. Берлинский Джазовый фестиваль проводится в октябре, а в Рождество проходят массовые распродажи, многие из которых также превращаются в настоящие праздники. В Гамбурге проходят Международная ярмарка туризма "Райзен Гамбург", Международная выставка "Хансебут" и др. По всей Германии проходят Зимние фестивали, превращающиеся в больших городах в массовые карнавалы. Богатое музыкальное наследие Германии является основой множества музыкальных фестивалей. Некоторые города акцентируются на каком-то одном композиторе - Тюрингский Фестиваль Баха в марте или Фестиваль Вагнера в Бейруте (июль). Другие отдают дань уважения конкретному музыкальному направлению - Фестивали джаза во франкфурте (март) или Штутгарте (апрель) особенно популярны. Осень - время многочисленных празднеств, посвященных сбору урожая, особенно сельскохозяйственных и виноградарских районах - в Рейнланде проходит Фестиваль Огней и фейерверков, в Мюнхене проводится знаменитый Фестиваль Пива "Октоберфест" (сентябрь - октябрь), а в каждом винодельческом регионе проходит свой праздник, посвященный какому-то конкретному сорту винограда или святому    покровителю      края. Рождественские празднования наиболее почитаемы жителями страны, и хотя они считаются "домашним" событием, наиболее экстравагантно их проводят в Мюнхене, Нюрнберге, Эссене и Гейдельберге.</a:t>
            </a:r>
          </a:p>
        </p:txBody>
      </p:sp>
      <p:graphicFrame>
        <p:nvGraphicFramePr>
          <p:cNvPr id="35853" name="Group 13"/>
          <p:cNvGraphicFramePr>
            <a:graphicFrameLocks noGrp="1"/>
          </p:cNvGraphicFramePr>
          <p:nvPr>
            <p:ph sz="half" idx="2"/>
          </p:nvPr>
        </p:nvGraphicFramePr>
        <p:xfrm>
          <a:off x="228600" y="304800"/>
          <a:ext cx="8686800" cy="6324600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632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Города ФРГ </a:t>
            </a:r>
          </a:p>
        </p:txBody>
      </p:sp>
      <p:pic>
        <p:nvPicPr>
          <p:cNvPr id="34823" name="Picture 7" descr="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752600"/>
            <a:ext cx="4191000" cy="2482850"/>
          </a:xfrm>
          <a:noFill/>
          <a:ln/>
        </p:spPr>
      </p:pic>
      <p:sp>
        <p:nvSpPr>
          <p:cNvPr id="34822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   </a:t>
            </a:r>
            <a:r>
              <a:rPr lang="ru-RU" sz="2000" u="sng"/>
              <a:t>Берлин</a:t>
            </a:r>
            <a:r>
              <a:rPr lang="ru-RU" sz="2000"/>
              <a:t> - столица и один из шестнадцати              округов Германии. С  населением   в 3.4 миллиона человек,    что делает         Берлин             и наибольшим             городом страны. Это - второй  самый густонаселенный   город    и девятая         по         густоте населения        область      в Европейском               союзе. Расположенный   в    северо-восточной Германии, Берлин – это       центр      столичной области                      Берлин-Бранденбург, с населением в 5 миллионов человек.</a:t>
            </a:r>
          </a:p>
        </p:txBody>
      </p:sp>
      <p:graphicFrame>
        <p:nvGraphicFramePr>
          <p:cNvPr id="34839" name="Group 23"/>
          <p:cNvGraphicFramePr>
            <a:graphicFrameLocks noGrp="1"/>
          </p:cNvGraphicFramePr>
          <p:nvPr>
            <p:ph sz="quarter" idx="2"/>
          </p:nvPr>
        </p:nvGraphicFramePr>
        <p:xfrm>
          <a:off x="304800" y="381000"/>
          <a:ext cx="8458200" cy="6172200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617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95600"/>
            <a:ext cx="8305800" cy="3230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	   </a:t>
            </a:r>
            <a:r>
              <a:rPr lang="ru-RU" sz="2000" u="sng"/>
              <a:t>Гамбург</a:t>
            </a:r>
            <a:r>
              <a:rPr lang="ru-RU" sz="2000"/>
              <a:t>, второй по величине город в   Германии,   Гамбург - также второй по величине портовый город   в Европе   (после Роттердама), девятый по величине порт в мире, и самый густонаселенный город в Европейском союзе, который не является национальной   столицей. Официальное название Свободный и   Ганзейский   Город   Гамбург (немецкий язык: Freie und   Hansestadt Hamburg; Free un   Hansestadt Hamborg), происходит     от    членства   Гамбурга в   средневековом Ганзейском союзе и на  том   факте,   что    Гамбург   был   городом - государством и  одним    из    шестнадцати     Федераций   Германии.</a:t>
            </a:r>
          </a:p>
        </p:txBody>
      </p:sp>
      <p:pic>
        <p:nvPicPr>
          <p:cNvPr id="39940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63246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52" name="Group 16"/>
          <p:cNvGraphicFramePr>
            <a:graphicFrameLocks noGrp="1"/>
          </p:cNvGraphicFramePr>
          <p:nvPr>
            <p:ph sz="half" idx="2"/>
          </p:nvPr>
        </p:nvGraphicFramePr>
        <p:xfrm>
          <a:off x="381000" y="76200"/>
          <a:ext cx="8382000" cy="6324600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632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971800"/>
            <a:ext cx="8229600" cy="3611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	   </a:t>
            </a:r>
            <a:r>
              <a:rPr lang="ru-RU" sz="2400" u="sng"/>
              <a:t>Мюнхен</a:t>
            </a:r>
            <a:r>
              <a:rPr lang="ru-RU" sz="2400"/>
              <a:t> (немецкий язык: Munchen),            столица немецкой провинции Бавария и Гамма   Город Мира (город, который и   грает   важную    роль в   мировой экономической системе). Фактически, в Баварии есть три города под  названием    "Munchen«   ("Мюнхен"). Мюнхен расположен на севере Баварских    Альп  на берегах реки Изар.  Мюнхен –   третий по   величине город        Германии,   после   Берлина и   Гамбурга. Население города составляет         1.35   миллиона человек, но столичная область Мюнхене  населена приблизительно 6   миллионами                 человек.</a:t>
            </a:r>
          </a:p>
        </p:txBody>
      </p:sp>
      <p:pic>
        <p:nvPicPr>
          <p:cNvPr id="4096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3400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76" name="Group 16"/>
          <p:cNvGraphicFramePr>
            <a:graphicFrameLocks noGrp="1"/>
          </p:cNvGraphicFramePr>
          <p:nvPr>
            <p:ph sz="half" idx="2"/>
          </p:nvPr>
        </p:nvGraphicFramePr>
        <p:xfrm>
          <a:off x="381000" y="304800"/>
          <a:ext cx="8534400" cy="617220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617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Флаг Германии</a:t>
            </a:r>
          </a:p>
        </p:txBody>
      </p:sp>
      <p:pic>
        <p:nvPicPr>
          <p:cNvPr id="7179" name="Picture 11" descr="cf8ffa43704068e52e7ab435b8f3f1a0_fu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4050" y="1600200"/>
            <a:ext cx="3643313" cy="2185988"/>
          </a:xfrm>
          <a:noFill/>
          <a:ln/>
        </p:spPr>
      </p:pic>
      <p:sp>
        <p:nvSpPr>
          <p:cNvPr id="7178" name="Rectangle 10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500"/>
              <a:t>           8 мая 1949 года принят  Основной закон Германии, пунктом 2 статьи 22 которого установлено: «Федеральный флаг (нем. </a:t>
            </a:r>
            <a:r>
              <a:rPr lang="de-DE" sz="1500" i="1"/>
              <a:t>die Bundesflagge</a:t>
            </a:r>
            <a:r>
              <a:rPr lang="ru-RU" sz="1500"/>
              <a:t>) — чёрно-красно-золотой»,   и 9 мая  1949 года, впервые  на      территории Германии после 1933 года,       чёрно-  красно-золотой   флаг   был       поднят    над зданием, где заседал Парламентский совет.     Основной   закон   вступил в силу 23 мая 1949 года.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500"/>
              <a:t>	    Черный      цвет          на       флаге рассматривают как символ прошлого, былой германской империи. Красный цвет    символизирует    современное внутриполитическое     положение  в Германии.    Желтая полоса     флага олицетворяет   будущее этой страны. Вместе с этим   существует и другая точка     зрения    на     символическое значение   цветов    флага   Германии. Некоторые западногерманские авторы истолковывают черно-красно-желтый флаг     Германии      как        символ сплоченности и свободы. </a:t>
            </a:r>
          </a:p>
        </p:txBody>
      </p:sp>
      <p:graphicFrame>
        <p:nvGraphicFramePr>
          <p:cNvPr id="7186" name="Group 18"/>
          <p:cNvGraphicFramePr>
            <a:graphicFrameLocks noGrp="1"/>
          </p:cNvGraphicFramePr>
          <p:nvPr>
            <p:ph sz="quarter" idx="2"/>
          </p:nvPr>
        </p:nvGraphicFramePr>
        <p:xfrm>
          <a:off x="228600" y="228600"/>
          <a:ext cx="8610600" cy="6324600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632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Герб Германии</a:t>
            </a:r>
          </a:p>
        </p:txBody>
      </p:sp>
      <p:pic>
        <p:nvPicPr>
          <p:cNvPr id="8199" name="Picture 7" descr="Germany-Coat-of-Arms-Fridge-Magne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4027488" cy="4027488"/>
          </a:xfrm>
          <a:noFill/>
          <a:ln/>
        </p:spPr>
      </p:pic>
      <p:sp>
        <p:nvSpPr>
          <p:cNvPr id="8198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>	   Один         из     государственных символов ФРГ, представляет собой жёлто      -      золотой       щит         с изображением чёрного одноглавого орла, с обращенной вправо головой, с      распростёртыми   крыльями  и опущенным оперением,  красными смотрящего  геральдически вправо, с  червлеными   клювом, языком   и когтями.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>	   Установление   о     федеральном гербе         и               федеральном орле     ФРГ   было    принято    20 января 1950 года, но оно   содержит только описание. Сам же   рисунок герба   был   принят   4   июля   1952 года и полностью повторяет рисунок герба Германии образца 1928 года.</a:t>
            </a:r>
          </a:p>
        </p:txBody>
      </p:sp>
      <p:graphicFrame>
        <p:nvGraphicFramePr>
          <p:cNvPr id="8206" name="Group 14"/>
          <p:cNvGraphicFramePr>
            <a:graphicFrameLocks noGrp="1"/>
          </p:cNvGraphicFramePr>
          <p:nvPr>
            <p:ph sz="quarter" idx="2"/>
          </p:nvPr>
        </p:nvGraphicFramePr>
        <p:xfrm>
          <a:off x="228600" y="228600"/>
          <a:ext cx="8686800" cy="6324600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632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/>
          <a:lstStyle/>
          <a:p>
            <a:pPr algn="l"/>
            <a:r>
              <a:rPr lang="ru-RU" sz="3200"/>
              <a:t>Административное деление ФРГ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600" b="1"/>
              <a:t>Северный Рейн-Вестфалия</a:t>
            </a:r>
          </a:p>
          <a:p>
            <a:pPr>
              <a:lnSpc>
                <a:spcPct val="90000"/>
              </a:lnSpc>
            </a:pPr>
            <a:r>
              <a:rPr lang="ru-RU" sz="1600" b="1"/>
              <a:t>Бавария</a:t>
            </a:r>
          </a:p>
          <a:p>
            <a:pPr>
              <a:lnSpc>
                <a:spcPct val="90000"/>
              </a:lnSpc>
            </a:pPr>
            <a:r>
              <a:rPr lang="ru-RU" sz="1600" b="1"/>
              <a:t>Баден-Вюртемберг</a:t>
            </a:r>
          </a:p>
          <a:p>
            <a:pPr>
              <a:lnSpc>
                <a:spcPct val="90000"/>
              </a:lnSpc>
            </a:pPr>
            <a:r>
              <a:rPr lang="ru-RU" sz="1600" b="1"/>
              <a:t>Нижняя Саксония</a:t>
            </a:r>
          </a:p>
          <a:p>
            <a:pPr>
              <a:lnSpc>
                <a:spcPct val="90000"/>
              </a:lnSpc>
            </a:pPr>
            <a:r>
              <a:rPr lang="ru-RU" sz="1600" b="1"/>
              <a:t>Гессен</a:t>
            </a:r>
          </a:p>
          <a:p>
            <a:pPr>
              <a:lnSpc>
                <a:spcPct val="90000"/>
              </a:lnSpc>
            </a:pPr>
            <a:r>
              <a:rPr lang="ru-RU" sz="1600" b="1"/>
              <a:t>Саксония</a:t>
            </a:r>
          </a:p>
          <a:p>
            <a:pPr>
              <a:lnSpc>
                <a:spcPct val="90000"/>
              </a:lnSpc>
            </a:pPr>
            <a:r>
              <a:rPr lang="ru-RU" sz="1600" b="1"/>
              <a:t>Рейнланд-Пфальц</a:t>
            </a:r>
          </a:p>
          <a:p>
            <a:pPr>
              <a:lnSpc>
                <a:spcPct val="90000"/>
              </a:lnSpc>
            </a:pPr>
            <a:r>
              <a:rPr lang="ru-RU" sz="1600" b="1"/>
              <a:t>Берлин</a:t>
            </a:r>
          </a:p>
          <a:p>
            <a:pPr>
              <a:lnSpc>
                <a:spcPct val="90000"/>
              </a:lnSpc>
            </a:pPr>
            <a:r>
              <a:rPr lang="ru-RU" sz="1600" b="1"/>
              <a:t>Шлезвиг-Гольштейн</a:t>
            </a:r>
          </a:p>
          <a:p>
            <a:pPr>
              <a:lnSpc>
                <a:spcPct val="90000"/>
              </a:lnSpc>
            </a:pPr>
            <a:r>
              <a:rPr lang="ru-RU" sz="1600" b="1"/>
              <a:t>Бранденбург</a:t>
            </a:r>
          </a:p>
          <a:p>
            <a:pPr>
              <a:lnSpc>
                <a:spcPct val="90000"/>
              </a:lnSpc>
            </a:pPr>
            <a:r>
              <a:rPr lang="ru-RU" sz="1600" b="1"/>
              <a:t>Саксония-Анхальт</a:t>
            </a:r>
          </a:p>
          <a:p>
            <a:pPr>
              <a:lnSpc>
                <a:spcPct val="90000"/>
              </a:lnSpc>
            </a:pPr>
            <a:r>
              <a:rPr lang="ru-RU" sz="1600" b="1"/>
              <a:t>Тюринберг</a:t>
            </a:r>
          </a:p>
          <a:p>
            <a:pPr>
              <a:lnSpc>
                <a:spcPct val="90000"/>
              </a:lnSpc>
            </a:pPr>
            <a:r>
              <a:rPr lang="ru-RU" sz="1600" b="1"/>
              <a:t>Мекленбург-Передняя Померания</a:t>
            </a:r>
          </a:p>
          <a:p>
            <a:pPr>
              <a:lnSpc>
                <a:spcPct val="90000"/>
              </a:lnSpc>
            </a:pPr>
            <a:r>
              <a:rPr lang="ru-RU" sz="1600" b="1"/>
              <a:t>Гамбург</a:t>
            </a:r>
          </a:p>
          <a:p>
            <a:pPr>
              <a:lnSpc>
                <a:spcPct val="90000"/>
              </a:lnSpc>
            </a:pPr>
            <a:r>
              <a:rPr lang="ru-RU" sz="1600" b="1"/>
              <a:t>Саар</a:t>
            </a:r>
          </a:p>
          <a:p>
            <a:pPr>
              <a:lnSpc>
                <a:spcPct val="90000"/>
              </a:lnSpc>
            </a:pPr>
            <a:r>
              <a:rPr lang="ru-RU" sz="1600" b="1"/>
              <a:t>Бремен</a:t>
            </a:r>
          </a:p>
        </p:txBody>
      </p:sp>
      <p:pic>
        <p:nvPicPr>
          <p:cNvPr id="14346" name="Picture 10" descr="adm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304800"/>
            <a:ext cx="4633913" cy="6324600"/>
          </a:xfrm>
          <a:noFill/>
          <a:ln/>
        </p:spPr>
      </p:pic>
      <p:graphicFrame>
        <p:nvGraphicFramePr>
          <p:cNvPr id="14366" name="Group 30"/>
          <p:cNvGraphicFramePr>
            <a:graphicFrameLocks noGrp="1"/>
          </p:cNvGraphicFramePr>
          <p:nvPr>
            <p:ph sz="quarter" idx="3"/>
          </p:nvPr>
        </p:nvGraphicFramePr>
        <p:xfrm>
          <a:off x="304800" y="228600"/>
          <a:ext cx="8610600" cy="6400800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640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Географическое положение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b="1"/>
              <a:t>          Германия - государство в Центральной Европе. Площадь страны – 357 тыс. км2.         Граница       имеет протяженность 3757 км.   Территория Германии протягивается на 876 км из севера на юг и на 640 км с запада на восток. Страна граничит на севере   с Данией, на западе с Нидерландами, Бельгией, Люксембургом и Францией, на юге с Швейцарией и Австрией, на юго-востоке с Чехией и на востоке с Польшей. </a:t>
            </a:r>
            <a:br>
              <a:rPr lang="ru-RU" sz="1400" b="1"/>
            </a:br>
            <a:r>
              <a:rPr lang="ru-RU" sz="1400" b="1"/>
              <a:t>   На севере                 Германия имеет достаточно         удобный       выход к Северному и     Балтийскому    морям, которые обьеденены   между     собой Кильским       каналом   и   пересекает основу    Ютландского    полуострова. Выход к морю обеспечивает Германии доставку большого количества грузов, в частности топлива, сырья, а   также вывоз готовой продукции и является самым          дешевым                видом транспорта.                         Побережье </a:t>
            </a:r>
            <a:br>
              <a:rPr lang="ru-RU" sz="1400" b="1"/>
            </a:br>
            <a:r>
              <a:rPr lang="ru-RU" sz="1400" b="1"/>
              <a:t>2389 км.Крупные реки:Рейн   865 км, Эльба 700 км, Дунай 686 км.</a:t>
            </a:r>
            <a:br>
              <a:rPr lang="ru-RU" sz="1400" b="1"/>
            </a:br>
            <a:r>
              <a:rPr lang="ru-RU" sz="1400" b="1"/>
              <a:t/>
            </a:r>
            <a:br>
              <a:rPr lang="ru-RU" sz="1400" b="1"/>
            </a:br>
            <a:endParaRPr lang="ru-RU" sz="1400" b="1"/>
          </a:p>
        </p:txBody>
      </p:sp>
      <p:pic>
        <p:nvPicPr>
          <p:cNvPr id="22535" name="Picture 7" descr="germany_map (1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219200"/>
            <a:ext cx="4052888" cy="5181600"/>
          </a:xfrm>
          <a:noFill/>
          <a:ln/>
        </p:spPr>
      </p:pic>
      <p:graphicFrame>
        <p:nvGraphicFramePr>
          <p:cNvPr id="22546" name="Group 18"/>
          <p:cNvGraphicFramePr>
            <a:graphicFrameLocks noGrp="1"/>
          </p:cNvGraphicFramePr>
          <p:nvPr>
            <p:ph sz="quarter" idx="3"/>
          </p:nvPr>
        </p:nvGraphicFramePr>
        <p:xfrm>
          <a:off x="304800" y="228600"/>
          <a:ext cx="8534400" cy="6302375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6302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4038600" cy="58213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>	   </a:t>
            </a:r>
            <a:r>
              <a:rPr lang="ru-RU" sz="1600" b="1"/>
              <a:t>На юге страны находятся отроги Известковых Альп, Баварские Альпы с вершиной Цугшпитце    (2963 м)             и Берхтенсгаденские Альпы. К северу                простираются средневысотные  Рейнские Сланцевые горы,     массивы Тюрингенский Лес,        Гарц с легендарной горой    Броккен (высота 1142 м), Тевтобургский Лес, Рудные горы.  На севере расположена                Северно-Германская    низменность  с холмами и              озерами,   в основном            в Гольштейне, Мекленбурге. Озера имеются 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/>
              <a:t>      в предгорьях Альп. На юге — Боденское озеро.  Около 30% территории страны       занято лесами: береза, дуб, бук, ель, сосна. Животный мир: олени, кабаны, зайцы, волки, лисы. Национальные          парки — Баварский Лес, Берхтесгаден; многочисленные резерваты, памятники              природы. </a:t>
            </a:r>
          </a:p>
        </p:txBody>
      </p:sp>
      <p:pic>
        <p:nvPicPr>
          <p:cNvPr id="37892" name="Picture 4" descr="deutsch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"/>
            <a:ext cx="4554538" cy="5972175"/>
          </a:xfrm>
          <a:prstGeom prst="rect">
            <a:avLst/>
          </a:prstGeom>
          <a:noFill/>
        </p:spPr>
      </p:pic>
      <p:graphicFrame>
        <p:nvGraphicFramePr>
          <p:cNvPr id="37899" name="Group 11"/>
          <p:cNvGraphicFramePr>
            <a:graphicFrameLocks noGrp="1"/>
          </p:cNvGraphicFramePr>
          <p:nvPr>
            <p:ph sz="half" idx="2"/>
          </p:nvPr>
        </p:nvGraphicFramePr>
        <p:xfrm>
          <a:off x="228600" y="228600"/>
          <a:ext cx="8686800" cy="6430963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643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Население</a:t>
            </a:r>
          </a:p>
        </p:txBody>
      </p:sp>
      <p:pic>
        <p:nvPicPr>
          <p:cNvPr id="13319" name="Picture 7" descr="20100723130824_standoutinacrow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371600"/>
            <a:ext cx="3397250" cy="4724400"/>
          </a:xfrm>
          <a:noFill/>
          <a:ln/>
        </p:spPr>
      </p:pic>
      <p:sp>
        <p:nvSpPr>
          <p:cNvPr id="13318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200" b="1"/>
              <a:t>Численность </a:t>
            </a:r>
            <a:r>
              <a:rPr lang="ru-RU" sz="1200"/>
              <a:t/>
            </a:r>
            <a:br>
              <a:rPr lang="ru-RU" sz="1200"/>
            </a:br>
            <a:r>
              <a:rPr lang="ru-RU" sz="1200" b="1"/>
              <a:t>Германия с ее 82,5 млн. жителей (из них 42,2 млн. – женщины) – самая населенная страна ЕС. Здесь проживают   около   7,3 млн.   иностранцев         (8,8 проц.   всего населения),    из   них   1,8 млн.  – турки</a:t>
            </a:r>
          </a:p>
          <a:p>
            <a:pPr>
              <a:lnSpc>
                <a:spcPct val="90000"/>
              </a:lnSpc>
            </a:pPr>
            <a:r>
              <a:rPr lang="ru-RU" sz="1200" b="1"/>
              <a:t>Плотность</a:t>
            </a:r>
            <a:r>
              <a:rPr lang="ru-RU" sz="1200"/>
              <a:t> </a:t>
            </a:r>
            <a:br>
              <a:rPr lang="ru-RU" sz="1200"/>
            </a:br>
            <a:r>
              <a:rPr lang="ru-RU" sz="1200" b="1"/>
              <a:t>231 человек на 1 км²; Германия – одна из самых густонаселенных  стран   Европы</a:t>
            </a:r>
          </a:p>
          <a:p>
            <a:pPr>
              <a:lnSpc>
                <a:spcPct val="90000"/>
              </a:lnSpc>
            </a:pPr>
            <a:r>
              <a:rPr lang="ru-RU" sz="1200"/>
              <a:t/>
            </a:r>
            <a:br>
              <a:rPr lang="ru-RU" sz="1200"/>
            </a:br>
            <a:r>
              <a:rPr lang="ru-RU" sz="1200" b="1"/>
              <a:t>Рождаемость</a:t>
            </a:r>
            <a:r>
              <a:rPr lang="ru-RU" sz="1200"/>
              <a:t> </a:t>
            </a:r>
            <a:br>
              <a:rPr lang="ru-RU" sz="1200"/>
            </a:br>
            <a:r>
              <a:rPr lang="ru-RU" sz="1200" b="1"/>
              <a:t>В среднем 1,4 ребенка на 1 женщину</a:t>
            </a:r>
          </a:p>
          <a:p>
            <a:pPr>
              <a:lnSpc>
                <a:spcPct val="90000"/>
              </a:lnSpc>
            </a:pPr>
            <a:r>
              <a:rPr lang="ru-RU" sz="1200"/>
              <a:t/>
            </a:r>
            <a:br>
              <a:rPr lang="ru-RU" sz="1200"/>
            </a:br>
            <a:r>
              <a:rPr lang="ru-RU" sz="1200" b="1"/>
              <a:t>Прирост населения </a:t>
            </a:r>
            <a:r>
              <a:rPr lang="ru-RU" sz="1200"/>
              <a:t/>
            </a:r>
            <a:br>
              <a:rPr lang="ru-RU" sz="1200"/>
            </a:br>
            <a:r>
              <a:rPr lang="ru-RU" sz="1200" b="1"/>
              <a:t>0,0%</a:t>
            </a:r>
          </a:p>
          <a:p>
            <a:pPr>
              <a:lnSpc>
                <a:spcPct val="90000"/>
              </a:lnSpc>
            </a:pPr>
            <a:r>
              <a:rPr lang="ru-RU" sz="1200"/>
              <a:t/>
            </a:r>
            <a:br>
              <a:rPr lang="ru-RU" sz="1200"/>
            </a:br>
            <a:r>
              <a:rPr lang="ru-RU" sz="1200" b="1"/>
              <a:t>Возрастная структура</a:t>
            </a:r>
            <a:r>
              <a:rPr lang="ru-RU" sz="1200"/>
              <a:t> </a:t>
            </a:r>
            <a:br>
              <a:rPr lang="ru-RU" sz="1200"/>
            </a:br>
            <a:r>
              <a:rPr lang="ru-RU" sz="1200" b="1"/>
              <a:t>14% моложе 15 лет, 19% старше 65 лет</a:t>
            </a:r>
          </a:p>
          <a:p>
            <a:pPr>
              <a:lnSpc>
                <a:spcPct val="90000"/>
              </a:lnSpc>
            </a:pPr>
            <a:r>
              <a:rPr lang="ru-RU" sz="1200" b="1"/>
              <a:t>Продолжительность                       жизни</a:t>
            </a:r>
            <a:r>
              <a:rPr lang="ru-RU" sz="1200"/>
              <a:t/>
            </a:r>
            <a:br>
              <a:rPr lang="ru-RU" sz="1200"/>
            </a:br>
            <a:r>
              <a:rPr lang="ru-RU" sz="1200" b="1"/>
              <a:t>Средняя                           прогнозируемая продолжительность жизни (для тех, кто родился в 2003 г.) составляет 76 лет для мужчин   и   81 год   для   женщин.    Этот уровень выше среднего по странам ОЭСР</a:t>
            </a:r>
          </a:p>
        </p:txBody>
      </p:sp>
      <p:graphicFrame>
        <p:nvGraphicFramePr>
          <p:cNvPr id="13327" name="Group 15"/>
          <p:cNvGraphicFramePr>
            <a:graphicFrameLocks noGrp="1"/>
          </p:cNvGraphicFramePr>
          <p:nvPr>
            <p:ph sz="quarter" idx="2"/>
          </p:nvPr>
        </p:nvGraphicFramePr>
        <p:xfrm>
          <a:off x="152400" y="228600"/>
          <a:ext cx="8763000" cy="6477000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64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4038600" cy="56689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	  В настоящий момент в Германии проживает 15 млн. иммигрантов. Это почти   одна   пятая от всего           населения страны.           Больше половины из них имеет немецкое гражданство. По           формальному признаку они относятся к коренному населению ФРГ.</a:t>
            </a:r>
          </a:p>
        </p:txBody>
      </p:sp>
      <p:pic>
        <p:nvPicPr>
          <p:cNvPr id="27655" name="Picture 7" descr="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219200"/>
            <a:ext cx="3340100" cy="4419600"/>
          </a:xfrm>
          <a:noFill/>
          <a:ln/>
        </p:spPr>
      </p:pic>
      <p:graphicFrame>
        <p:nvGraphicFramePr>
          <p:cNvPr id="27665" name="Group 17"/>
          <p:cNvGraphicFramePr>
            <a:graphicFrameLocks noGrp="1"/>
          </p:cNvGraphicFramePr>
          <p:nvPr>
            <p:ph sz="quarter" idx="3"/>
          </p:nvPr>
        </p:nvGraphicFramePr>
        <p:xfrm>
          <a:off x="228600" y="228600"/>
          <a:ext cx="8686800" cy="6324600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632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Импорт и экспорт</a:t>
            </a:r>
          </a:p>
        </p:txBody>
      </p:sp>
      <p:pic>
        <p:nvPicPr>
          <p:cNvPr id="26631" name="Picture 7" descr="poshlinu-na-import-nefteproduktov-v-razmere-120-evro-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4513" y="1371600"/>
            <a:ext cx="3686175" cy="4495800"/>
          </a:xfrm>
          <a:noFill/>
          <a:ln/>
        </p:spPr>
      </p:pic>
      <p:sp>
        <p:nvSpPr>
          <p:cNvPr id="2663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038600" cy="48307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000" b="1"/>
              <a:t>	   </a:t>
            </a:r>
            <a:r>
              <a:rPr lang="ru-RU" sz="1200" b="1"/>
              <a:t>Германия – одна из мощных промышленных стран Западной Европы. В 2008 году она занимала первую позицию среди стран-экспортеров в мире: размеры внешних продаж составили 1,47 триллиона долларов.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b="1"/>
              <a:t>	   Германия, в основном, экспортирует специализированное оборудование и машины (26,1%), транспортные средства (22,3%), а также продукты химической промышленности (15,7%).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b="1"/>
              <a:t>	   Как и в структуре экспорта, так же и в импорте, главными товарными позициями являются специализированное оборудование (21%), транспортные средства (13,6%), продукты химической промышленности (13,2%), природный газ и нефть (10,1%).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b="1"/>
              <a:t>	   От общего объема потребления нефти, примерно 97% было импортировано из других стран. Примерно 60% различных источников энергии импортируются в Германию, остальную долю покрывает собственное производство угля, ядерной электроэнергии и природного газа.</a:t>
            </a:r>
          </a:p>
        </p:txBody>
      </p:sp>
      <p:graphicFrame>
        <p:nvGraphicFramePr>
          <p:cNvPr id="26640" name="Group 16"/>
          <p:cNvGraphicFramePr>
            <a:graphicFrameLocks noGrp="1"/>
          </p:cNvGraphicFramePr>
          <p:nvPr>
            <p:ph sz="quarter" idx="2"/>
          </p:nvPr>
        </p:nvGraphicFramePr>
        <p:xfrm>
          <a:off x="304800" y="228600"/>
          <a:ext cx="8610600" cy="6454775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645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187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Флаг Германии</vt:lpstr>
      <vt:lpstr>Герб Германии</vt:lpstr>
      <vt:lpstr>Административное деление ФРГ</vt:lpstr>
      <vt:lpstr>Географическое положение</vt:lpstr>
      <vt:lpstr>Слайд 6</vt:lpstr>
      <vt:lpstr>Население</vt:lpstr>
      <vt:lpstr>Слайд 8</vt:lpstr>
      <vt:lpstr>Импорт и экспорт</vt:lpstr>
      <vt:lpstr>Природные ресурсы</vt:lpstr>
      <vt:lpstr>Сельское хозяйство</vt:lpstr>
      <vt:lpstr>Национальные особенности</vt:lpstr>
      <vt:lpstr>Города ФРГ 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9</cp:revision>
  <cp:lastPrinted>1601-01-01T00:00:00Z</cp:lastPrinted>
  <dcterms:created xsi:type="dcterms:W3CDTF">1601-01-01T00:00:00Z</dcterms:created>
  <dcterms:modified xsi:type="dcterms:W3CDTF">2005-10-13T21:30:29Z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