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1" r:id="rId3"/>
    <p:sldId id="283" r:id="rId4"/>
    <p:sldId id="281" r:id="rId5"/>
    <p:sldId id="295" r:id="rId6"/>
    <p:sldId id="298" r:id="rId7"/>
    <p:sldId id="297" r:id="rId8"/>
    <p:sldId id="285" r:id="rId9"/>
    <p:sldId id="287" r:id="rId10"/>
    <p:sldId id="289" r:id="rId11"/>
    <p:sldId id="300" r:id="rId12"/>
    <p:sldId id="266" r:id="rId13"/>
    <p:sldId id="292" r:id="rId14"/>
    <p:sldId id="293" r:id="rId15"/>
    <p:sldId id="29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709" autoAdjust="0"/>
  </p:normalViewPr>
  <p:slideViewPr>
    <p:cSldViewPr>
      <p:cViewPr varScale="1">
        <p:scale>
          <a:sx n="81" d="100"/>
          <a:sy n="81" d="100"/>
        </p:scale>
        <p:origin x="-8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7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5C47-9403-4562-BE05-C6B6BD200531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BB44-7559-426C-A12E-3D5C85677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5C47-9403-4562-BE05-C6B6BD200531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BB44-7559-426C-A12E-3D5C85677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5C47-9403-4562-BE05-C6B6BD200531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BB44-7559-426C-A12E-3D5C85677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5C47-9403-4562-BE05-C6B6BD200531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BB44-7559-426C-A12E-3D5C85677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5C47-9403-4562-BE05-C6B6BD200531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BB44-7559-426C-A12E-3D5C85677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5C47-9403-4562-BE05-C6B6BD200531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BB44-7559-426C-A12E-3D5C85677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5C47-9403-4562-BE05-C6B6BD200531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BB44-7559-426C-A12E-3D5C85677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5C47-9403-4562-BE05-C6B6BD200531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BB44-7559-426C-A12E-3D5C85677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5C47-9403-4562-BE05-C6B6BD200531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BB44-7559-426C-A12E-3D5C85677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5C47-9403-4562-BE05-C6B6BD200531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BB44-7559-426C-A12E-3D5C85677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5C47-9403-4562-BE05-C6B6BD200531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C3BB44-7559-426C-A12E-3D5C856779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EA5C47-9403-4562-BE05-C6B6BD200531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C3BB44-7559-426C-A12E-3D5C8567794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base.ru/uploads/images/4/b3cabfacdd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mir.ru/wp-content/uploads/2009/06/untitled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E011_35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537" y="188913"/>
            <a:ext cx="8748464" cy="136787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6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Родительский лекторий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1520" y="1556793"/>
            <a:ext cx="8892480" cy="2088232"/>
          </a:xfrm>
        </p:spPr>
        <p:txBody>
          <a:bodyPr>
            <a:normAutofit fontScale="85000" lnSpcReduction="10000"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« </a:t>
            </a:r>
            <a:r>
              <a:rPr lang="ru-RU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Учимся быть терпимыми»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(о толерантности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СОШ № 59</a:t>
            </a:r>
            <a:endParaRPr lang="ru-RU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r" eaLnBrk="1" hangingPunct="1">
              <a:buFont typeface="Wingdings" pitchFamily="2" charset="2"/>
              <a:buNone/>
              <a:defRPr/>
            </a:pPr>
            <a:r>
              <a:rPr lang="ru-RU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56992"/>
            <a:ext cx="7929563" cy="328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524000" y="869105"/>
            <a:ext cx="30480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endParaRPr lang="ru-RU" altLang="ja-JP" b="1" dirty="0">
              <a:solidFill>
                <a:srgbClr val="CC0000"/>
              </a:solidFill>
              <a:latin typeface="Arial" pitchFamily="34" charset="0"/>
              <a:cs typeface="HG明朝B"/>
            </a:endParaRPr>
          </a:p>
          <a:p>
            <a:pPr>
              <a:buFontTx/>
              <a:buChar char="-"/>
            </a:pPr>
            <a:r>
              <a:rPr lang="ru-RU" altLang="ja-JP" sz="3200" b="1" i="1" dirty="0">
                <a:solidFill>
                  <a:srgbClr val="CC0000"/>
                </a:solidFill>
                <a:cs typeface="HG明朝B"/>
              </a:rPr>
              <a:t>это значит</a:t>
            </a:r>
            <a:r>
              <a:rPr lang="ru-RU" altLang="ja-JP" sz="2400" b="1" i="1" dirty="0">
                <a:solidFill>
                  <a:srgbClr val="CC0000"/>
                </a:solidFill>
                <a:cs typeface="HG明朝B"/>
              </a:rPr>
              <a:t> </a:t>
            </a:r>
          </a:p>
          <a:p>
            <a:r>
              <a:rPr lang="ru-RU" altLang="ja-JP" sz="2400" b="1" i="1" dirty="0">
                <a:solidFill>
                  <a:srgbClr val="CC0000"/>
                </a:solidFill>
                <a:cs typeface="HG明朝B"/>
              </a:rPr>
              <a:t>признавать то,</a:t>
            </a:r>
          </a:p>
          <a:p>
            <a:r>
              <a:rPr lang="ru-RU" altLang="ja-JP" sz="2400" b="1" i="1" dirty="0">
                <a:solidFill>
                  <a:srgbClr val="CC0000"/>
                </a:solidFill>
                <a:cs typeface="HG明朝B"/>
              </a:rPr>
              <a:t>что люди различаются </a:t>
            </a:r>
          </a:p>
          <a:p>
            <a:r>
              <a:rPr lang="ru-RU" altLang="ja-JP" sz="2400" b="1" i="1" dirty="0">
                <a:solidFill>
                  <a:srgbClr val="CC0000"/>
                </a:solidFill>
                <a:cs typeface="HG明朝B"/>
              </a:rPr>
              <a:t>по внешнему виду, </a:t>
            </a:r>
          </a:p>
          <a:p>
            <a:r>
              <a:rPr lang="ru-RU" altLang="ja-JP" sz="2400" b="1" i="1" dirty="0">
                <a:solidFill>
                  <a:srgbClr val="CC0000"/>
                </a:solidFill>
                <a:cs typeface="HG明朝B"/>
              </a:rPr>
              <a:t>положению,</a:t>
            </a:r>
          </a:p>
          <a:p>
            <a:r>
              <a:rPr lang="ru-RU" altLang="ja-JP" sz="2400" b="1" i="1" dirty="0">
                <a:solidFill>
                  <a:srgbClr val="CC0000"/>
                </a:solidFill>
                <a:cs typeface="HG明朝B"/>
              </a:rPr>
              <a:t>интересам, </a:t>
            </a:r>
          </a:p>
          <a:p>
            <a:r>
              <a:rPr lang="ru-RU" altLang="ja-JP" sz="2400" b="1" i="1" dirty="0">
                <a:solidFill>
                  <a:srgbClr val="CC0000"/>
                </a:solidFill>
                <a:cs typeface="HG明朝B"/>
              </a:rPr>
              <a:t>поведению </a:t>
            </a:r>
          </a:p>
          <a:p>
            <a:r>
              <a:rPr lang="ru-RU" altLang="ja-JP" sz="2400" b="1" i="1" dirty="0">
                <a:solidFill>
                  <a:srgbClr val="CC0000"/>
                </a:solidFill>
                <a:cs typeface="HG明朝B"/>
              </a:rPr>
              <a:t>и ценностям. </a:t>
            </a:r>
          </a:p>
        </p:txBody>
      </p:sp>
      <p:pic>
        <p:nvPicPr>
          <p:cNvPr id="8197" name="Picture 5" descr="УВ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143000"/>
            <a:ext cx="330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295400" y="0"/>
            <a:ext cx="68049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ja-JP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Проявлять толерантность</a:t>
            </a:r>
            <a:endParaRPr lang="ru-RU" sz="36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0" y="486916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ja-JP" sz="2800" b="1" i="1" dirty="0">
                <a:cs typeface="HG明朝B"/>
              </a:rPr>
              <a:t>Каждый человек обладают правом жить в мире, </a:t>
            </a:r>
          </a:p>
          <a:p>
            <a:pPr algn="ctr"/>
            <a:r>
              <a:rPr lang="ru-RU" altLang="ja-JP" sz="2800" b="1" i="1" dirty="0">
                <a:cs typeface="HG明朝B"/>
              </a:rPr>
              <a:t>сохраняя при этом свою  индивидуальность.</a:t>
            </a:r>
            <a:r>
              <a:rPr lang="ru-RU" altLang="ja-JP" sz="2800" dirty="0">
                <a:cs typeface="HG明朝B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552728"/>
          </a:xfrm>
          <a:prstGeom prst="rect">
            <a:avLst/>
          </a:prstGeom>
          <a:noFill/>
        </p:spPr>
      </p:pic>
      <p:pic>
        <p:nvPicPr>
          <p:cNvPr id="3" name="Picture 5" descr="http://season.kz/abcimages/4february/Picture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95646">
            <a:off x="7526979" y="3649538"/>
            <a:ext cx="1036965" cy="1407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295055" y="3769546"/>
            <a:ext cx="14401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«Курс «Самопознание» помогает человеку найти себя, раскрыть лучшие свои качества , не изменять себе, сохранять свое достоинство и всегда оставаться человеком в полном смысле этого слова»</a:t>
            </a:r>
          </a:p>
          <a:p>
            <a:pPr algn="r">
              <a:defRPr/>
            </a:pPr>
            <a:r>
              <a:rPr lang="ru-RU" sz="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GE011_35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381000" y="188640"/>
            <a:ext cx="8763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Почему нам необходимо </a:t>
            </a:r>
            <a:r>
              <a:rPr lang="ru-RU" sz="5400" b="1" i="1" dirty="0">
                <a:solidFill>
                  <a:srgbClr val="FF0000"/>
                </a:solidFill>
              </a:rPr>
              <a:t>быть </a:t>
            </a:r>
            <a:r>
              <a:rPr lang="ru-RU" sz="5400" b="1" i="1" dirty="0" smtClean="0">
                <a:solidFill>
                  <a:srgbClr val="FF0000"/>
                </a:solidFill>
              </a:rPr>
              <a:t>толерантными людьми?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58430_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996952"/>
            <a:ext cx="4572000" cy="3201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387725" y="304800"/>
            <a:ext cx="2078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Памятка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28600" y="1196752"/>
            <a:ext cx="8686800" cy="3149823"/>
          </a:xfrm>
          <a:prstGeom prst="rect">
            <a:avLst/>
          </a:prstGeom>
          <a:solidFill>
            <a:srgbClr val="FFFF99">
              <a:alpha val="74901"/>
            </a:srgbClr>
          </a:solidFill>
          <a:ln w="34925">
            <a:solidFill>
              <a:srgbClr val="FF99CC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altLang="ja-JP" sz="3200" b="1" dirty="0">
                <a:cs typeface="HG明朝B"/>
              </a:rPr>
              <a:t>	</a:t>
            </a:r>
            <a:r>
              <a:rPr lang="ru-RU" altLang="ja-JP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HG明朝B"/>
              </a:rPr>
              <a:t>Сделав добро, человек сам становится лучше, чище, светлее. Если мы будем внимательны к любому человеку, с которым вступаем во взаимодействие, будь-то случайный попутчик, бродяга или друг, - это и будет проявление доброты.</a:t>
            </a:r>
          </a:p>
        </p:txBody>
      </p:sp>
      <p:pic>
        <p:nvPicPr>
          <p:cNvPr id="5" name="Picture 8" descr="http://psixodel.ru/uploads/posts/2013-07/1374616592_psixodelru-samopoznani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509120"/>
            <a:ext cx="3454946" cy="2163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-214313" y="0"/>
            <a:ext cx="950118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ru-RU" sz="2000" b="1" dirty="0" smtClean="0">
                <a:solidFill>
                  <a:srgbClr val="003399"/>
                </a:solidFill>
                <a:latin typeface="Calibri" pitchFamily="34" charset="0"/>
              </a:rPr>
              <a:t>                                                    </a:t>
            </a:r>
            <a:r>
              <a:rPr lang="ru-RU" sz="3200" b="1" dirty="0" smtClean="0">
                <a:solidFill>
                  <a:srgbClr val="003399"/>
                </a:solidFill>
                <a:latin typeface="Calibri" pitchFamily="34" charset="0"/>
              </a:rPr>
              <a:t>Толерантная страна</a:t>
            </a:r>
          </a:p>
          <a:p>
            <a:pPr lvl="1"/>
            <a:endParaRPr lang="ru-RU" sz="3200" b="1" dirty="0" smtClean="0">
              <a:solidFill>
                <a:srgbClr val="003399"/>
              </a:solidFill>
              <a:latin typeface="Calibri" pitchFamily="34" charset="0"/>
            </a:endParaRPr>
          </a:p>
          <a:p>
            <a:pPr lvl="1"/>
            <a:r>
              <a:rPr lang="ru-RU" sz="2000" b="1" dirty="0" smtClean="0">
                <a:solidFill>
                  <a:srgbClr val="003399"/>
                </a:solidFill>
                <a:latin typeface="Calibri" pitchFamily="34" charset="0"/>
              </a:rPr>
              <a:t>     В </a:t>
            </a:r>
            <a:r>
              <a:rPr lang="ru-RU" sz="2000" b="1" dirty="0">
                <a:solidFill>
                  <a:srgbClr val="003399"/>
                </a:solidFill>
                <a:latin typeface="Calibri" pitchFamily="34" charset="0"/>
              </a:rPr>
              <a:t>моей </a:t>
            </a:r>
            <a:r>
              <a:rPr lang="ru-RU" sz="2000" b="1" dirty="0" smtClean="0">
                <a:solidFill>
                  <a:srgbClr val="003399"/>
                </a:solidFill>
                <a:latin typeface="Calibri" pitchFamily="34" charset="0"/>
              </a:rPr>
              <a:t>стране КАЗАХСТАН</a:t>
            </a:r>
            <a:endParaRPr lang="ru-RU" sz="2000" b="1" dirty="0">
              <a:solidFill>
                <a:srgbClr val="003399"/>
              </a:solidFill>
              <a:latin typeface="Calibri" pitchFamily="34" charset="0"/>
            </a:endParaRPr>
          </a:p>
          <a:p>
            <a:pPr lvl="1">
              <a:buFont typeface="Arial" pitchFamily="34" charset="0"/>
              <a:buChar char="–"/>
            </a:pPr>
            <a:r>
              <a:rPr lang="ru-RU" sz="2000" b="1" dirty="0">
                <a:solidFill>
                  <a:srgbClr val="003399"/>
                </a:solidFill>
                <a:latin typeface="Calibri" pitchFamily="34" charset="0"/>
              </a:rPr>
              <a:t>  власть справедливая, профессиональная, ответственная, </a:t>
            </a:r>
          </a:p>
          <a:p>
            <a:pPr lvl="1"/>
            <a:r>
              <a:rPr lang="ru-RU" sz="2000" b="1" dirty="0">
                <a:solidFill>
                  <a:srgbClr val="003399"/>
                </a:solidFill>
                <a:latin typeface="Calibri" pitchFamily="34" charset="0"/>
              </a:rPr>
              <a:t>    заботящаяся о своих гражданах;</a:t>
            </a:r>
          </a:p>
          <a:p>
            <a:pPr lvl="1">
              <a:buFont typeface="Arial" pitchFamily="34" charset="0"/>
              <a:buChar char="–"/>
            </a:pPr>
            <a:r>
              <a:rPr lang="ru-RU" sz="2000" b="1" dirty="0">
                <a:solidFill>
                  <a:srgbClr val="003399"/>
                </a:solidFill>
                <a:latin typeface="Calibri" pitchFamily="34" charset="0"/>
              </a:rPr>
              <a:t>  народ здоровый, доброжелательный, трудолюбивый, </a:t>
            </a:r>
          </a:p>
          <a:p>
            <a:pPr lvl="1"/>
            <a:r>
              <a:rPr lang="ru-RU" sz="2000" b="1" dirty="0">
                <a:solidFill>
                  <a:srgbClr val="003399"/>
                </a:solidFill>
                <a:latin typeface="Calibri" pitchFamily="34" charset="0"/>
              </a:rPr>
              <a:t>    обеспеченный, заботящийся о процветании своей страны;</a:t>
            </a:r>
          </a:p>
          <a:p>
            <a:pPr lvl="1">
              <a:buFont typeface="Arial" pitchFamily="34" charset="0"/>
              <a:buChar char="–"/>
            </a:pPr>
            <a:r>
              <a:rPr lang="ru-RU" sz="2000" b="1" dirty="0">
                <a:solidFill>
                  <a:srgbClr val="003399"/>
                </a:solidFill>
                <a:latin typeface="Calibri" pitchFamily="34" charset="0"/>
              </a:rPr>
              <a:t>  все граждане – патриоты своей страны, свободные, </a:t>
            </a:r>
          </a:p>
          <a:p>
            <a:pPr lvl="1"/>
            <a:r>
              <a:rPr lang="ru-RU" sz="2000" b="1" dirty="0">
                <a:solidFill>
                  <a:srgbClr val="003399"/>
                </a:solidFill>
                <a:latin typeface="Calibri" pitchFamily="34" charset="0"/>
              </a:rPr>
              <a:t>    уважающие права свои и других, ценящие добрососедские </a:t>
            </a:r>
          </a:p>
          <a:p>
            <a:pPr lvl="1"/>
            <a:r>
              <a:rPr lang="ru-RU" sz="2000" b="1" dirty="0">
                <a:solidFill>
                  <a:srgbClr val="003399"/>
                </a:solidFill>
                <a:latin typeface="Calibri" pitchFamily="34" charset="0"/>
              </a:rPr>
              <a:t>    отношения, мир и согласие, право каждого быть самим собой;</a:t>
            </a:r>
          </a:p>
          <a:p>
            <a:pPr lvl="1">
              <a:buFont typeface="Arial" pitchFamily="34" charset="0"/>
              <a:buChar char="–"/>
            </a:pPr>
            <a:r>
              <a:rPr lang="ru-RU" sz="2000" b="1" dirty="0">
                <a:solidFill>
                  <a:srgbClr val="003399"/>
                </a:solidFill>
                <a:latin typeface="Calibri" pitchFamily="34" charset="0"/>
              </a:rPr>
              <a:t>  страна сотрудничает с другими странами мира, сохраняя </a:t>
            </a:r>
          </a:p>
          <a:p>
            <a:pPr lvl="1"/>
            <a:r>
              <a:rPr lang="ru-RU" sz="2000" b="1" dirty="0">
                <a:solidFill>
                  <a:srgbClr val="003399"/>
                </a:solidFill>
                <a:latin typeface="Calibri" pitchFamily="34" charset="0"/>
              </a:rPr>
              <a:t>    мир и дружбу во всем мире.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161976"/>
            <a:ext cx="4248721" cy="2696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:\Documents and Settings\Aida\Рабочий стол\толерантность\toler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2663" y="357188"/>
            <a:ext cx="4867275" cy="4643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7" name="Прямоугольник 1"/>
          <p:cNvSpPr>
            <a:spLocks noChangeArrowheads="1"/>
          </p:cNvSpPr>
          <p:nvPr/>
        </p:nvSpPr>
        <p:spPr bwMode="auto">
          <a:xfrm>
            <a:off x="285750" y="5143500"/>
            <a:ext cx="8572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3399"/>
                </a:solidFill>
                <a:latin typeface="Calibri" pitchFamily="34" charset="0"/>
                <a:cs typeface="Times New Roman" pitchFamily="18" charset="0"/>
              </a:rPr>
              <a:t>Наша земля – это место, где мы можем любить друг друга, соблюдать традиции и продолжать  историю Планеты Толерантности.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5184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980728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Родительский </a:t>
            </a:r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лекторий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Что </a:t>
            </a:r>
            <a:r>
              <a:rPr lang="ru-RU" sz="4000" b="1" dirty="0" smtClean="0">
                <a:solidFill>
                  <a:srgbClr val="0070C0"/>
                </a:solidFill>
              </a:rPr>
              <a:t>такое толерантность?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14340" name="Picture 4" descr="GE011_35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704284"/>
            <a:ext cx="464343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Char char="•"/>
              <a:tabLst>
                <a:tab pos="457200" algn="l"/>
              </a:tabLst>
            </a:pPr>
            <a:r>
              <a:rPr lang="ru-RU" sz="1600" b="1" dirty="0">
                <a:solidFill>
                  <a:srgbClr val="7030A0"/>
                </a:solidFill>
              </a:rPr>
              <a:t>Сотрудничество дух партнерства.</a:t>
            </a:r>
          </a:p>
          <a:p>
            <a:pPr>
              <a:tabLst>
                <a:tab pos="457200" algn="l"/>
              </a:tabLst>
            </a:pPr>
            <a:r>
              <a:rPr lang="ru-RU" sz="1600" b="1" dirty="0">
                <a:solidFill>
                  <a:srgbClr val="7030A0"/>
                </a:solidFill>
              </a:rPr>
              <a:t> 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ru-RU" sz="1600" b="1" dirty="0">
                <a:solidFill>
                  <a:srgbClr val="7030A0"/>
                </a:solidFill>
              </a:rPr>
              <a:t>Готовность мирится с чужим мнением.</a:t>
            </a:r>
          </a:p>
          <a:p>
            <a:pPr>
              <a:tabLst>
                <a:tab pos="457200" algn="l"/>
              </a:tabLst>
            </a:pPr>
            <a:r>
              <a:rPr lang="ru-RU" sz="1600" b="1" dirty="0">
                <a:solidFill>
                  <a:srgbClr val="7030A0"/>
                </a:solidFill>
              </a:rPr>
              <a:t> 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ru-RU" sz="1600" b="1" dirty="0">
                <a:solidFill>
                  <a:srgbClr val="7030A0"/>
                </a:solidFill>
              </a:rPr>
              <a:t>Уважение человеческого достоинства. </a:t>
            </a:r>
          </a:p>
          <a:p>
            <a:pPr>
              <a:tabLst>
                <a:tab pos="457200" algn="l"/>
              </a:tabLst>
            </a:pPr>
            <a:endParaRPr lang="ru-RU" sz="1600" b="1" dirty="0">
              <a:solidFill>
                <a:srgbClr val="7030A0"/>
              </a:solidFill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ru-RU" sz="1600" b="1" dirty="0">
                <a:solidFill>
                  <a:srgbClr val="7030A0"/>
                </a:solidFill>
              </a:rPr>
              <a:t>Уважение прав других. </a:t>
            </a:r>
          </a:p>
          <a:p>
            <a:pPr>
              <a:tabLst>
                <a:tab pos="457200" algn="l"/>
              </a:tabLst>
            </a:pPr>
            <a:endParaRPr lang="ru-RU" sz="1600" b="1" dirty="0">
              <a:solidFill>
                <a:srgbClr val="7030A0"/>
              </a:solidFill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ru-RU" sz="1600" b="1" dirty="0">
                <a:solidFill>
                  <a:srgbClr val="7030A0"/>
                </a:solidFill>
              </a:rPr>
              <a:t>Принятие другого таким, какой он есть. </a:t>
            </a:r>
          </a:p>
          <a:p>
            <a:pPr>
              <a:tabLst>
                <a:tab pos="457200" algn="l"/>
              </a:tabLst>
            </a:pPr>
            <a:endParaRPr lang="ru-RU" sz="1600" b="1" dirty="0">
              <a:solidFill>
                <a:srgbClr val="7030A0"/>
              </a:solidFill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ru-RU" sz="1600" b="1" dirty="0">
                <a:solidFill>
                  <a:srgbClr val="7030A0"/>
                </a:solidFill>
              </a:rPr>
              <a:t>Способность поставить себя на место другого. </a:t>
            </a:r>
          </a:p>
          <a:p>
            <a:pPr>
              <a:buFontTx/>
              <a:buChar char="•"/>
              <a:tabLst>
                <a:tab pos="457200" algn="l"/>
              </a:tabLst>
            </a:pPr>
            <a:endParaRPr lang="ru-RU" sz="1600" b="1" dirty="0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187450" y="0"/>
            <a:ext cx="7200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i="1" dirty="0">
                <a:solidFill>
                  <a:srgbClr val="FF0000"/>
                </a:solidFill>
              </a:rPr>
              <a:t>Определения толерантности:</a:t>
            </a:r>
            <a:endParaRPr lang="ru-RU" sz="3200" dirty="0">
              <a:solidFill>
                <a:srgbClr val="FF0000"/>
              </a:solidFill>
            </a:endParaRPr>
          </a:p>
          <a:p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4345" name="Picture 9" descr="Картинка 1 из 454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476250"/>
            <a:ext cx="3441700" cy="3455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3995738" y="3933825"/>
            <a:ext cx="4464050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dirty="0">
                <a:solidFill>
                  <a:srgbClr val="7030A0"/>
                </a:solidFill>
              </a:rPr>
              <a:t>Уважение права быть иным.</a:t>
            </a:r>
          </a:p>
          <a:p>
            <a:endParaRPr lang="ru-RU" dirty="0">
              <a:solidFill>
                <a:srgbClr val="7030A0"/>
              </a:solidFill>
            </a:endParaRPr>
          </a:p>
          <a:p>
            <a:pPr>
              <a:buFontTx/>
              <a:buChar char="•"/>
            </a:pPr>
            <a:r>
              <a:rPr lang="ru-RU" dirty="0">
                <a:solidFill>
                  <a:srgbClr val="7030A0"/>
                </a:solidFill>
              </a:rPr>
              <a:t>Признание многообразия. </a:t>
            </a:r>
          </a:p>
          <a:p>
            <a:pPr>
              <a:buFontTx/>
              <a:buChar char="•"/>
            </a:pPr>
            <a:endParaRPr lang="ru-RU" dirty="0">
              <a:solidFill>
                <a:srgbClr val="7030A0"/>
              </a:solidFill>
            </a:endParaRPr>
          </a:p>
          <a:p>
            <a:pPr>
              <a:buFontTx/>
              <a:buChar char="•"/>
            </a:pPr>
            <a:r>
              <a:rPr lang="ru-RU" dirty="0">
                <a:solidFill>
                  <a:srgbClr val="7030A0"/>
                </a:solidFill>
              </a:rPr>
              <a:t>Признание равенства других.</a:t>
            </a:r>
          </a:p>
          <a:p>
            <a:pPr>
              <a:buFontTx/>
              <a:buChar char="•"/>
            </a:pPr>
            <a:endParaRPr lang="ru-RU" dirty="0">
              <a:solidFill>
                <a:srgbClr val="7030A0"/>
              </a:solidFill>
            </a:endParaRPr>
          </a:p>
          <a:p>
            <a:pPr>
              <a:buFontTx/>
              <a:buChar char="•"/>
            </a:pPr>
            <a:r>
              <a:rPr lang="ru-RU" dirty="0">
                <a:solidFill>
                  <a:srgbClr val="7030A0"/>
                </a:solidFill>
              </a:rPr>
              <a:t>Терпимость к чужим мнениям, верованиям и поведению. </a:t>
            </a:r>
          </a:p>
          <a:p>
            <a:pPr>
              <a:buFontTx/>
              <a:buChar char="•"/>
            </a:pPr>
            <a:r>
              <a:rPr lang="ru-RU" dirty="0">
                <a:solidFill>
                  <a:srgbClr val="7030A0"/>
                </a:solidFill>
              </a:rPr>
              <a:t>Отказ от доминирования, причинения вреда и насилия. 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endParaRPr lang="ru-RU" sz="1600" dirty="0"/>
          </a:p>
        </p:txBody>
      </p:sp>
      <p:pic>
        <p:nvPicPr>
          <p:cNvPr id="10" name="Picture 1" descr="H:\Documents and Settings\Aida\Рабочий стол\Рисунок1.jpg"/>
          <p:cNvPicPr>
            <a:picLocks noChangeAspect="1" noChangeArrowheads="1"/>
          </p:cNvPicPr>
          <p:nvPr/>
        </p:nvPicPr>
        <p:blipFill>
          <a:blip r:embed="rId5" cstate="print"/>
          <a:srcRect l="16963" t="9520" r="15160" b="40060"/>
          <a:stretch>
            <a:fillRect/>
          </a:stretch>
        </p:blipFill>
        <p:spPr bwMode="auto">
          <a:xfrm>
            <a:off x="179512" y="3933056"/>
            <a:ext cx="3744193" cy="2719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480720"/>
          </a:xfrm>
          <a:prstGeom prst="rect">
            <a:avLst/>
          </a:prstGeom>
          <a:noFill/>
        </p:spPr>
      </p:pic>
      <p:pic>
        <p:nvPicPr>
          <p:cNvPr id="4" name="Picture 7" descr="Картинка 26 из 453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124743"/>
            <a:ext cx="4536504" cy="2634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987824" y="1412776"/>
            <a:ext cx="331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«МЫ РАЗНЫЕ – В ЭТОМ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НАШЕ БОГАТСТВО,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МЫ ВМЕСТЕ – В ЭТОМ НАША СИЛА»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1"/>
            <a:ext cx="8678168" cy="6500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Freeform 26"/>
          <p:cNvSpPr>
            <a:spLocks/>
          </p:cNvSpPr>
          <p:nvPr/>
        </p:nvSpPr>
        <p:spPr bwMode="gray">
          <a:xfrm rot="11466616" flipV="1">
            <a:off x="695325" y="2562225"/>
            <a:ext cx="3025775" cy="1587500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1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7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1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7" y="1469"/>
              </a:cxn>
              <a:cxn ang="0">
                <a:pos x="647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200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3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1"/>
                </a:lnTo>
                <a:lnTo>
                  <a:pt x="1865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9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1" y="1287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7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6" y="1466"/>
                </a:lnTo>
                <a:lnTo>
                  <a:pt x="1647" y="1481"/>
                </a:lnTo>
                <a:lnTo>
                  <a:pt x="1582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7" y="1469"/>
                </a:lnTo>
                <a:lnTo>
                  <a:pt x="716" y="1440"/>
                </a:lnTo>
                <a:lnTo>
                  <a:pt x="647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3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4" y="286"/>
                </a:lnTo>
                <a:lnTo>
                  <a:pt x="9" y="249"/>
                </a:lnTo>
                <a:lnTo>
                  <a:pt x="4" y="220"/>
                </a:lnTo>
                <a:lnTo>
                  <a:pt x="3" y="200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6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3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FF7E3D">
                  <a:gamma/>
                  <a:shade val="46275"/>
                  <a:invGamma/>
                </a:srgbClr>
              </a:gs>
              <a:gs pos="100000">
                <a:srgbClr val="FF7E3D"/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2" name="Freeform 27"/>
          <p:cNvSpPr>
            <a:spLocks/>
          </p:cNvSpPr>
          <p:nvPr/>
        </p:nvSpPr>
        <p:spPr bwMode="gray">
          <a:xfrm rot="20677518">
            <a:off x="5362575" y="2832100"/>
            <a:ext cx="3133725" cy="1462088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0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6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0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8" y="1469"/>
              </a:cxn>
              <a:cxn ang="0">
                <a:pos x="648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199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2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0"/>
                </a:lnTo>
                <a:lnTo>
                  <a:pt x="1866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8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2" y="1286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6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7" y="1466"/>
                </a:lnTo>
                <a:lnTo>
                  <a:pt x="1647" y="1480"/>
                </a:lnTo>
                <a:lnTo>
                  <a:pt x="1583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8" y="1469"/>
                </a:lnTo>
                <a:lnTo>
                  <a:pt x="716" y="1440"/>
                </a:lnTo>
                <a:lnTo>
                  <a:pt x="648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2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5" y="286"/>
                </a:lnTo>
                <a:lnTo>
                  <a:pt x="9" y="249"/>
                </a:lnTo>
                <a:lnTo>
                  <a:pt x="4" y="220"/>
                </a:lnTo>
                <a:lnTo>
                  <a:pt x="3" y="199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5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2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00B1F0"/>
              </a:gs>
              <a:gs pos="100000">
                <a:srgbClr val="00B1F0">
                  <a:gamma/>
                  <a:shade val="46275"/>
                  <a:invGamma/>
                </a:srgbClr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854504" y="142865"/>
            <a:ext cx="7361243" cy="6572252"/>
            <a:chOff x="575" y="-22"/>
            <a:chExt cx="4637" cy="414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57051" name="Freeform 27"/>
            <p:cNvSpPr>
              <a:spLocks/>
            </p:cNvSpPr>
            <p:nvPr/>
          </p:nvSpPr>
          <p:spPr bwMode="gray">
            <a:xfrm rot="1091490">
              <a:off x="825" y="578"/>
              <a:ext cx="1851" cy="1032"/>
            </a:xfrm>
            <a:custGeom>
              <a:avLst/>
              <a:gdLst/>
              <a:ahLst/>
              <a:cxnLst>
                <a:cxn ang="0">
                  <a:pos x="1451" y="175"/>
                </a:cxn>
                <a:cxn ang="0">
                  <a:pos x="1572" y="277"/>
                </a:cxn>
                <a:cxn ang="0">
                  <a:pos x="1676" y="395"/>
                </a:cxn>
                <a:cxn ang="0">
                  <a:pos x="1763" y="525"/>
                </a:cxn>
                <a:cxn ang="0">
                  <a:pos x="1835" y="660"/>
                </a:cxn>
                <a:cxn ang="0">
                  <a:pos x="1893" y="798"/>
                </a:cxn>
                <a:cxn ang="0">
                  <a:pos x="1940" y="929"/>
                </a:cxn>
                <a:cxn ang="0">
                  <a:pos x="1975" y="1053"/>
                </a:cxn>
                <a:cxn ang="0">
                  <a:pos x="2000" y="1161"/>
                </a:cxn>
                <a:cxn ang="0">
                  <a:pos x="2017" y="1250"/>
                </a:cxn>
                <a:cxn ang="0">
                  <a:pos x="2026" y="1316"/>
                </a:cxn>
                <a:cxn ang="0">
                  <a:pos x="2030" y="1349"/>
                </a:cxn>
                <a:cxn ang="0">
                  <a:pos x="2027" y="1356"/>
                </a:cxn>
                <a:cxn ang="0">
                  <a:pos x="1998" y="1368"/>
                </a:cxn>
                <a:cxn ang="0">
                  <a:pos x="1941" y="1390"/>
                </a:cxn>
                <a:cxn ang="0">
                  <a:pos x="1861" y="1419"/>
                </a:cxn>
                <a:cxn ang="0">
                  <a:pos x="1762" y="1450"/>
                </a:cxn>
                <a:cxn ang="0">
                  <a:pos x="1647" y="1480"/>
                </a:cxn>
                <a:cxn ang="0">
                  <a:pos x="1517" y="1507"/>
                </a:cxn>
                <a:cxn ang="0">
                  <a:pos x="1377" y="1527"/>
                </a:cxn>
                <a:cxn ang="0">
                  <a:pos x="1231" y="1536"/>
                </a:cxn>
                <a:cxn ang="0">
                  <a:pos x="1082" y="1532"/>
                </a:cxn>
                <a:cxn ang="0">
                  <a:pos x="933" y="1511"/>
                </a:cxn>
                <a:cxn ang="0">
                  <a:pos x="788" y="1469"/>
                </a:cxn>
                <a:cxn ang="0">
                  <a:pos x="648" y="1405"/>
                </a:cxn>
                <a:cxn ang="0">
                  <a:pos x="518" y="1313"/>
                </a:cxn>
                <a:cxn ang="0">
                  <a:pos x="405" y="1202"/>
                </a:cxn>
                <a:cxn ang="0">
                  <a:pos x="311" y="1076"/>
                </a:cxn>
                <a:cxn ang="0">
                  <a:pos x="230" y="944"/>
                </a:cxn>
                <a:cxn ang="0">
                  <a:pos x="166" y="806"/>
                </a:cxn>
                <a:cxn ang="0">
                  <a:pos x="114" y="672"/>
                </a:cxn>
                <a:cxn ang="0">
                  <a:pos x="73" y="542"/>
                </a:cxn>
                <a:cxn ang="0">
                  <a:pos x="44" y="427"/>
                </a:cxn>
                <a:cxn ang="0">
                  <a:pos x="22" y="326"/>
                </a:cxn>
                <a:cxn ang="0">
                  <a:pos x="9" y="249"/>
                </a:cxn>
                <a:cxn ang="0">
                  <a:pos x="3" y="199"/>
                </a:cxn>
                <a:cxn ang="0">
                  <a:pos x="0" y="182"/>
                </a:cxn>
                <a:cxn ang="0">
                  <a:pos x="16" y="175"/>
                </a:cxn>
                <a:cxn ang="0">
                  <a:pos x="58" y="157"/>
                </a:cxn>
                <a:cxn ang="0">
                  <a:pos x="127" y="131"/>
                </a:cxn>
                <a:cxn ang="0">
                  <a:pos x="217" y="102"/>
                </a:cxn>
                <a:cxn ang="0">
                  <a:pos x="325" y="70"/>
                </a:cxn>
                <a:cxn ang="0">
                  <a:pos x="449" y="42"/>
                </a:cxn>
                <a:cxn ang="0">
                  <a:pos x="583" y="17"/>
                </a:cxn>
                <a:cxn ang="0">
                  <a:pos x="726" y="2"/>
                </a:cxn>
                <a:cxn ang="0">
                  <a:pos x="875" y="0"/>
                </a:cxn>
                <a:cxn ang="0">
                  <a:pos x="1024" y="11"/>
                </a:cxn>
                <a:cxn ang="0">
                  <a:pos x="1173" y="43"/>
                </a:cxn>
                <a:cxn ang="0">
                  <a:pos x="1314" y="96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00B1F0"/>
                </a:gs>
                <a:gs pos="100000">
                  <a:srgbClr val="00B1F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57049" name="Freeform 25"/>
            <p:cNvSpPr>
              <a:spLocks/>
            </p:cNvSpPr>
            <p:nvPr/>
          </p:nvSpPr>
          <p:spPr bwMode="gray">
            <a:xfrm>
              <a:off x="2420" y="-22"/>
              <a:ext cx="992" cy="1875"/>
            </a:xfrm>
            <a:custGeom>
              <a:avLst/>
              <a:gdLst/>
              <a:ahLst/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39"/>
                </a:cxn>
                <a:cxn ang="0">
                  <a:pos x="806" y="2290"/>
                </a:cxn>
                <a:cxn ang="0">
                  <a:pos x="763" y="2325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5"/>
                </a:cxn>
                <a:cxn ang="0">
                  <a:pos x="665" y="2290"/>
                </a:cxn>
                <a:cxn ang="0">
                  <a:pos x="604" y="2239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8"/>
                </a:cxn>
                <a:cxn ang="0">
                  <a:pos x="27" y="954"/>
                </a:cxn>
                <a:cxn ang="0">
                  <a:pos x="71" y="815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0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0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5"/>
                </a:cxn>
                <a:cxn ang="0">
                  <a:pos x="1444" y="954"/>
                </a:cxn>
                <a:cxn ang="0">
                  <a:pos x="1467" y="1098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53B749"/>
                </a:gs>
                <a:gs pos="100000">
                  <a:srgbClr val="53B74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57052" name="Freeform 28"/>
            <p:cNvSpPr>
              <a:spLocks/>
            </p:cNvSpPr>
            <p:nvPr/>
          </p:nvSpPr>
          <p:spPr bwMode="gray">
            <a:xfrm rot="20760356">
              <a:off x="748" y="2468"/>
              <a:ext cx="1915" cy="922"/>
            </a:xfrm>
            <a:custGeom>
              <a:avLst/>
              <a:gdLst/>
              <a:ahLst/>
              <a:cxnLst>
                <a:cxn ang="0">
                  <a:pos x="717" y="96"/>
                </a:cxn>
                <a:cxn ang="0">
                  <a:pos x="860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6" y="3"/>
                </a:cxn>
                <a:cxn ang="0">
                  <a:pos x="1449" y="17"/>
                </a:cxn>
                <a:cxn ang="0">
                  <a:pos x="1583" y="42"/>
                </a:cxn>
                <a:cxn ang="0">
                  <a:pos x="1707" y="70"/>
                </a:cxn>
                <a:cxn ang="0">
                  <a:pos x="1815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2" y="249"/>
                </a:cxn>
                <a:cxn ang="0">
                  <a:pos x="2009" y="326"/>
                </a:cxn>
                <a:cxn ang="0">
                  <a:pos x="1989" y="427"/>
                </a:cxn>
                <a:cxn ang="0">
                  <a:pos x="1958" y="542"/>
                </a:cxn>
                <a:cxn ang="0">
                  <a:pos x="1919" y="672"/>
                </a:cxn>
                <a:cxn ang="0">
                  <a:pos x="1866" y="806"/>
                </a:cxn>
                <a:cxn ang="0">
                  <a:pos x="1802" y="944"/>
                </a:cxn>
                <a:cxn ang="0">
                  <a:pos x="1722" y="1076"/>
                </a:cxn>
                <a:cxn ang="0">
                  <a:pos x="1627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5" y="1469"/>
                </a:cxn>
                <a:cxn ang="0">
                  <a:pos x="1099" y="1511"/>
                </a:cxn>
                <a:cxn ang="0">
                  <a:pos x="950" y="1532"/>
                </a:cxn>
                <a:cxn ang="0">
                  <a:pos x="801" y="1536"/>
                </a:cxn>
                <a:cxn ang="0">
                  <a:pos x="654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70" y="1419"/>
                </a:cxn>
                <a:cxn ang="0">
                  <a:pos x="91" y="1390"/>
                </a:cxn>
                <a:cxn ang="0">
                  <a:pos x="34" y="1368"/>
                </a:cxn>
                <a:cxn ang="0">
                  <a:pos x="5" y="1357"/>
                </a:cxn>
                <a:cxn ang="0">
                  <a:pos x="0" y="1349"/>
                </a:cxn>
                <a:cxn ang="0">
                  <a:pos x="5" y="1316"/>
                </a:cxn>
                <a:cxn ang="0">
                  <a:pos x="15" y="1250"/>
                </a:cxn>
                <a:cxn ang="0">
                  <a:pos x="33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9" y="798"/>
                </a:cxn>
                <a:cxn ang="0">
                  <a:pos x="197" y="661"/>
                </a:cxn>
                <a:cxn ang="0">
                  <a:pos x="269" y="525"/>
                </a:cxn>
                <a:cxn ang="0">
                  <a:pos x="356" y="395"/>
                </a:cxn>
                <a:cxn ang="0">
                  <a:pos x="460" y="277"/>
                </a:cxn>
                <a:cxn ang="0">
                  <a:pos x="581" y="175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 rotWithShape="1">
              <a:gsLst>
                <a:gs pos="0">
                  <a:srgbClr val="BC61CB"/>
                </a:gs>
                <a:gs pos="100000">
                  <a:srgbClr val="BC61CB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57048" name="Freeform 24"/>
            <p:cNvSpPr>
              <a:spLocks/>
            </p:cNvSpPr>
            <p:nvPr/>
          </p:nvSpPr>
          <p:spPr bwMode="gray">
            <a:xfrm>
              <a:off x="2332" y="2408"/>
              <a:ext cx="960" cy="1710"/>
            </a:xfrm>
            <a:custGeom>
              <a:avLst/>
              <a:gdLst/>
              <a:ahLst/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40"/>
                </a:cxn>
                <a:cxn ang="0">
                  <a:pos x="806" y="2291"/>
                </a:cxn>
                <a:cxn ang="0">
                  <a:pos x="763" y="2326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6"/>
                </a:cxn>
                <a:cxn ang="0">
                  <a:pos x="665" y="2291"/>
                </a:cxn>
                <a:cxn ang="0">
                  <a:pos x="604" y="2240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9"/>
                </a:cxn>
                <a:cxn ang="0">
                  <a:pos x="27" y="954"/>
                </a:cxn>
                <a:cxn ang="0">
                  <a:pos x="71" y="816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1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1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6"/>
                </a:cxn>
                <a:cxn ang="0">
                  <a:pos x="1444" y="954"/>
                </a:cxn>
                <a:cxn ang="0">
                  <a:pos x="1467" y="1099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FF0066">
                    <a:gamma/>
                    <a:shade val="46275"/>
                    <a:invGamma/>
                  </a:srgbClr>
                </a:gs>
                <a:gs pos="100000">
                  <a:srgbClr val="FF0066"/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57050" name="Freeform 26"/>
            <p:cNvSpPr>
              <a:spLocks/>
            </p:cNvSpPr>
            <p:nvPr/>
          </p:nvSpPr>
          <p:spPr bwMode="gray">
            <a:xfrm rot="828207">
              <a:off x="3048" y="2496"/>
              <a:ext cx="1680" cy="942"/>
            </a:xfrm>
            <a:custGeom>
              <a:avLst/>
              <a:gdLst/>
              <a:ahLst/>
              <a:cxnLst>
                <a:cxn ang="0">
                  <a:pos x="1451" y="175"/>
                </a:cxn>
                <a:cxn ang="0">
                  <a:pos x="1572" y="277"/>
                </a:cxn>
                <a:cxn ang="0">
                  <a:pos x="1676" y="395"/>
                </a:cxn>
                <a:cxn ang="0">
                  <a:pos x="1763" y="525"/>
                </a:cxn>
                <a:cxn ang="0">
                  <a:pos x="1835" y="661"/>
                </a:cxn>
                <a:cxn ang="0">
                  <a:pos x="1893" y="798"/>
                </a:cxn>
                <a:cxn ang="0">
                  <a:pos x="1940" y="929"/>
                </a:cxn>
                <a:cxn ang="0">
                  <a:pos x="1975" y="1053"/>
                </a:cxn>
                <a:cxn ang="0">
                  <a:pos x="2000" y="1161"/>
                </a:cxn>
                <a:cxn ang="0">
                  <a:pos x="2017" y="1250"/>
                </a:cxn>
                <a:cxn ang="0">
                  <a:pos x="2026" y="1316"/>
                </a:cxn>
                <a:cxn ang="0">
                  <a:pos x="2030" y="1349"/>
                </a:cxn>
                <a:cxn ang="0">
                  <a:pos x="2027" y="1357"/>
                </a:cxn>
                <a:cxn ang="0">
                  <a:pos x="1998" y="1368"/>
                </a:cxn>
                <a:cxn ang="0">
                  <a:pos x="1941" y="1390"/>
                </a:cxn>
                <a:cxn ang="0">
                  <a:pos x="1861" y="1419"/>
                </a:cxn>
                <a:cxn ang="0">
                  <a:pos x="1762" y="1450"/>
                </a:cxn>
                <a:cxn ang="0">
                  <a:pos x="1647" y="1481"/>
                </a:cxn>
                <a:cxn ang="0">
                  <a:pos x="1517" y="1507"/>
                </a:cxn>
                <a:cxn ang="0">
                  <a:pos x="1377" y="1527"/>
                </a:cxn>
                <a:cxn ang="0">
                  <a:pos x="1231" y="1536"/>
                </a:cxn>
                <a:cxn ang="0">
                  <a:pos x="1082" y="1532"/>
                </a:cxn>
                <a:cxn ang="0">
                  <a:pos x="933" y="1511"/>
                </a:cxn>
                <a:cxn ang="0">
                  <a:pos x="787" y="1469"/>
                </a:cxn>
                <a:cxn ang="0">
                  <a:pos x="647" y="1405"/>
                </a:cxn>
                <a:cxn ang="0">
                  <a:pos x="518" y="1313"/>
                </a:cxn>
                <a:cxn ang="0">
                  <a:pos x="405" y="1202"/>
                </a:cxn>
                <a:cxn ang="0">
                  <a:pos x="311" y="1076"/>
                </a:cxn>
                <a:cxn ang="0">
                  <a:pos x="230" y="944"/>
                </a:cxn>
                <a:cxn ang="0">
                  <a:pos x="166" y="806"/>
                </a:cxn>
                <a:cxn ang="0">
                  <a:pos x="114" y="672"/>
                </a:cxn>
                <a:cxn ang="0">
                  <a:pos x="73" y="542"/>
                </a:cxn>
                <a:cxn ang="0">
                  <a:pos x="44" y="427"/>
                </a:cxn>
                <a:cxn ang="0">
                  <a:pos x="22" y="326"/>
                </a:cxn>
                <a:cxn ang="0">
                  <a:pos x="9" y="249"/>
                </a:cxn>
                <a:cxn ang="0">
                  <a:pos x="3" y="200"/>
                </a:cxn>
                <a:cxn ang="0">
                  <a:pos x="0" y="182"/>
                </a:cxn>
                <a:cxn ang="0">
                  <a:pos x="16" y="175"/>
                </a:cxn>
                <a:cxn ang="0">
                  <a:pos x="58" y="157"/>
                </a:cxn>
                <a:cxn ang="0">
                  <a:pos x="127" y="131"/>
                </a:cxn>
                <a:cxn ang="0">
                  <a:pos x="217" y="102"/>
                </a:cxn>
                <a:cxn ang="0">
                  <a:pos x="325" y="70"/>
                </a:cxn>
                <a:cxn ang="0">
                  <a:pos x="449" y="42"/>
                </a:cxn>
                <a:cxn ang="0">
                  <a:pos x="583" y="17"/>
                </a:cxn>
                <a:cxn ang="0">
                  <a:pos x="726" y="3"/>
                </a:cxn>
                <a:cxn ang="0">
                  <a:pos x="875" y="0"/>
                </a:cxn>
                <a:cxn ang="0">
                  <a:pos x="1024" y="11"/>
                </a:cxn>
                <a:cxn ang="0">
                  <a:pos x="1173" y="43"/>
                </a:cxn>
                <a:cxn ang="0">
                  <a:pos x="1314" y="96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FF7E3D">
                    <a:gamma/>
                    <a:shade val="46275"/>
                    <a:invGamma/>
                  </a:srgbClr>
                </a:gs>
                <a:gs pos="100000">
                  <a:srgbClr val="FF7E3D"/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57053" name="Freeform 29"/>
            <p:cNvSpPr>
              <a:spLocks/>
            </p:cNvSpPr>
            <p:nvPr/>
          </p:nvSpPr>
          <p:spPr bwMode="gray">
            <a:xfrm rot="20491972">
              <a:off x="3127" y="692"/>
              <a:ext cx="1767" cy="1052"/>
            </a:xfrm>
            <a:custGeom>
              <a:avLst/>
              <a:gdLst/>
              <a:ahLst/>
              <a:cxnLst>
                <a:cxn ang="0">
                  <a:pos x="716" y="96"/>
                </a:cxn>
                <a:cxn ang="0">
                  <a:pos x="859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5" y="3"/>
                </a:cxn>
                <a:cxn ang="0">
                  <a:pos x="1448" y="17"/>
                </a:cxn>
                <a:cxn ang="0">
                  <a:pos x="1582" y="42"/>
                </a:cxn>
                <a:cxn ang="0">
                  <a:pos x="1706" y="70"/>
                </a:cxn>
                <a:cxn ang="0">
                  <a:pos x="1814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1" y="249"/>
                </a:cxn>
                <a:cxn ang="0">
                  <a:pos x="2008" y="327"/>
                </a:cxn>
                <a:cxn ang="0">
                  <a:pos x="1988" y="427"/>
                </a:cxn>
                <a:cxn ang="0">
                  <a:pos x="1957" y="542"/>
                </a:cxn>
                <a:cxn ang="0">
                  <a:pos x="1918" y="672"/>
                </a:cxn>
                <a:cxn ang="0">
                  <a:pos x="1865" y="807"/>
                </a:cxn>
                <a:cxn ang="0">
                  <a:pos x="1801" y="944"/>
                </a:cxn>
                <a:cxn ang="0">
                  <a:pos x="1721" y="1076"/>
                </a:cxn>
                <a:cxn ang="0">
                  <a:pos x="1626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4" y="1469"/>
                </a:cxn>
                <a:cxn ang="0">
                  <a:pos x="1098" y="1511"/>
                </a:cxn>
                <a:cxn ang="0">
                  <a:pos x="949" y="1532"/>
                </a:cxn>
                <a:cxn ang="0">
                  <a:pos x="801" y="1536"/>
                </a:cxn>
                <a:cxn ang="0">
                  <a:pos x="653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69" y="1419"/>
                </a:cxn>
                <a:cxn ang="0">
                  <a:pos x="90" y="1390"/>
                </a:cxn>
                <a:cxn ang="0">
                  <a:pos x="33" y="1368"/>
                </a:cxn>
                <a:cxn ang="0">
                  <a:pos x="4" y="1357"/>
                </a:cxn>
                <a:cxn ang="0">
                  <a:pos x="0" y="1349"/>
                </a:cxn>
                <a:cxn ang="0">
                  <a:pos x="4" y="1316"/>
                </a:cxn>
                <a:cxn ang="0">
                  <a:pos x="14" y="1250"/>
                </a:cxn>
                <a:cxn ang="0">
                  <a:pos x="32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8" y="798"/>
                </a:cxn>
                <a:cxn ang="0">
                  <a:pos x="197" y="661"/>
                </a:cxn>
                <a:cxn ang="0">
                  <a:pos x="268" y="525"/>
                </a:cxn>
                <a:cxn ang="0">
                  <a:pos x="356" y="395"/>
                </a:cxn>
                <a:cxn ang="0">
                  <a:pos x="459" y="277"/>
                </a:cxn>
                <a:cxn ang="0">
                  <a:pos x="580" y="175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179" name="Text Box 32"/>
            <p:cNvSpPr txBox="1">
              <a:spLocks noChangeArrowheads="1"/>
            </p:cNvSpPr>
            <p:nvPr/>
          </p:nvSpPr>
          <p:spPr bwMode="gray">
            <a:xfrm rot="2468742">
              <a:off x="1194" y="984"/>
              <a:ext cx="1167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Сострадание</a:t>
              </a: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7180" name="Text Box 33"/>
            <p:cNvSpPr txBox="1">
              <a:spLocks noChangeArrowheads="1"/>
            </p:cNvSpPr>
            <p:nvPr/>
          </p:nvSpPr>
          <p:spPr bwMode="gray">
            <a:xfrm>
              <a:off x="575" y="1845"/>
              <a:ext cx="1440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003399"/>
                  </a:solidFill>
                  <a:latin typeface="+mn-lt"/>
                </a:rPr>
                <a:t>Уважение прав других</a:t>
              </a:r>
              <a:endParaRPr lang="en-US" sz="2000" b="1" dirty="0">
                <a:solidFill>
                  <a:srgbClr val="003399"/>
                </a:solidFill>
                <a:latin typeface="+mn-lt"/>
              </a:endParaRPr>
            </a:p>
          </p:txBody>
        </p:sp>
        <p:sp>
          <p:nvSpPr>
            <p:cNvPr id="7181" name="Text Box 34"/>
            <p:cNvSpPr txBox="1">
              <a:spLocks noChangeArrowheads="1"/>
            </p:cNvSpPr>
            <p:nvPr/>
          </p:nvSpPr>
          <p:spPr bwMode="gray">
            <a:xfrm rot="21144603">
              <a:off x="3367" y="1778"/>
              <a:ext cx="1845" cy="6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003399"/>
                  </a:solidFill>
                  <a:latin typeface="+mn-lt"/>
                </a:rPr>
                <a:t>Уважение человеческого достоинства</a:t>
              </a:r>
              <a:endParaRPr lang="en-US" sz="2000" b="1" dirty="0">
                <a:solidFill>
                  <a:srgbClr val="003399"/>
                </a:solidFill>
                <a:latin typeface="+mn-lt"/>
              </a:endParaRPr>
            </a:p>
          </p:txBody>
        </p:sp>
        <p:sp>
          <p:nvSpPr>
            <p:cNvPr id="7182" name="Text Box 35"/>
            <p:cNvSpPr txBox="1">
              <a:spLocks noChangeArrowheads="1"/>
            </p:cNvSpPr>
            <p:nvPr/>
          </p:nvSpPr>
          <p:spPr bwMode="gray">
            <a:xfrm rot="19792091">
              <a:off x="902" y="2591"/>
              <a:ext cx="1530" cy="6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Принятие другого таким, какой он есть</a:t>
              </a: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7183" name="Text Box 36"/>
            <p:cNvSpPr txBox="1">
              <a:spLocks noChangeArrowheads="1"/>
            </p:cNvSpPr>
            <p:nvPr/>
          </p:nvSpPr>
          <p:spPr bwMode="gray">
            <a:xfrm rot="2146458">
              <a:off x="3335" y="2845"/>
              <a:ext cx="111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Милосердие</a:t>
              </a: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7184" name="Text Box 37"/>
            <p:cNvSpPr txBox="1">
              <a:spLocks noChangeArrowheads="1"/>
            </p:cNvSpPr>
            <p:nvPr/>
          </p:nvSpPr>
          <p:spPr bwMode="gray">
            <a:xfrm>
              <a:off x="2332" y="2993"/>
              <a:ext cx="990" cy="6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Уважение прав других</a:t>
              </a: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7185" name="Oval 15"/>
            <p:cNvSpPr>
              <a:spLocks noChangeArrowheads="1"/>
            </p:cNvSpPr>
            <p:nvPr/>
          </p:nvSpPr>
          <p:spPr bwMode="gray">
            <a:xfrm>
              <a:off x="2015" y="1440"/>
              <a:ext cx="1485" cy="126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Толерантность</a:t>
              </a:r>
            </a:p>
          </p:txBody>
        </p:sp>
      </p:grpSp>
      <p:sp>
        <p:nvSpPr>
          <p:cNvPr id="19" name="Text Box 34"/>
          <p:cNvSpPr txBox="1">
            <a:spLocks noChangeArrowheads="1"/>
          </p:cNvSpPr>
          <p:nvPr/>
        </p:nvSpPr>
        <p:spPr bwMode="gray">
          <a:xfrm rot="19476939">
            <a:off x="5111750" y="1862138"/>
            <a:ext cx="23653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Сотрудничество</a:t>
            </a:r>
            <a:endParaRPr lang="en-US" sz="2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gray">
          <a:xfrm rot="5400000">
            <a:off x="3880643" y="1405732"/>
            <a:ext cx="1497013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Прощение</a:t>
            </a:r>
            <a:endParaRPr lang="en-US" sz="2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320" name="Прямоугольник 23"/>
          <p:cNvSpPr>
            <a:spLocks noChangeArrowheads="1"/>
          </p:cNvSpPr>
          <p:nvPr/>
        </p:nvSpPr>
        <p:spPr bwMode="auto">
          <a:xfrm>
            <a:off x="285750" y="214313"/>
            <a:ext cx="3686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Цветок  толерантности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251520" y="332657"/>
            <a:ext cx="867816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3399"/>
                </a:solidFill>
                <a:latin typeface="Calibri" pitchFamily="34" charset="0"/>
              </a:rPr>
              <a:t>Я:</a:t>
            </a:r>
          </a:p>
          <a:p>
            <a:pPr lvl="1">
              <a:buFont typeface="Arial" pitchFamily="34" charset="0"/>
              <a:buChar char="–"/>
            </a:pPr>
            <a:r>
              <a:rPr lang="ru-RU" sz="2000" b="1" dirty="0">
                <a:solidFill>
                  <a:srgbClr val="003399"/>
                </a:solidFill>
                <a:latin typeface="Calibri" pitchFamily="34" charset="0"/>
              </a:rPr>
              <a:t>  терпимый и терпеливый;</a:t>
            </a:r>
          </a:p>
          <a:p>
            <a:pPr lvl="1">
              <a:buFont typeface="Arial" pitchFamily="34" charset="0"/>
              <a:buChar char="–"/>
            </a:pPr>
            <a:r>
              <a:rPr lang="ru-RU" sz="2000" b="1" dirty="0">
                <a:solidFill>
                  <a:srgbClr val="003399"/>
                </a:solidFill>
                <a:latin typeface="Calibri" pitchFamily="34" charset="0"/>
              </a:rPr>
              <a:t>  считающийся с чужими мнениями и интересами;</a:t>
            </a:r>
          </a:p>
          <a:p>
            <a:pPr lvl="1">
              <a:buFont typeface="Arial" pitchFamily="34" charset="0"/>
              <a:buChar char="–"/>
            </a:pPr>
            <a:r>
              <a:rPr lang="ru-RU" sz="2000" b="1" dirty="0">
                <a:solidFill>
                  <a:srgbClr val="003399"/>
                </a:solidFill>
                <a:latin typeface="Calibri" pitchFamily="34" charset="0"/>
              </a:rPr>
              <a:t>  умеющий решать конфликты путем убеждения и </a:t>
            </a:r>
          </a:p>
          <a:p>
            <a:pPr lvl="1"/>
            <a:r>
              <a:rPr lang="ru-RU" sz="2000" b="1" dirty="0">
                <a:solidFill>
                  <a:srgbClr val="003399"/>
                </a:solidFill>
                <a:latin typeface="Calibri" pitchFamily="34" charset="0"/>
              </a:rPr>
              <a:t>    взаимопонимания;</a:t>
            </a:r>
          </a:p>
          <a:p>
            <a:pPr lvl="1">
              <a:buFont typeface="Arial" pitchFamily="34" charset="0"/>
              <a:buChar char="–"/>
            </a:pPr>
            <a:r>
              <a:rPr lang="ru-RU" sz="2000" b="1" dirty="0">
                <a:solidFill>
                  <a:srgbClr val="003399"/>
                </a:solidFill>
                <a:latin typeface="Calibri" pitchFamily="34" charset="0"/>
              </a:rPr>
              <a:t>  приветливый и заботливый, вежливый и деликатный;</a:t>
            </a:r>
          </a:p>
          <a:p>
            <a:pPr lvl="1">
              <a:buFont typeface="Arial" pitchFamily="34" charset="0"/>
              <a:buChar char="–"/>
            </a:pPr>
            <a:r>
              <a:rPr lang="ru-RU" sz="2000" b="1" dirty="0">
                <a:solidFill>
                  <a:srgbClr val="003399"/>
                </a:solidFill>
                <a:latin typeface="Calibri" pitchFamily="34" charset="0"/>
              </a:rPr>
              <a:t>  уважающий окружающих и уважаемый ими;</a:t>
            </a:r>
          </a:p>
          <a:p>
            <a:pPr lvl="1">
              <a:buFont typeface="Arial" pitchFamily="34" charset="0"/>
              <a:buChar char="–"/>
            </a:pPr>
            <a:r>
              <a:rPr lang="ru-RU" sz="2000" b="1" dirty="0">
                <a:solidFill>
                  <a:srgbClr val="003399"/>
                </a:solidFill>
                <a:latin typeface="Calibri" pitchFamily="34" charset="0"/>
              </a:rPr>
              <a:t>  уважающий права свои и других, умеющий слушать и </a:t>
            </a:r>
          </a:p>
          <a:p>
            <a:pPr lvl="1"/>
            <a:r>
              <a:rPr lang="ru-RU" sz="2000" b="1" dirty="0">
                <a:solidFill>
                  <a:srgbClr val="003399"/>
                </a:solidFill>
                <a:latin typeface="Calibri" pitchFamily="34" charset="0"/>
              </a:rPr>
              <a:t>    слышать; </a:t>
            </a:r>
          </a:p>
          <a:p>
            <a:pPr lvl="1">
              <a:buFont typeface="Arial" pitchFamily="34" charset="0"/>
              <a:buChar char="–"/>
            </a:pPr>
            <a:r>
              <a:rPr lang="ru-RU" sz="2000" b="1" dirty="0">
                <a:solidFill>
                  <a:srgbClr val="003399"/>
                </a:solidFill>
                <a:latin typeface="Calibri" pitchFamily="34" charset="0"/>
              </a:rPr>
              <a:t>  заботливый, сострадающий, поддерживающий;</a:t>
            </a:r>
          </a:p>
          <a:p>
            <a:pPr lvl="1">
              <a:buFont typeface="Arial" pitchFamily="34" charset="0"/>
              <a:buChar char="–"/>
            </a:pPr>
            <a:r>
              <a:rPr lang="ru-RU" sz="2000" b="1" dirty="0">
                <a:solidFill>
                  <a:srgbClr val="003399"/>
                </a:solidFill>
                <a:latin typeface="Calibri" pitchFamily="34" charset="0"/>
              </a:rPr>
              <a:t>  патриот своей школы, города, России, заботящийся об их </a:t>
            </a:r>
          </a:p>
          <a:p>
            <a:pPr lvl="1"/>
            <a:r>
              <a:rPr lang="ru-RU" sz="2000" b="1" dirty="0">
                <a:solidFill>
                  <a:srgbClr val="003399"/>
                </a:solidFill>
                <a:latin typeface="Calibri" pitchFamily="34" charset="0"/>
              </a:rPr>
              <a:t>    процветании;</a:t>
            </a:r>
          </a:p>
          <a:p>
            <a:pPr lvl="1">
              <a:buFont typeface="Arial" pitchFamily="34" charset="0"/>
              <a:buChar char="–"/>
            </a:pPr>
            <a:r>
              <a:rPr lang="ru-RU" sz="2000" b="1" dirty="0">
                <a:solidFill>
                  <a:srgbClr val="003399"/>
                </a:solidFill>
                <a:latin typeface="Calibri" pitchFamily="34" charset="0"/>
              </a:rPr>
              <a:t>  человек, берегущий природу и культуру;</a:t>
            </a:r>
          </a:p>
          <a:p>
            <a:pPr lvl="1">
              <a:buFont typeface="Arial" pitchFamily="34" charset="0"/>
              <a:buChar char="–"/>
            </a:pPr>
            <a:r>
              <a:rPr lang="ru-RU" sz="2000" b="1" dirty="0">
                <a:solidFill>
                  <a:srgbClr val="003399"/>
                </a:solidFill>
                <a:latin typeface="Calibri" pitchFamily="34" charset="0"/>
              </a:rPr>
              <a:t>  трудолюбивый, успешный, независимый, счастливый.</a:t>
            </a:r>
          </a:p>
        </p:txBody>
      </p:sp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2714625" y="0"/>
            <a:ext cx="365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Толерантная личность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534179"/>
            <a:ext cx="3384376" cy="2323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3071813"/>
            <a:ext cx="778668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3143250"/>
            <a:ext cx="792956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428625" y="714375"/>
            <a:ext cx="850106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3399"/>
                </a:solidFill>
                <a:latin typeface="Calibri" pitchFamily="34" charset="0"/>
              </a:rPr>
              <a:t>В моей семье</a:t>
            </a:r>
          </a:p>
          <a:p>
            <a:pPr lvl="1">
              <a:buFont typeface="Arial" pitchFamily="34" charset="0"/>
              <a:buChar char="–"/>
            </a:pPr>
            <a:r>
              <a:rPr lang="ru-RU" sz="2000" b="1">
                <a:solidFill>
                  <a:srgbClr val="003399"/>
                </a:solidFill>
                <a:latin typeface="Calibri" pitchFamily="34" charset="0"/>
              </a:rPr>
              <a:t>  все терпимые и терпеливые; </a:t>
            </a:r>
          </a:p>
          <a:p>
            <a:pPr lvl="1">
              <a:buFont typeface="Arial" pitchFamily="34" charset="0"/>
              <a:buChar char="–"/>
            </a:pPr>
            <a:r>
              <a:rPr lang="ru-RU" sz="2000" b="1">
                <a:solidFill>
                  <a:srgbClr val="003399"/>
                </a:solidFill>
                <a:latin typeface="Calibri" pitchFamily="34" charset="0"/>
              </a:rPr>
              <a:t>  здоровые, добрые, любящие;</a:t>
            </a:r>
          </a:p>
          <a:p>
            <a:pPr lvl="1">
              <a:buFont typeface="Arial" pitchFamily="34" charset="0"/>
              <a:buChar char="–"/>
            </a:pPr>
            <a:r>
              <a:rPr lang="ru-RU" sz="2000" b="1">
                <a:solidFill>
                  <a:srgbClr val="003399"/>
                </a:solidFill>
                <a:latin typeface="Calibri" pitchFamily="34" charset="0"/>
              </a:rPr>
              <a:t>  уважающие, понимающие, поддерживающие друг друга;</a:t>
            </a:r>
          </a:p>
          <a:p>
            <a:pPr lvl="1">
              <a:buFont typeface="Arial" pitchFamily="34" charset="0"/>
              <a:buChar char="–"/>
            </a:pPr>
            <a:r>
              <a:rPr lang="ru-RU" sz="2000" b="1">
                <a:solidFill>
                  <a:srgbClr val="003399"/>
                </a:solidFill>
                <a:latin typeface="Calibri" pitchFamily="34" charset="0"/>
              </a:rPr>
              <a:t>  окружающие друг друга заботой;</a:t>
            </a:r>
          </a:p>
          <a:p>
            <a:pPr lvl="1">
              <a:buFont typeface="Arial" pitchFamily="34" charset="0"/>
              <a:buChar char="–"/>
            </a:pPr>
            <a:r>
              <a:rPr lang="ru-RU" sz="2000" b="1">
                <a:solidFill>
                  <a:srgbClr val="003399"/>
                </a:solidFill>
                <a:latin typeface="Calibri" pitchFamily="34" charset="0"/>
              </a:rPr>
              <a:t>  внимательные, отзывчивые, интересующиеся планами и </a:t>
            </a:r>
          </a:p>
          <a:p>
            <a:pPr lvl="1"/>
            <a:r>
              <a:rPr lang="ru-RU" sz="2000" b="1">
                <a:solidFill>
                  <a:srgbClr val="003399"/>
                </a:solidFill>
                <a:latin typeface="Calibri" pitchFamily="34" charset="0"/>
              </a:rPr>
              <a:t>     заботами друг друга;</a:t>
            </a:r>
          </a:p>
          <a:p>
            <a:pPr lvl="1">
              <a:buFont typeface="Arial" pitchFamily="34" charset="0"/>
              <a:buChar char="–"/>
            </a:pPr>
            <a:r>
              <a:rPr lang="ru-RU" sz="2000" b="1">
                <a:solidFill>
                  <a:srgbClr val="003399"/>
                </a:solidFill>
                <a:latin typeface="Calibri" pitchFamily="34" charset="0"/>
              </a:rPr>
              <a:t>  успешные, независимые, счастливые.</a:t>
            </a:r>
          </a:p>
        </p:txBody>
      </p:sp>
      <p:sp>
        <p:nvSpPr>
          <p:cNvPr id="19461" name="Прямоугольник 2"/>
          <p:cNvSpPr>
            <a:spLocks noChangeArrowheads="1"/>
          </p:cNvSpPr>
          <p:nvPr/>
        </p:nvSpPr>
        <p:spPr bwMode="auto">
          <a:xfrm>
            <a:off x="3214688" y="285750"/>
            <a:ext cx="3148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Толерантная семья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28600" y="385455"/>
            <a:ext cx="3551312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defRPr/>
            </a:pPr>
            <a:endParaRPr lang="ru-RU" altLang="ja-JP" sz="2800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just">
              <a:defRPr/>
            </a:pPr>
            <a:r>
              <a:rPr lang="ru-RU" altLang="ja-JP" b="1" dirty="0">
                <a:solidFill>
                  <a:srgbClr val="CC0000"/>
                </a:solidFill>
                <a:latin typeface="Arial" charset="0"/>
              </a:rPr>
              <a:t>- </a:t>
            </a:r>
            <a:r>
              <a:rPr lang="ru-RU" altLang="ja-JP" sz="2400" b="1" i="1" dirty="0">
                <a:solidFill>
                  <a:srgbClr val="CC0000"/>
                </a:solidFill>
              </a:rPr>
              <a:t>это уважение,</a:t>
            </a:r>
          </a:p>
          <a:p>
            <a:pPr>
              <a:defRPr/>
            </a:pPr>
            <a:r>
              <a:rPr lang="ru-RU" altLang="ja-JP" sz="2400" b="1" i="1" dirty="0">
                <a:solidFill>
                  <a:srgbClr val="CC0000"/>
                </a:solidFill>
              </a:rPr>
              <a:t> </a:t>
            </a:r>
            <a:r>
              <a:rPr lang="ru-RU" altLang="ja-JP" sz="2400" b="1" i="1" dirty="0" smtClean="0">
                <a:solidFill>
                  <a:srgbClr val="CC0000"/>
                </a:solidFill>
              </a:rPr>
              <a:t>принятие и </a:t>
            </a:r>
            <a:r>
              <a:rPr lang="ru-RU" altLang="ja-JP" sz="2400" b="1" i="1" dirty="0">
                <a:solidFill>
                  <a:srgbClr val="CC0000"/>
                </a:solidFill>
              </a:rPr>
              <a:t>понимание</a:t>
            </a:r>
          </a:p>
          <a:p>
            <a:pPr algn="just">
              <a:defRPr/>
            </a:pPr>
            <a:r>
              <a:rPr lang="ru-RU" altLang="ja-JP" sz="2400" b="1" i="1" dirty="0">
                <a:solidFill>
                  <a:srgbClr val="CC0000"/>
                </a:solidFill>
              </a:rPr>
              <a:t> богатого многообразия </a:t>
            </a:r>
          </a:p>
          <a:p>
            <a:pPr algn="just">
              <a:defRPr/>
            </a:pPr>
            <a:r>
              <a:rPr lang="ru-RU" altLang="ja-JP" sz="2400" b="1" i="1" dirty="0">
                <a:solidFill>
                  <a:srgbClr val="CC0000"/>
                </a:solidFill>
              </a:rPr>
              <a:t>культур нашего мира, </a:t>
            </a:r>
          </a:p>
          <a:p>
            <a:pPr algn="just">
              <a:defRPr/>
            </a:pPr>
            <a:r>
              <a:rPr lang="ru-RU" altLang="ja-JP" sz="2400" b="1" i="1" dirty="0">
                <a:solidFill>
                  <a:srgbClr val="CC0000"/>
                </a:solidFill>
              </a:rPr>
              <a:t>форм самовыражения</a:t>
            </a:r>
          </a:p>
          <a:p>
            <a:pPr>
              <a:defRPr/>
            </a:pPr>
            <a:r>
              <a:rPr lang="ru-RU" altLang="ja-JP" sz="2400" b="1" i="1" dirty="0">
                <a:solidFill>
                  <a:srgbClr val="CC0000"/>
                </a:solidFill>
              </a:rPr>
              <a:t> </a:t>
            </a:r>
            <a:r>
              <a:rPr lang="ru-RU" altLang="ja-JP" sz="2400" b="1" i="1" dirty="0" smtClean="0">
                <a:solidFill>
                  <a:srgbClr val="CC0000"/>
                </a:solidFill>
              </a:rPr>
              <a:t>и способов </a:t>
            </a:r>
            <a:r>
              <a:rPr lang="ru-RU" altLang="ja-JP" sz="2400" b="1" i="1" dirty="0">
                <a:solidFill>
                  <a:srgbClr val="CC0000"/>
                </a:solidFill>
              </a:rPr>
              <a:t>проявления</a:t>
            </a:r>
          </a:p>
          <a:p>
            <a:pPr algn="just">
              <a:defRPr/>
            </a:pPr>
            <a:r>
              <a:rPr lang="ru-RU" altLang="ja-JP" sz="2400" b="1" i="1" dirty="0">
                <a:solidFill>
                  <a:srgbClr val="CC0000"/>
                </a:solidFill>
              </a:rPr>
              <a:t> человеческой</a:t>
            </a:r>
            <a:r>
              <a:rPr lang="ru-RU" altLang="ja-JP" sz="2400" b="1" i="1" u="sng" dirty="0">
                <a:solidFill>
                  <a:srgbClr val="CC0000"/>
                </a:solidFill>
              </a:rPr>
              <a:t> </a:t>
            </a:r>
          </a:p>
          <a:p>
            <a:pPr algn="just">
              <a:defRPr/>
            </a:pPr>
            <a:r>
              <a:rPr lang="ru-RU" altLang="ja-JP" sz="2400" b="1" i="1" dirty="0">
                <a:solidFill>
                  <a:srgbClr val="CC0000"/>
                </a:solidFill>
              </a:rPr>
              <a:t>индивидуальности.</a:t>
            </a:r>
          </a:p>
        </p:txBody>
      </p:sp>
      <p:pic>
        <p:nvPicPr>
          <p:cNvPr id="7174" name="Picture 6" descr="ё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914400"/>
            <a:ext cx="4740275" cy="4335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52400" y="188640"/>
            <a:ext cx="47076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ja-JP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Толерантность</a:t>
            </a:r>
            <a:r>
              <a:rPr lang="ru-RU" altLang="ja-JP" sz="3600" dirty="0">
                <a:solidFill>
                  <a:srgbClr val="CC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46490"/>
          </a:xfrm>
          <a:prstGeom prst="rect">
            <a:avLst/>
          </a:prstGeom>
          <a:noFill/>
        </p:spPr>
      </p:pic>
      <p:pic>
        <p:nvPicPr>
          <p:cNvPr id="3" name="Рисунок 2" descr="58430_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5705">
            <a:off x="1834888" y="3108420"/>
            <a:ext cx="1830815" cy="1294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479</Words>
  <Application>Microsoft Office PowerPoint</Application>
  <PresentationFormat>Экран (4:3)</PresentationFormat>
  <Paragraphs>101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Родительский лекторий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Admin</dc:creator>
  <cp:lastModifiedBy>Лязат</cp:lastModifiedBy>
  <cp:revision>19</cp:revision>
  <dcterms:created xsi:type="dcterms:W3CDTF">2011-02-01T17:32:45Z</dcterms:created>
  <dcterms:modified xsi:type="dcterms:W3CDTF">2014-12-10T17:23:00Z</dcterms:modified>
</cp:coreProperties>
</file>