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66" r:id="rId4"/>
    <p:sldId id="259" r:id="rId5"/>
    <p:sldId id="260" r:id="rId6"/>
    <p:sldId id="267" r:id="rId7"/>
    <p:sldId id="265" r:id="rId8"/>
    <p:sldId id="261" r:id="rId9"/>
    <p:sldId id="262" r:id="rId10"/>
    <p:sldId id="263" r:id="rId11"/>
    <p:sldId id="264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2" y="5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4D9164-0AD4-48EC-A860-269BC625DA1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9DDECD-1375-4EA5-86E3-84072603B18A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объяснительно- иллюстративный педагог сообщает готовую информацию разными средствами, а учащиеся ее воспринимают, осознают и фиксируют в памяти </a:t>
          </a:r>
          <a:endParaRPr lang="ru-RU" sz="1600" b="1" dirty="0">
            <a:solidFill>
              <a:schemeClr val="tx1"/>
            </a:solidFill>
          </a:endParaRPr>
        </a:p>
      </dgm:t>
    </dgm:pt>
    <dgm:pt modelId="{05D021F1-3B28-4D63-B30D-1BDD245E5F54}" type="parTrans" cxnId="{C2F5C38E-043F-4B45-90F1-BDF6CEBE5847}">
      <dgm:prSet/>
      <dgm:spPr/>
      <dgm:t>
        <a:bodyPr/>
        <a:lstStyle/>
        <a:p>
          <a:endParaRPr lang="ru-RU"/>
        </a:p>
      </dgm:t>
    </dgm:pt>
    <dgm:pt modelId="{B813D70F-E6A2-4B6A-95B6-4518AC352EFD}" type="sibTrans" cxnId="{C2F5C38E-043F-4B45-90F1-BDF6CEBE5847}">
      <dgm:prSet/>
      <dgm:spPr/>
      <dgm:t>
        <a:bodyPr/>
        <a:lstStyle/>
        <a:p>
          <a:endParaRPr lang="ru-RU"/>
        </a:p>
      </dgm:t>
    </dgm:pt>
    <dgm:pt modelId="{6FC81273-AD4F-46E9-A1D4-495B0D46DC67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проблемный педагог ставит перед учащимися проблему и сам показывает путь ее решения, вскрывая возникающие противоречия </a:t>
          </a:r>
          <a:endParaRPr lang="ru-RU" sz="1600" b="1" dirty="0">
            <a:solidFill>
              <a:schemeClr val="tx1"/>
            </a:solidFill>
          </a:endParaRPr>
        </a:p>
      </dgm:t>
    </dgm:pt>
    <dgm:pt modelId="{3D76D3C0-A861-4BFD-805C-D9E61E3B46E9}" type="parTrans" cxnId="{D9F2849B-732A-4367-A7FE-20E79C596CE4}">
      <dgm:prSet/>
      <dgm:spPr/>
      <dgm:t>
        <a:bodyPr/>
        <a:lstStyle/>
        <a:p>
          <a:endParaRPr lang="ru-RU"/>
        </a:p>
      </dgm:t>
    </dgm:pt>
    <dgm:pt modelId="{D5433D2A-37F1-4DB8-AFEF-A7AA4A8FDC18}" type="sibTrans" cxnId="{D9F2849B-732A-4367-A7FE-20E79C596CE4}">
      <dgm:prSet/>
      <dgm:spPr/>
      <dgm:t>
        <a:bodyPr/>
        <a:lstStyle/>
        <a:p>
          <a:endParaRPr lang="ru-RU"/>
        </a:p>
      </dgm:t>
    </dgm:pt>
    <dgm:pt modelId="{B9136931-E18A-413C-B791-96FE8CE619F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частично-поисковый (эвристический) постепенная подготовка обучаемых к самостоятельной постановке и решении проблем </a:t>
          </a:r>
          <a:endParaRPr lang="ru-RU" sz="1600" b="1" dirty="0">
            <a:solidFill>
              <a:schemeClr val="tx1"/>
            </a:solidFill>
          </a:endParaRPr>
        </a:p>
      </dgm:t>
    </dgm:pt>
    <dgm:pt modelId="{2499C8F5-28FE-4FF2-803A-27FB214AB83F}" type="parTrans" cxnId="{4F43B5E1-A014-4076-AA56-D9991C0E3EED}">
      <dgm:prSet/>
      <dgm:spPr/>
      <dgm:t>
        <a:bodyPr/>
        <a:lstStyle/>
        <a:p>
          <a:endParaRPr lang="ru-RU"/>
        </a:p>
      </dgm:t>
    </dgm:pt>
    <dgm:pt modelId="{00733637-FB44-4358-B44A-548A7DECB2B7}" type="sibTrans" cxnId="{4F43B5E1-A014-4076-AA56-D9991C0E3EED}">
      <dgm:prSet/>
      <dgm:spPr/>
      <dgm:t>
        <a:bodyPr/>
        <a:lstStyle/>
        <a:p>
          <a:endParaRPr lang="ru-RU"/>
        </a:p>
      </dgm:t>
    </dgm:pt>
    <dgm:pt modelId="{5C6D928B-AF3A-4483-B73B-EB6CC911C179}">
      <dgm:prSet/>
      <dgm:spPr/>
      <dgm:t>
        <a:bodyPr/>
        <a:lstStyle/>
        <a:p>
          <a:endParaRPr lang="ru-RU" dirty="0"/>
        </a:p>
      </dgm:t>
    </dgm:pt>
    <dgm:pt modelId="{D5578AEC-8C3D-4085-87B8-F918EAAAE961}" type="parTrans" cxnId="{B202BC9A-1BD9-4BB7-892D-0B61BC552916}">
      <dgm:prSet/>
      <dgm:spPr/>
      <dgm:t>
        <a:bodyPr/>
        <a:lstStyle/>
        <a:p>
          <a:endParaRPr lang="ru-RU"/>
        </a:p>
      </dgm:t>
    </dgm:pt>
    <dgm:pt modelId="{B8837B40-F2CF-4CE3-AC08-AA606E231440}" type="sibTrans" cxnId="{B202BC9A-1BD9-4BB7-892D-0B61BC552916}">
      <dgm:prSet/>
      <dgm:spPr/>
      <dgm:t>
        <a:bodyPr/>
        <a:lstStyle/>
        <a:p>
          <a:endParaRPr lang="ru-RU"/>
        </a:p>
      </dgm:t>
    </dgm:pt>
    <dgm:pt modelId="{6758223E-F3DE-485C-8EDE-6B4B2130A233}" type="pres">
      <dgm:prSet presAssocID="{B14D9164-0AD4-48EC-A860-269BC625DA1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05AD60-5AF1-4F5B-B939-C0EBAF372D5C}" type="pres">
      <dgm:prSet presAssocID="{D89DDECD-1375-4EA5-86E3-84072603B18A}" presName="parentLin" presStyleCnt="0"/>
      <dgm:spPr/>
    </dgm:pt>
    <dgm:pt modelId="{CCFBE140-E12C-4D42-9916-0EA3B52AF11A}" type="pres">
      <dgm:prSet presAssocID="{D89DDECD-1375-4EA5-86E3-84072603B18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9543299-94B7-43D9-BA88-CA484774F6B0}" type="pres">
      <dgm:prSet presAssocID="{D89DDECD-1375-4EA5-86E3-84072603B18A}" presName="parentText" presStyleLbl="node1" presStyleIdx="0" presStyleCnt="3" custScaleX="142857" custScaleY="878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C09D2-D299-4381-85B8-53FD71ACD908}" type="pres">
      <dgm:prSet presAssocID="{D89DDECD-1375-4EA5-86E3-84072603B18A}" presName="negativeSpace" presStyleCnt="0"/>
      <dgm:spPr/>
    </dgm:pt>
    <dgm:pt modelId="{C1E95075-853A-4F8F-B239-0BDC67922802}" type="pres">
      <dgm:prSet presAssocID="{D89DDECD-1375-4EA5-86E3-84072603B18A}" presName="childText" presStyleLbl="conFgAcc1" presStyleIdx="0" presStyleCnt="3">
        <dgm:presLayoutVars>
          <dgm:bulletEnabled val="1"/>
        </dgm:presLayoutVars>
      </dgm:prSet>
      <dgm:spPr/>
    </dgm:pt>
    <dgm:pt modelId="{2E948293-4FD5-4DFE-AF8D-3AFEECBF3199}" type="pres">
      <dgm:prSet presAssocID="{B813D70F-E6A2-4B6A-95B6-4518AC352EFD}" presName="spaceBetweenRectangles" presStyleCnt="0"/>
      <dgm:spPr/>
    </dgm:pt>
    <dgm:pt modelId="{B1FA79B2-3DD6-4801-8180-3DC0DC631D96}" type="pres">
      <dgm:prSet presAssocID="{6FC81273-AD4F-46E9-A1D4-495B0D46DC67}" presName="parentLin" presStyleCnt="0"/>
      <dgm:spPr/>
    </dgm:pt>
    <dgm:pt modelId="{188403C8-A061-481F-8BB5-8DE55AB725AE}" type="pres">
      <dgm:prSet presAssocID="{6FC81273-AD4F-46E9-A1D4-495B0D46DC6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D5B1A8-9E33-4029-98A3-07C80136555B}" type="pres">
      <dgm:prSet presAssocID="{6FC81273-AD4F-46E9-A1D4-495B0D46DC67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071C1-C0AB-4780-8B51-90ADFC76B2A3}" type="pres">
      <dgm:prSet presAssocID="{6FC81273-AD4F-46E9-A1D4-495B0D46DC67}" presName="negativeSpace" presStyleCnt="0"/>
      <dgm:spPr/>
    </dgm:pt>
    <dgm:pt modelId="{73A23892-0BF9-41D9-B507-10B8E19D82AF}" type="pres">
      <dgm:prSet presAssocID="{6FC81273-AD4F-46E9-A1D4-495B0D46DC67}" presName="childText" presStyleLbl="conFgAcc1" presStyleIdx="1" presStyleCnt="3" custLinFactY="-4490" custLinFactNeighborY="-100000">
        <dgm:presLayoutVars>
          <dgm:bulletEnabled val="1"/>
        </dgm:presLayoutVars>
      </dgm:prSet>
      <dgm:spPr/>
    </dgm:pt>
    <dgm:pt modelId="{7C0AFEF5-1A4C-4188-88D0-D3ED3C27FF73}" type="pres">
      <dgm:prSet presAssocID="{D5433D2A-37F1-4DB8-AFEF-A7AA4A8FDC18}" presName="spaceBetweenRectangles" presStyleCnt="0"/>
      <dgm:spPr/>
    </dgm:pt>
    <dgm:pt modelId="{4D733267-5C9D-47AC-8424-20ABC87285DF}" type="pres">
      <dgm:prSet presAssocID="{B9136931-E18A-413C-B791-96FE8CE619F5}" presName="parentLin" presStyleCnt="0"/>
      <dgm:spPr/>
    </dgm:pt>
    <dgm:pt modelId="{595849C1-01CD-455C-B1BC-B9A7BE62D2AE}" type="pres">
      <dgm:prSet presAssocID="{B9136931-E18A-413C-B791-96FE8CE619F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C4D54CC-5F63-403F-B582-1E70CF31DC7E}" type="pres">
      <dgm:prSet presAssocID="{B9136931-E18A-413C-B791-96FE8CE619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1C036-A24C-4EE6-A12B-D1E7550D5182}" type="pres">
      <dgm:prSet presAssocID="{B9136931-E18A-413C-B791-96FE8CE619F5}" presName="negativeSpace" presStyleCnt="0"/>
      <dgm:spPr/>
    </dgm:pt>
    <dgm:pt modelId="{C81B256B-7302-4D78-BE10-1C4BB3C6AA89}" type="pres">
      <dgm:prSet presAssocID="{B9136931-E18A-413C-B791-96FE8CE619F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B3549B-518C-45E7-BD0B-55B14590A914}" type="presOf" srcId="{5C6D928B-AF3A-4483-B73B-EB6CC911C179}" destId="{C81B256B-7302-4D78-BE10-1C4BB3C6AA89}" srcOrd="0" destOrd="0" presId="urn:microsoft.com/office/officeart/2005/8/layout/list1"/>
    <dgm:cxn modelId="{4F43B5E1-A014-4076-AA56-D9991C0E3EED}" srcId="{B14D9164-0AD4-48EC-A860-269BC625DA11}" destId="{B9136931-E18A-413C-B791-96FE8CE619F5}" srcOrd="2" destOrd="0" parTransId="{2499C8F5-28FE-4FF2-803A-27FB214AB83F}" sibTransId="{00733637-FB44-4358-B44A-548A7DECB2B7}"/>
    <dgm:cxn modelId="{C7588CF6-F2B9-492D-A5A9-ED9379350AA5}" type="presOf" srcId="{D89DDECD-1375-4EA5-86E3-84072603B18A}" destId="{CCFBE140-E12C-4D42-9916-0EA3B52AF11A}" srcOrd="0" destOrd="0" presId="urn:microsoft.com/office/officeart/2005/8/layout/list1"/>
    <dgm:cxn modelId="{FA0E8DDE-0FD6-4483-9CBB-7F13FE57C755}" type="presOf" srcId="{B9136931-E18A-413C-B791-96FE8CE619F5}" destId="{BC4D54CC-5F63-403F-B582-1E70CF31DC7E}" srcOrd="1" destOrd="0" presId="urn:microsoft.com/office/officeart/2005/8/layout/list1"/>
    <dgm:cxn modelId="{4690DA63-C288-4E0C-951F-F323B325AF67}" type="presOf" srcId="{B9136931-E18A-413C-B791-96FE8CE619F5}" destId="{595849C1-01CD-455C-B1BC-B9A7BE62D2AE}" srcOrd="0" destOrd="0" presId="urn:microsoft.com/office/officeart/2005/8/layout/list1"/>
    <dgm:cxn modelId="{D9F2849B-732A-4367-A7FE-20E79C596CE4}" srcId="{B14D9164-0AD4-48EC-A860-269BC625DA11}" destId="{6FC81273-AD4F-46E9-A1D4-495B0D46DC67}" srcOrd="1" destOrd="0" parTransId="{3D76D3C0-A861-4BFD-805C-D9E61E3B46E9}" sibTransId="{D5433D2A-37F1-4DB8-AFEF-A7AA4A8FDC18}"/>
    <dgm:cxn modelId="{68F127E7-E570-496B-AC04-256E6B8910DD}" type="presOf" srcId="{6FC81273-AD4F-46E9-A1D4-495B0D46DC67}" destId="{18D5B1A8-9E33-4029-98A3-07C80136555B}" srcOrd="1" destOrd="0" presId="urn:microsoft.com/office/officeart/2005/8/layout/list1"/>
    <dgm:cxn modelId="{5B0A5523-32E8-4C28-824B-E53598BCADA7}" type="presOf" srcId="{B14D9164-0AD4-48EC-A860-269BC625DA11}" destId="{6758223E-F3DE-485C-8EDE-6B4B2130A233}" srcOrd="0" destOrd="0" presId="urn:microsoft.com/office/officeart/2005/8/layout/list1"/>
    <dgm:cxn modelId="{68822902-579F-4AFF-8097-68F434375395}" type="presOf" srcId="{6FC81273-AD4F-46E9-A1D4-495B0D46DC67}" destId="{188403C8-A061-481F-8BB5-8DE55AB725AE}" srcOrd="0" destOrd="0" presId="urn:microsoft.com/office/officeart/2005/8/layout/list1"/>
    <dgm:cxn modelId="{B202BC9A-1BD9-4BB7-892D-0B61BC552916}" srcId="{B9136931-E18A-413C-B791-96FE8CE619F5}" destId="{5C6D928B-AF3A-4483-B73B-EB6CC911C179}" srcOrd="0" destOrd="0" parTransId="{D5578AEC-8C3D-4085-87B8-F918EAAAE961}" sibTransId="{B8837B40-F2CF-4CE3-AC08-AA606E231440}"/>
    <dgm:cxn modelId="{C2F5C38E-043F-4B45-90F1-BDF6CEBE5847}" srcId="{B14D9164-0AD4-48EC-A860-269BC625DA11}" destId="{D89DDECD-1375-4EA5-86E3-84072603B18A}" srcOrd="0" destOrd="0" parTransId="{05D021F1-3B28-4D63-B30D-1BDD245E5F54}" sibTransId="{B813D70F-E6A2-4B6A-95B6-4518AC352EFD}"/>
    <dgm:cxn modelId="{438A4DB4-C525-4006-B212-3D994EA4B7CC}" type="presOf" srcId="{D89DDECD-1375-4EA5-86E3-84072603B18A}" destId="{39543299-94B7-43D9-BA88-CA484774F6B0}" srcOrd="1" destOrd="0" presId="urn:microsoft.com/office/officeart/2005/8/layout/list1"/>
    <dgm:cxn modelId="{EAF57307-DE86-415F-A21D-2620114A4FE4}" type="presParOf" srcId="{6758223E-F3DE-485C-8EDE-6B4B2130A233}" destId="{3505AD60-5AF1-4F5B-B939-C0EBAF372D5C}" srcOrd="0" destOrd="0" presId="urn:microsoft.com/office/officeart/2005/8/layout/list1"/>
    <dgm:cxn modelId="{78A6FEEB-8722-4892-8459-F70E114833AE}" type="presParOf" srcId="{3505AD60-5AF1-4F5B-B939-C0EBAF372D5C}" destId="{CCFBE140-E12C-4D42-9916-0EA3B52AF11A}" srcOrd="0" destOrd="0" presId="urn:microsoft.com/office/officeart/2005/8/layout/list1"/>
    <dgm:cxn modelId="{DB7E90D9-27F8-49F8-88F6-2950AD3E6CFC}" type="presParOf" srcId="{3505AD60-5AF1-4F5B-B939-C0EBAF372D5C}" destId="{39543299-94B7-43D9-BA88-CA484774F6B0}" srcOrd="1" destOrd="0" presId="urn:microsoft.com/office/officeart/2005/8/layout/list1"/>
    <dgm:cxn modelId="{6B41A11A-5E40-4A2D-B718-F5BAB51958E2}" type="presParOf" srcId="{6758223E-F3DE-485C-8EDE-6B4B2130A233}" destId="{CDEC09D2-D299-4381-85B8-53FD71ACD908}" srcOrd="1" destOrd="0" presId="urn:microsoft.com/office/officeart/2005/8/layout/list1"/>
    <dgm:cxn modelId="{EFAAC182-F9C2-473C-AA9A-6C61EDD0A564}" type="presParOf" srcId="{6758223E-F3DE-485C-8EDE-6B4B2130A233}" destId="{C1E95075-853A-4F8F-B239-0BDC67922802}" srcOrd="2" destOrd="0" presId="urn:microsoft.com/office/officeart/2005/8/layout/list1"/>
    <dgm:cxn modelId="{58C89841-74EE-448C-AB53-B9B8E7AE4006}" type="presParOf" srcId="{6758223E-F3DE-485C-8EDE-6B4B2130A233}" destId="{2E948293-4FD5-4DFE-AF8D-3AFEECBF3199}" srcOrd="3" destOrd="0" presId="urn:microsoft.com/office/officeart/2005/8/layout/list1"/>
    <dgm:cxn modelId="{D90DCA10-7AD3-4C6B-B0F5-48A99837BD84}" type="presParOf" srcId="{6758223E-F3DE-485C-8EDE-6B4B2130A233}" destId="{B1FA79B2-3DD6-4801-8180-3DC0DC631D96}" srcOrd="4" destOrd="0" presId="urn:microsoft.com/office/officeart/2005/8/layout/list1"/>
    <dgm:cxn modelId="{1774252A-09EE-4F09-B9B0-6BB094E1A23B}" type="presParOf" srcId="{B1FA79B2-3DD6-4801-8180-3DC0DC631D96}" destId="{188403C8-A061-481F-8BB5-8DE55AB725AE}" srcOrd="0" destOrd="0" presId="urn:microsoft.com/office/officeart/2005/8/layout/list1"/>
    <dgm:cxn modelId="{287D3C20-91B6-4393-94A7-1934C017E7AA}" type="presParOf" srcId="{B1FA79B2-3DD6-4801-8180-3DC0DC631D96}" destId="{18D5B1A8-9E33-4029-98A3-07C80136555B}" srcOrd="1" destOrd="0" presId="urn:microsoft.com/office/officeart/2005/8/layout/list1"/>
    <dgm:cxn modelId="{CDDEC497-5A5F-4BB1-9E90-45F22594980B}" type="presParOf" srcId="{6758223E-F3DE-485C-8EDE-6B4B2130A233}" destId="{8DA071C1-C0AB-4780-8B51-90ADFC76B2A3}" srcOrd="5" destOrd="0" presId="urn:microsoft.com/office/officeart/2005/8/layout/list1"/>
    <dgm:cxn modelId="{0C4BF322-8E94-4E49-9A3D-053B1121B25A}" type="presParOf" srcId="{6758223E-F3DE-485C-8EDE-6B4B2130A233}" destId="{73A23892-0BF9-41D9-B507-10B8E19D82AF}" srcOrd="6" destOrd="0" presId="urn:microsoft.com/office/officeart/2005/8/layout/list1"/>
    <dgm:cxn modelId="{C58E86B9-4F50-4AE6-9B26-A28133951850}" type="presParOf" srcId="{6758223E-F3DE-485C-8EDE-6B4B2130A233}" destId="{7C0AFEF5-1A4C-4188-88D0-D3ED3C27FF73}" srcOrd="7" destOrd="0" presId="urn:microsoft.com/office/officeart/2005/8/layout/list1"/>
    <dgm:cxn modelId="{D669598A-90C1-46E6-982D-26459E4F6DA4}" type="presParOf" srcId="{6758223E-F3DE-485C-8EDE-6B4B2130A233}" destId="{4D733267-5C9D-47AC-8424-20ABC87285DF}" srcOrd="8" destOrd="0" presId="urn:microsoft.com/office/officeart/2005/8/layout/list1"/>
    <dgm:cxn modelId="{87844091-53FE-467B-97F2-0A49EA06D478}" type="presParOf" srcId="{4D733267-5C9D-47AC-8424-20ABC87285DF}" destId="{595849C1-01CD-455C-B1BC-B9A7BE62D2AE}" srcOrd="0" destOrd="0" presId="urn:microsoft.com/office/officeart/2005/8/layout/list1"/>
    <dgm:cxn modelId="{A69F3DB4-1E60-4EAE-8FE1-A497D38CAF7F}" type="presParOf" srcId="{4D733267-5C9D-47AC-8424-20ABC87285DF}" destId="{BC4D54CC-5F63-403F-B582-1E70CF31DC7E}" srcOrd="1" destOrd="0" presId="urn:microsoft.com/office/officeart/2005/8/layout/list1"/>
    <dgm:cxn modelId="{FC8DE575-B6BC-4E17-A18D-FC57C5F11CAA}" type="presParOf" srcId="{6758223E-F3DE-485C-8EDE-6B4B2130A233}" destId="{1171C036-A24C-4EE6-A12B-D1E7550D5182}" srcOrd="9" destOrd="0" presId="urn:microsoft.com/office/officeart/2005/8/layout/list1"/>
    <dgm:cxn modelId="{8EDE8DAE-1502-4CF3-A1BB-5A1A759042F4}" type="presParOf" srcId="{6758223E-F3DE-485C-8EDE-6B4B2130A233}" destId="{C81B256B-7302-4D78-BE10-1C4BB3C6AA8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0"/>
            <a:ext cx="9914709" cy="5496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kern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Педсовет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kern="1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1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«Управление познавательной деятельностью обучающихся на уроке и во неурочное время»</a:t>
            </a:r>
            <a:endParaRPr lang="ru-RU" sz="2800" b="1" kern="1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500"/>
              </a:spcAft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Идеальное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управление, - когда управления нет, а его функции выполняются, каждый знает, что ему делать. И каждый делает, потому что хочет этого сам.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500"/>
              </a:spcAft>
            </a:pP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А. </a:t>
            </a:r>
            <a:r>
              <a:rPr lang="ru-RU" sz="28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Гин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13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49517"/>
              </p:ext>
            </p:extLst>
          </p:nvPr>
        </p:nvGraphicFramePr>
        <p:xfrm>
          <a:off x="979712" y="313509"/>
          <a:ext cx="9810207" cy="5747657"/>
        </p:xfrm>
        <a:graphic>
          <a:graphicData uri="http://schemas.openxmlformats.org/drawingml/2006/table">
            <a:tbl>
              <a:tblPr firstRow="1" firstCol="1" bandRow="1"/>
              <a:tblGrid>
                <a:gridCol w="3674033"/>
                <a:gridCol w="3316375"/>
                <a:gridCol w="2819799"/>
              </a:tblGrid>
              <a:tr h="948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и показатели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мышления»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инновационная  школа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памяти»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традиционная школа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8.Психологич. климат урока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Положительное эмоциональное воздействие, комфортность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Напряженность, страх, смятение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9.Рефлексия урока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Присутствует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9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10.Приёмы, методики, технологии преподавания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авторских приемов, методик, технологий  преподавания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Типовые учебные планы и методики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8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1951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4663" y="1005840"/>
            <a:ext cx="7759337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 постановляет: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     Всем  педагогам отражать  в дальнейшей своей  работе все аспекты  затронутой темы. Применять  на уроках разные  формы организации  работы.(это будет  отслеживаться во время   посещённых уроков  и  при организации открытых  уроков).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      Разработать рекомендации  по диагностике познавательной деятельности обучающихся по своему предмету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Методическому совету,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 </a:t>
            </a:r>
            <a:r>
              <a:rPr lang="ru-RU" sz="20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психологической службе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оставить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 работы по результатам анкетирования учащихся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8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509" y="1"/>
            <a:ext cx="10972799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15000"/>
              </a:lnSpc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педагогического совета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1.Выполнение решения предыдущего педсовета-Ким Л.Э.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 Характеристика учебно-познавательной деятельности школьников-Ким Л.Э.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3.Управление познавательной деятельностью обучающихся начальной школы.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Мартемьянова Е.Н.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4.Формы познавательной деятельности обучающихся и практическое  их применение.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Ташпулатова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А.У., Уланова Н.М.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5.Психологические аспекты управления познавательной деятельностью обучающихся.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Егорова Т.В., Хохлова Е.М.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6.Диагностика познавательной деятельности обучающихся-Ким Л.Э.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7.Рефлексия: « Определение  стиля своей работы.»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8.Постановление педагогического совета</a:t>
            </a: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9.Итоги  1 четверти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Бакыжанов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М.М.,Ким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Л.Э., 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10.Подведение итогов работы по преемственности между начальной и основной школой.(Зачитывание  справки по итогам  проверки). Ким Л.Э. 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Луковец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Э.Г.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46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647" y="613954"/>
            <a:ext cx="838635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Максиамальная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работоспособность учащихся длится всего 19 минут (с четвертой минуты урока по двадцать третью минуту), поэтому «вхождение» в урок необходимо четко планировать.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80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469355"/>
              </p:ext>
            </p:extLst>
          </p:nvPr>
        </p:nvGraphicFramePr>
        <p:xfrm>
          <a:off x="104503" y="0"/>
          <a:ext cx="11834948" cy="7198849"/>
        </p:xfrm>
        <a:graphic>
          <a:graphicData uri="http://schemas.openxmlformats.org/drawingml/2006/table">
            <a:tbl>
              <a:tblPr firstRow="1" firstCol="1" bandRow="1"/>
              <a:tblGrid>
                <a:gridCol w="5603966"/>
                <a:gridCol w="6230982"/>
              </a:tblGrid>
              <a:tr h="651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эффективности управленческого воздействия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обеспечения эффективности обучения школьников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Совместная работа хорошо спланирована и организовано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активных методов организации учебной деятельности; дифференциация и индивидуализация заданий по степени сложности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3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 понимают, каких результатов и когда от них ожидают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Привлечения внимания учащихся к целям обучения, к процессу учебной работы и ее результатом; формирование на этой основе интереса к обучению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 заинтересованы в получении ожидаемых результатов и испытывают удовлетворение от своей работы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Мотивационная направленность обучения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 психологический климат в коллективе благоприятен для продуктивной работы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 между учителем и учащимися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4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своевременно реагирует на происходящие изменения. Для этого руководители должны иметь информацию об изменениях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 учащимся практической ценности сообщаемых им знаний, связь этих с жизненным опытом, интересами, запросами ребят 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Профессиональные контакты между педагогами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</a:t>
                      </a:r>
                      <a:r>
                        <a:rPr lang="ru-RU" sz="1800" dirty="0" err="1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межпредметных</a:t>
                      </a:r>
                      <a:r>
                        <a:rPr lang="ru-RU" sz="18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связей в обучении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680" marR="486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73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634" y="130629"/>
            <a:ext cx="10332720" cy="4073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познавательной деятельности учащихся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705" indent="-179705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1.   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Индивидуально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обособленная форма. 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Она имеет место в том случае, когда 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705" indent="-179705"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Фронтальная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познавательной деятельности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9705" indent="-179705"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Групповая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организации познавательной деятельности.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Коллективная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познавательной деятельности.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36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" y="130629"/>
            <a:ext cx="813816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400" dirty="0" smtClean="0">
                <a:solidFill>
                  <a:srgbClr val="5FCBEF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Методы- </a:t>
            </a:r>
            <a:r>
              <a:rPr lang="ru-RU" sz="2400" dirty="0">
                <a:solidFill>
                  <a:srgbClr val="5FCBEF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форма организации познавательной деятельностью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953472384"/>
              </p:ext>
            </p:extLst>
          </p:nvPr>
        </p:nvGraphicFramePr>
        <p:xfrm>
          <a:off x="738777" y="693540"/>
          <a:ext cx="8128000" cy="565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5098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350453"/>
              </p:ext>
            </p:extLst>
          </p:nvPr>
        </p:nvGraphicFramePr>
        <p:xfrm>
          <a:off x="849085" y="1398424"/>
          <a:ext cx="8739052" cy="2714244"/>
        </p:xfrm>
        <a:graphic>
          <a:graphicData uri="http://schemas.openxmlformats.org/drawingml/2006/table">
            <a:tbl>
              <a:tblPr firstRow="1" firstCol="1" bandRow="1"/>
              <a:tblGrid>
                <a:gridCol w="8739052"/>
              </a:tblGrid>
              <a:tr h="1854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ПРИЕМЫ</a:t>
                      </a:r>
                      <a:endParaRPr lang="ru-RU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КЛАСТЕРЫ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(СОЗВЕЗДИЕ, ГРОЗДЬЯ) «FISHBONE» (проблема – вывод, факты – причина) СЮЖЕТНЫЕ ТАБЛИЦЫ (ЧТО? ГДЕ? КОГДА? ПОЧЕМУ? ЗА. ПРОТИВ.) ЗИГЗАГ 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взаимообучение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СОВМЕСТНОЕ РЕДАКТИРОВАНИЕ ТЕКСТА ДИСКУССИЯ РОЛЕВАЯ ИГРА СПОР-ДИАЛОГ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08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8640" y="182881"/>
            <a:ext cx="7961226" cy="39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и показатели эффективности современного урока</a:t>
            </a:r>
            <a:endParaRPr lang="ru-RU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528035"/>
              </p:ext>
            </p:extLst>
          </p:nvPr>
        </p:nvGraphicFramePr>
        <p:xfrm>
          <a:off x="274320" y="1123405"/>
          <a:ext cx="10254343" cy="4598125"/>
        </p:xfrm>
        <a:graphic>
          <a:graphicData uri="http://schemas.openxmlformats.org/drawingml/2006/table">
            <a:tbl>
              <a:tblPr firstRow="1" firstCol="1" bandRow="1"/>
              <a:tblGrid>
                <a:gridCol w="3840367"/>
                <a:gridCol w="3466516"/>
                <a:gridCol w="2947460"/>
              </a:tblGrid>
              <a:tr h="644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и показатели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мышления»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инновационная  школа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памяти»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традиционная школа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1.Интерес и мотивация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Целенаправленно создается учителем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создается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2.Целеполагание урока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урока согласуется в обсуждении с учениками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урока задается учителем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3.Характер учебных заданий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Проблемный поисковый. Творческий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Репродуктивный.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алгоритму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7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4.Время говорения уч-ся на уроке в сравнении со временем активного объяснения учителе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Сопоставимо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 меньше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322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964408"/>
              </p:ext>
            </p:extLst>
          </p:nvPr>
        </p:nvGraphicFramePr>
        <p:xfrm>
          <a:off x="705394" y="431075"/>
          <a:ext cx="8765177" cy="1051560"/>
        </p:xfrm>
        <a:graphic>
          <a:graphicData uri="http://schemas.openxmlformats.org/drawingml/2006/table">
            <a:tbl>
              <a:tblPr firstRow="1" firstCol="1" bandRow="1"/>
              <a:tblGrid>
                <a:gridCol w="3200400"/>
                <a:gridCol w="3045356"/>
                <a:gridCol w="2519421"/>
              </a:tblGrid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и показатели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мышления»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инновационная  школа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памяти»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традиционная школа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586293"/>
              </p:ext>
            </p:extLst>
          </p:nvPr>
        </p:nvGraphicFramePr>
        <p:xfrm>
          <a:off x="666206" y="1489165"/>
          <a:ext cx="8791303" cy="4250472"/>
        </p:xfrm>
        <a:graphic>
          <a:graphicData uri="http://schemas.openxmlformats.org/drawingml/2006/table">
            <a:tbl>
              <a:tblPr firstRow="1" firstCol="1" bandRow="1"/>
              <a:tblGrid>
                <a:gridCol w="3265714"/>
                <a:gridCol w="3004457"/>
                <a:gridCol w="2521132"/>
              </a:tblGrid>
              <a:tr h="1799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5.Активность ученика на уроке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Высказывание своей точки зрения, участие в диалоге, дискуссии; формулирование гипотез; предложение своего способа решения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Ответы на вопросы учителя репродуктивного, воспроизводящего характера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6.Преобладание стиля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общения «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учитель-ученик»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Диалогический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Монологический(со стороны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2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7.Форма пространства учебной деятельности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Урок-исследование, защита проекта, игровой урок урок-конференция и т.д.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Традиционный урок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48647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505</Words>
  <Application>Microsoft Office PowerPoint</Application>
  <PresentationFormat>Широкоэкранный</PresentationFormat>
  <Paragraphs>97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Verdana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2014-11-08T06:50:28Z</dcterms:created>
  <dcterms:modified xsi:type="dcterms:W3CDTF">2014-12-05T05:51:28Z</dcterms:modified>
</cp:coreProperties>
</file>