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4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737" autoAdjust="0"/>
  </p:normalViewPr>
  <p:slideViewPr>
    <p:cSldViewPr>
      <p:cViewPr varScale="1">
        <p:scale>
          <a:sx n="71" d="100"/>
          <a:sy n="71" d="100"/>
        </p:scale>
        <p:origin x="-9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FDC48-5EDF-4B54-AA20-6C6AB6D76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B96D3-379A-46C6-A513-018E0FBAB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B8B6A-4F07-433E-8A36-81C6CF5F0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44A7A-E17B-4179-A8EC-3A66E1777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99A5-42FA-4788-8789-A9FDF3F10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72A83-0308-4ECD-AF01-4F21B5575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892D6-60C4-4164-97D8-C253914B6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BB79B-8E66-404F-8B70-1A0B11234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4B546-AE36-407A-9A49-EF002195E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97A6B-1453-4CFE-BC27-BFFF274FB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F6393-E329-4188-AA5F-0F7F45453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8FDC48-5EDF-4B54-AA20-6C6AB6D769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B96D3-379A-46C6-A513-018E0FBAB3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B8B6A-4F07-433E-8A36-81C6CF5F0A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44A7A-E17B-4179-A8EC-3A66E17772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99A5-42FA-4788-8789-A9FDF3F10E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72A83-0308-4ECD-AF01-4F21B55758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892D6-60C4-4164-97D8-C253914B6F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BB79B-8E66-404F-8B70-1A0B11234E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4B546-AE36-407A-9A49-EF002195EC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97A6B-1453-4CFE-BC27-BFFF274FB3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F6393-E329-4188-AA5F-0F7F454537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1044255-E94D-4DA8-8644-40CF04857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B4C71EC6-210F-42DE-9C53-41977AD35B3D}" type="datetimeFigureOut">
              <a:rPr lang="ru-RU" smtClean="0"/>
              <a:pPr/>
              <a:t>09.11.2014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548680"/>
            <a:ext cx="5256212" cy="936873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«№86 ЖББОМ</a:t>
            </a:r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КММ</a:t>
            </a:r>
            <a:endParaRPr lang="ru-RU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132856"/>
            <a:ext cx="8424863" cy="410480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ru-RU" sz="4300" b="1" spc="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4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Құзыреттілік білімнің маңызы және технологиясы. Компетентті  сабақ, оның критерийлері, өзін-өзі </a:t>
            </a:r>
            <a:r>
              <a:rPr lang="kk-KZ" sz="4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4300" b="1" spc="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lnSpc>
                <a:spcPct val="150000"/>
              </a:lnSpc>
              <a:defRPr/>
            </a:pP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ru-RU" sz="3000" b="1" spc="1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3000" b="1" spc="1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spc="1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2014 </a:t>
            </a:r>
            <a:r>
              <a:rPr lang="ru-RU" sz="3000" b="1" spc="1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ж.  </a:t>
            </a:r>
            <a:endParaRPr lang="ru-RU" sz="3000" b="1" spc="100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ru-RU" altLang="ru-RU" sz="4000" b="1" spc="1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2" name="Рисунок 4" descr="C:\Users\user\Desktop\Оформление\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1941921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32252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Компетентность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учителя характеризуется основными направлениями, по которым он может повысить свое профессиональное мастерство, это: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Педагогическая деятельность – углубление научных знаний, наработка методической базы, формирование профессионально значимых умений и навыков учителя;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Личность учителя как человека, который учиться всю жизнь, и только в этом случае он обретает право учить;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Психолого-педагогическое общение, которое включает в себя культуру педагогического общения, развитие способностей работать в коллективе, освоение корпоративных норм поведения.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27584" y="476672"/>
            <a:ext cx="7408333" cy="4968552"/>
          </a:xfrm>
        </p:spPr>
        <p:txBody>
          <a:bodyPr>
            <a:normAutofit fontScale="77500" lnSpcReduction="20000"/>
          </a:bodyPr>
          <a:lstStyle/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Компетентность</a:t>
            </a:r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это знания, умения, навыки, а так же способы и приемы их реализации в деятельности, в общении, развитии (саморазвитии) личности. Компетенция (лат.)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competentia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означает круг вопросов, в которых человек хорошо осведомлен, обладает познанием и опытом.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27584" y="404664"/>
            <a:ext cx="7408333" cy="5760640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Современное образование ориентировано на самостоятельность ученика в образовательном процессе, в том числе на развитие способности к самообучению, а также познавательных способностей, накопление им опыта познавательной деятельности и опыта иных видов деятельности (репродуктивной, творческой, эмоционально-ценностной).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27584" y="593304"/>
            <a:ext cx="7408333" cy="6264696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Обучение принимает совершенно новую форму. Принципы, заложенные в компетентностный подход, должны в итоге обучать самостоятельных, уверенных в себе личностей, обладающих достаточными компетенциями для дальнейшей жизни, самореализации и раскрытия своего потенциала.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27584" y="188640"/>
            <a:ext cx="7408333" cy="579350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Принципы компетентностного подхода: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1.Развитие у учащихся способности самостоятельно принимать решения на основе полученного опыта.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2.Содержание обучения – действия и операции, соотносящие с навыками, которые нужно получить.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3.Создание условий для формирования у учащихся опыта самостоятельного решения поставленных проблем.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4.Оценивание результатов обучения на основе уровня образованности, достигнутого учащимися.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99592" y="1052736"/>
            <a:ext cx="7408333" cy="3450696"/>
          </a:xfrm>
        </p:spPr>
        <p:txBody>
          <a:bodyPr>
            <a:norm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Компетентностный подход предполагает не усвоение учеником отдельных друг от друга знаний и умений, а овладение ими в комплексе.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27584" y="404664"/>
            <a:ext cx="7408333" cy="5472608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Ключевой фигурой качества образования является преподаватель, который передает знания с помощью различных методик в процессе реализации всех ступеней образования.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Креативность педагогов, коллективов на сегодняшний день является наиболее значимым фактором развития и совершенствования системы образования в целом и всех его субьектов в отдельности.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>
            <a:norm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Учитель должен планировать урок с использованием всего разнообразия форм и методов учебной работы и прежде всего всех видов самостоятельной работы, диалогических и проектно- исследовательских методов.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476672"/>
            <a:ext cx="7408333" cy="5649491"/>
          </a:xfrm>
        </p:spPr>
        <p:txBody>
          <a:bodyPr/>
          <a:lstStyle/>
          <a:p>
            <a:pPr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Базовые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технологии: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1.Проблемное обучение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2.Проектное обучение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3.Развития критического мышления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4. Игровые технологии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5. Модульно-блочные технологии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piekny turkus">
  <a:themeElements>
    <a:clrScheme name="Тема Office 2">
      <a:dk1>
        <a:srgbClr val="333333"/>
      </a:dk1>
      <a:lt1>
        <a:srgbClr val="FFFFFF"/>
      </a:lt1>
      <a:dk2>
        <a:srgbClr val="009999"/>
      </a:dk2>
      <a:lt2>
        <a:srgbClr val="FFFFFF"/>
      </a:lt2>
      <a:accent1>
        <a:srgbClr val="80BDFF"/>
      </a:accent1>
      <a:accent2>
        <a:srgbClr val="87DE7A"/>
      </a:accent2>
      <a:accent3>
        <a:srgbClr val="AACACA"/>
      </a:accent3>
      <a:accent4>
        <a:srgbClr val="DADADA"/>
      </a:accent4>
      <a:accent5>
        <a:srgbClr val="C0DBFF"/>
      </a:accent5>
      <a:accent6>
        <a:srgbClr val="7AC96E"/>
      </a:accent6>
      <a:hlink>
        <a:srgbClr val="5CE6E6"/>
      </a:hlink>
      <a:folHlink>
        <a:srgbClr val="D3E68A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29CCCC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80BDFF"/>
        </a:accent1>
        <a:accent2>
          <a:srgbClr val="87DE7A"/>
        </a:accent2>
        <a:accent3>
          <a:srgbClr val="AACACA"/>
        </a:accent3>
        <a:accent4>
          <a:srgbClr val="DADADA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FFB2BA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DFB2FF"/>
        </a:accent1>
        <a:accent2>
          <a:srgbClr val="FFC2A6"/>
        </a:accent2>
        <a:accent3>
          <a:srgbClr val="AACACA"/>
        </a:accent3>
        <a:accent4>
          <a:srgbClr val="DADADA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9CCCC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BDFF"/>
        </a:accent1>
        <a:accent2>
          <a:srgbClr val="87DE7A"/>
        </a:accent2>
        <a:accent3>
          <a:srgbClr val="FFFFFF"/>
        </a:accent3>
        <a:accent4>
          <a:srgbClr val="000000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2BA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FB2FF"/>
        </a:accent1>
        <a:accent2>
          <a:srgbClr val="FFC2A6"/>
        </a:accent2>
        <a:accent3>
          <a:srgbClr val="FFFFFF"/>
        </a:accent3>
        <a:accent4>
          <a:srgbClr val="000000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009999"/>
      </a:dk2>
      <a:lt2>
        <a:srgbClr val="FFFFFF"/>
      </a:lt2>
      <a:accent1>
        <a:srgbClr val="80BDFF"/>
      </a:accent1>
      <a:accent2>
        <a:srgbClr val="87DE7A"/>
      </a:accent2>
      <a:accent3>
        <a:srgbClr val="AACACA"/>
      </a:accent3>
      <a:accent4>
        <a:srgbClr val="DADADA"/>
      </a:accent4>
      <a:accent5>
        <a:srgbClr val="C0DBFF"/>
      </a:accent5>
      <a:accent6>
        <a:srgbClr val="7AC96E"/>
      </a:accent6>
      <a:hlink>
        <a:srgbClr val="5CE6E6"/>
      </a:hlink>
      <a:folHlink>
        <a:srgbClr val="D3E68A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29CCCC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80BDFF"/>
        </a:accent1>
        <a:accent2>
          <a:srgbClr val="87DE7A"/>
        </a:accent2>
        <a:accent3>
          <a:srgbClr val="AACACA"/>
        </a:accent3>
        <a:accent4>
          <a:srgbClr val="DADADA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FFB2BA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DFB2FF"/>
        </a:accent1>
        <a:accent2>
          <a:srgbClr val="FFC2A6"/>
        </a:accent2>
        <a:accent3>
          <a:srgbClr val="AACACA"/>
        </a:accent3>
        <a:accent4>
          <a:srgbClr val="DADADA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9CCCC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BDFF"/>
        </a:accent1>
        <a:accent2>
          <a:srgbClr val="87DE7A"/>
        </a:accent2>
        <a:accent3>
          <a:srgbClr val="FFFFFF"/>
        </a:accent3>
        <a:accent4>
          <a:srgbClr val="000000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2BA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FB2FF"/>
        </a:accent1>
        <a:accent2>
          <a:srgbClr val="FFC2A6"/>
        </a:accent2>
        <a:accent3>
          <a:srgbClr val="FFFFFF"/>
        </a:accent3>
        <a:accent4>
          <a:srgbClr val="000000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d_2309_slide">
  <a:themeElements>
    <a:clrScheme name="Default Design 1">
      <a:dk1>
        <a:srgbClr val="000000"/>
      </a:dk1>
      <a:lt1>
        <a:srgbClr val="9CDFFF"/>
      </a:lt1>
      <a:dk2>
        <a:srgbClr val="000000"/>
      </a:dk2>
      <a:lt2>
        <a:srgbClr val="808080"/>
      </a:lt2>
      <a:accent1>
        <a:srgbClr val="C2EBFF"/>
      </a:accent1>
      <a:accent2>
        <a:srgbClr val="05A9FF"/>
      </a:accent2>
      <a:accent3>
        <a:srgbClr val="CBECFF"/>
      </a:accent3>
      <a:accent4>
        <a:srgbClr val="000000"/>
      </a:accent4>
      <a:accent5>
        <a:srgbClr val="DDF3FF"/>
      </a:accent5>
      <a:accent6>
        <a:srgbClr val="0499E7"/>
      </a:accent6>
      <a:hlink>
        <a:srgbClr val="004D75"/>
      </a:hlink>
      <a:folHlink>
        <a:srgbClr val="0A4561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9CDFFF"/>
        </a:lt1>
        <a:dk2>
          <a:srgbClr val="000000"/>
        </a:dk2>
        <a:lt2>
          <a:srgbClr val="808080"/>
        </a:lt2>
        <a:accent1>
          <a:srgbClr val="C2EBFF"/>
        </a:accent1>
        <a:accent2>
          <a:srgbClr val="05A9FF"/>
        </a:accent2>
        <a:accent3>
          <a:srgbClr val="CBECFF"/>
        </a:accent3>
        <a:accent4>
          <a:srgbClr val="000000"/>
        </a:accent4>
        <a:accent5>
          <a:srgbClr val="DDF3FF"/>
        </a:accent5>
        <a:accent6>
          <a:srgbClr val="0499E7"/>
        </a:accent6>
        <a:hlink>
          <a:srgbClr val="004D75"/>
        </a:hlink>
        <a:folHlink>
          <a:srgbClr val="0A45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9CDFFF"/>
        </a:lt1>
        <a:dk2>
          <a:srgbClr val="000000"/>
        </a:dk2>
        <a:lt2>
          <a:srgbClr val="808080"/>
        </a:lt2>
        <a:accent1>
          <a:srgbClr val="05FF0B"/>
        </a:accent1>
        <a:accent2>
          <a:srgbClr val="055DFF"/>
        </a:accent2>
        <a:accent3>
          <a:srgbClr val="CBECFF"/>
        </a:accent3>
        <a:accent4>
          <a:srgbClr val="000000"/>
        </a:accent4>
        <a:accent5>
          <a:srgbClr val="AAFFAA"/>
        </a:accent5>
        <a:accent6>
          <a:srgbClr val="0453E7"/>
        </a:accent6>
        <a:hlink>
          <a:srgbClr val="007506"/>
        </a:hlink>
        <a:folHlink>
          <a:srgbClr val="0050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9CDFFF"/>
        </a:lt1>
        <a:dk2>
          <a:srgbClr val="000000"/>
        </a:dk2>
        <a:lt2>
          <a:srgbClr val="808080"/>
        </a:lt2>
        <a:accent1>
          <a:srgbClr val="FF9E05"/>
        </a:accent1>
        <a:accent2>
          <a:srgbClr val="FF1205"/>
        </a:accent2>
        <a:accent3>
          <a:srgbClr val="CBECFF"/>
        </a:accent3>
        <a:accent4>
          <a:srgbClr val="000000"/>
        </a:accent4>
        <a:accent5>
          <a:srgbClr val="FFCCAA"/>
        </a:accent5>
        <a:accent6>
          <a:srgbClr val="E70F04"/>
        </a:accent6>
        <a:hlink>
          <a:srgbClr val="005375"/>
        </a:hlink>
        <a:folHlink>
          <a:srgbClr val="750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9CDFFF"/>
        </a:lt1>
        <a:dk2>
          <a:srgbClr val="000000"/>
        </a:dk2>
        <a:lt2>
          <a:srgbClr val="808080"/>
        </a:lt2>
        <a:accent1>
          <a:srgbClr val="FAFF05"/>
        </a:accent1>
        <a:accent2>
          <a:srgbClr val="FF6B05"/>
        </a:accent2>
        <a:accent3>
          <a:srgbClr val="CBECFF"/>
        </a:accent3>
        <a:accent4>
          <a:srgbClr val="000000"/>
        </a:accent4>
        <a:accent5>
          <a:srgbClr val="FCFFAA"/>
        </a:accent5>
        <a:accent6>
          <a:srgbClr val="E76004"/>
        </a:accent6>
        <a:hlink>
          <a:srgbClr val="490075"/>
        </a:hlink>
        <a:folHlink>
          <a:srgbClr val="004F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2EBFF"/>
        </a:accent1>
        <a:accent2>
          <a:srgbClr val="05A9FF"/>
        </a:accent2>
        <a:accent3>
          <a:srgbClr val="FFFFFF"/>
        </a:accent3>
        <a:accent4>
          <a:srgbClr val="000000"/>
        </a:accent4>
        <a:accent5>
          <a:srgbClr val="DDF3FF"/>
        </a:accent5>
        <a:accent6>
          <a:srgbClr val="0499E7"/>
        </a:accent6>
        <a:hlink>
          <a:srgbClr val="004D75"/>
        </a:hlink>
        <a:folHlink>
          <a:srgbClr val="0A45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5FF0B"/>
        </a:accent1>
        <a:accent2>
          <a:srgbClr val="055DFF"/>
        </a:accent2>
        <a:accent3>
          <a:srgbClr val="FFFFFF"/>
        </a:accent3>
        <a:accent4>
          <a:srgbClr val="000000"/>
        </a:accent4>
        <a:accent5>
          <a:srgbClr val="AAFFAA"/>
        </a:accent5>
        <a:accent6>
          <a:srgbClr val="0453E7"/>
        </a:accent6>
        <a:hlink>
          <a:srgbClr val="007506"/>
        </a:hlink>
        <a:folHlink>
          <a:srgbClr val="0050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9E05"/>
        </a:accent1>
        <a:accent2>
          <a:srgbClr val="FF1205"/>
        </a:accent2>
        <a:accent3>
          <a:srgbClr val="FFFFFF"/>
        </a:accent3>
        <a:accent4>
          <a:srgbClr val="000000"/>
        </a:accent4>
        <a:accent5>
          <a:srgbClr val="FFCCAA"/>
        </a:accent5>
        <a:accent6>
          <a:srgbClr val="E70F04"/>
        </a:accent6>
        <a:hlink>
          <a:srgbClr val="005375"/>
        </a:hlink>
        <a:folHlink>
          <a:srgbClr val="750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AFF05"/>
        </a:accent1>
        <a:accent2>
          <a:srgbClr val="FF6B05"/>
        </a:accent2>
        <a:accent3>
          <a:srgbClr val="FFFFFF"/>
        </a:accent3>
        <a:accent4>
          <a:srgbClr val="000000"/>
        </a:accent4>
        <a:accent5>
          <a:srgbClr val="FCFFAA"/>
        </a:accent5>
        <a:accent6>
          <a:srgbClr val="E76004"/>
        </a:accent6>
        <a:hlink>
          <a:srgbClr val="490075"/>
        </a:hlink>
        <a:folHlink>
          <a:srgbClr val="004F7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07</Template>
  <TotalTime>42</TotalTime>
  <Words>400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piekny turkus</vt:lpstr>
      <vt:lpstr>1_Default Design</vt:lpstr>
      <vt:lpstr>ind_2309_slide</vt:lpstr>
      <vt:lpstr>«№86 ЖББОМ» КММ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андре</cp:lastModifiedBy>
  <cp:revision>6</cp:revision>
  <dcterms:created xsi:type="dcterms:W3CDTF">2014-11-08T06:16:47Z</dcterms:created>
  <dcterms:modified xsi:type="dcterms:W3CDTF">2014-11-09T17:42:38Z</dcterms:modified>
</cp:coreProperties>
</file>