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13E0559-EE22-4621-BF94-EFAA534ECED6}" type="datetimeFigureOut">
              <a:rPr lang="ru-RU" smtClean="0"/>
              <a:t>21.11.2014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ED854C-FAFD-4630-8935-D96517A635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39612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9BB36-CC79-41E1-A37B-08640651ABB9}" type="datetime1">
              <a:rPr lang="ru-RU" smtClean="0"/>
              <a:t>21.11.2014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Сычева В.М., учитель 1 уровня, СОШ № 86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49A58B-FFC1-4A88-B93B-A134DC71DCFC}" type="datetime1">
              <a:rPr lang="ru-RU" smtClean="0"/>
              <a:t>21.11.2014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Сычева В.М., учитель 1 уровня, СОШ № 86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073E4-72E9-4E03-ACAF-3787C0D990A9}" type="datetime1">
              <a:rPr lang="ru-RU" smtClean="0"/>
              <a:t>21.11.2014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Сычева В.М., учитель 1 уровня, СОШ № 86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1A705C-E6E1-4288-8C96-F07FFCDEB042}" type="datetime1">
              <a:rPr lang="ru-RU" smtClean="0"/>
              <a:t>21.11.2014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Сычева В.М., учитель 1 уровня, СОШ № 86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C106E-10A2-4E9C-BB29-64272175A3B3}" type="datetime1">
              <a:rPr lang="ru-RU" smtClean="0"/>
              <a:t>21.11.2014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Сычева В.М., учитель 1 уровня, СОШ № 86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D755E-D2CA-497A-B543-B897DE468277}" type="datetime1">
              <a:rPr lang="ru-RU" smtClean="0"/>
              <a:t>21.11.2014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Сычева В.М., учитель 1 уровня, СОШ № 86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2BAAC-C42D-4A97-A1A6-F2C1679C4405}" type="datetime1">
              <a:rPr lang="ru-RU" smtClean="0"/>
              <a:t>21.11.2014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Сычева В.М., учитель 1 уровня, СОШ № 86</a:t>
            </a: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E2FA9-E577-4A73-882E-1E1B8F0CAD19}" type="datetime1">
              <a:rPr lang="ru-RU" smtClean="0"/>
              <a:t>21.11.2014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Сычева В.М., учитель 1 уровня, СОШ № 86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C2D51-96F6-443B-AA6F-A47543AA7B32}" type="datetime1">
              <a:rPr lang="ru-RU" smtClean="0"/>
              <a:t>21.11.2014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Сычева В.М., учитель 1 уровня, СОШ № 86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A54BE-0488-49A5-9594-2A95086EDFB8}" type="datetime1">
              <a:rPr lang="ru-RU" smtClean="0"/>
              <a:t>21.11.2014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Сычева В.М., учитель 1 уровня, СОШ № 86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126F4-D514-486A-A164-59BF62450929}" type="datetime1">
              <a:rPr lang="ru-RU" smtClean="0"/>
              <a:t>21.11.2014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Сычева В.М., учитель 1 уровня, СОШ № 86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6D1067-5632-405C-94D8-EF4886649647}" type="datetime1">
              <a:rPr lang="ru-RU" smtClean="0"/>
              <a:t>21.11.2014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ru-RU" smtClean="0"/>
              <a:t>Сычева В.М., учитель 1 уровня, СОШ № 86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EFD1"/>
            </a:gs>
            <a:gs pos="64999">
              <a:srgbClr val="F0EBD5"/>
            </a:gs>
            <a:gs pos="100000">
              <a:srgbClr val="D1C39F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692696"/>
            <a:ext cx="7772400" cy="1728192"/>
          </a:xfrm>
        </p:spPr>
        <p:txBody>
          <a:bodyPr>
            <a:normAutofit/>
          </a:bodyPr>
          <a:lstStyle/>
          <a:p>
            <a:r>
              <a:rPr lang="ru-RU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Компетентность</a:t>
            </a:r>
            <a:br>
              <a:rPr lang="ru-RU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</a:br>
            <a:r>
              <a:rPr lang="ru-RU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современного учителя</a:t>
            </a:r>
            <a:endParaRPr lang="ru-RU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pic>
        <p:nvPicPr>
          <p:cNvPr id="4098" name="Picture 2" descr="Главный сайт г. Новотроицка: все новости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824" y="4255266"/>
            <a:ext cx="3169553" cy="2364486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2" name="Picture 6" descr="new-oxygen.ru. Размышления о плюсах и минусах советской школы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004" y="2708920"/>
            <a:ext cx="3019690" cy="2016224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4" name="Picture 8" descr="http://im3-tub-kz.yandex.net/i?id=a1106282d976c691e47027776d26e2af-89-144&amp;n=2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152" y="2708920"/>
            <a:ext cx="3024336" cy="2016224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6248400" y="6466709"/>
            <a:ext cx="2895600" cy="365125"/>
          </a:xfrm>
        </p:spPr>
        <p:txBody>
          <a:bodyPr/>
          <a:lstStyle/>
          <a:p>
            <a:r>
              <a:rPr lang="ru-RU" dirty="0" smtClean="0"/>
              <a:t>Сычева В.М., учитель 1 уровня,</a:t>
            </a:r>
          </a:p>
          <a:p>
            <a:r>
              <a:rPr lang="ru-RU" dirty="0" smtClean="0"/>
              <a:t> СОШ № 86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203826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14202"/>
          </a:xfrm>
        </p:spPr>
        <p:txBody>
          <a:bodyPr>
            <a:normAutofit fontScale="90000"/>
          </a:bodyPr>
          <a:lstStyle/>
          <a:p>
            <a:r>
              <a:rPr lang="ru-RU" sz="3200" b="1" i="1" u="sng" dirty="0">
                <a:solidFill>
                  <a:srgbClr val="FF0000"/>
                </a:solidFill>
              </a:rPr>
              <a:t>Компетентность учителя</a:t>
            </a:r>
            <a:r>
              <a:rPr lang="ru-RU" sz="3200" b="1" i="1" dirty="0">
                <a:solidFill>
                  <a:srgbClr val="FF0000"/>
                </a:solidFill>
              </a:rPr>
              <a:t> </a:t>
            </a:r>
            <a:r>
              <a:rPr lang="en-US" sz="3200" b="1" i="1" dirty="0" smtClean="0">
                <a:solidFill>
                  <a:srgbClr val="FF0000"/>
                </a:solidFill>
              </a:rPr>
              <a:t> </a:t>
            </a:r>
            <a:r>
              <a:rPr lang="en-US" sz="3200" b="1" i="1" dirty="0" smtClean="0">
                <a:solidFill>
                  <a:schemeClr val="accent5">
                    <a:lumMod val="50000"/>
                  </a:schemeClr>
                </a:solidFill>
              </a:rPr>
              <a:t/>
            </a:r>
            <a:br>
              <a:rPr lang="en-US" sz="3200" b="1" i="1" dirty="0" smtClean="0">
                <a:solidFill>
                  <a:schemeClr val="accent5">
                    <a:lumMod val="50000"/>
                  </a:schemeClr>
                </a:solidFill>
              </a:rPr>
            </a:br>
            <a:r>
              <a:rPr lang="ru-RU" sz="3200" b="1" i="1" dirty="0" smtClean="0">
                <a:solidFill>
                  <a:schemeClr val="accent5">
                    <a:lumMod val="50000"/>
                  </a:schemeClr>
                </a:solidFill>
              </a:rPr>
              <a:t>характеризуется </a:t>
            </a:r>
            <a:r>
              <a:rPr lang="ru-RU" sz="3200" b="1" i="1" dirty="0">
                <a:solidFill>
                  <a:schemeClr val="accent5">
                    <a:lumMod val="50000"/>
                  </a:schemeClr>
                </a:solidFill>
              </a:rPr>
              <a:t>основными направлениями, </a:t>
            </a:r>
            <a:r>
              <a:rPr lang="en-US" sz="3200" b="1" i="1" dirty="0" smtClean="0">
                <a:solidFill>
                  <a:schemeClr val="accent5">
                    <a:lumMod val="50000"/>
                  </a:schemeClr>
                </a:solidFill>
              </a:rPr>
              <a:t/>
            </a:r>
            <a:br>
              <a:rPr lang="en-US" sz="3200" b="1" i="1" dirty="0" smtClean="0">
                <a:solidFill>
                  <a:schemeClr val="accent5">
                    <a:lumMod val="50000"/>
                  </a:schemeClr>
                </a:solidFill>
              </a:rPr>
            </a:br>
            <a:r>
              <a:rPr lang="ru-RU" sz="3200" b="1" i="1" dirty="0" smtClean="0">
                <a:solidFill>
                  <a:schemeClr val="accent5">
                    <a:lumMod val="50000"/>
                  </a:schemeClr>
                </a:solidFill>
              </a:rPr>
              <a:t>по </a:t>
            </a:r>
            <a:r>
              <a:rPr lang="ru-RU" sz="3200" b="1" i="1" dirty="0">
                <a:solidFill>
                  <a:schemeClr val="accent5">
                    <a:lumMod val="50000"/>
                  </a:schemeClr>
                </a:solidFill>
              </a:rPr>
              <a:t>которым он может повысить </a:t>
            </a:r>
            <a:r>
              <a:rPr lang="en-US" sz="3200" b="1" i="1" dirty="0" smtClean="0">
                <a:solidFill>
                  <a:schemeClr val="accent5">
                    <a:lumMod val="50000"/>
                  </a:schemeClr>
                </a:solidFill>
              </a:rPr>
              <a:t/>
            </a:r>
            <a:br>
              <a:rPr lang="en-US" sz="3200" b="1" i="1" dirty="0" smtClean="0">
                <a:solidFill>
                  <a:schemeClr val="accent5">
                    <a:lumMod val="50000"/>
                  </a:schemeClr>
                </a:solidFill>
              </a:rPr>
            </a:br>
            <a:r>
              <a:rPr lang="ru-RU" sz="3200" b="1" i="1" dirty="0" smtClean="0">
                <a:solidFill>
                  <a:schemeClr val="accent5">
                    <a:lumMod val="50000"/>
                  </a:schemeClr>
                </a:solidFill>
              </a:rPr>
              <a:t>свое </a:t>
            </a:r>
            <a:r>
              <a:rPr lang="ru-RU" sz="3200" b="1" i="1" dirty="0">
                <a:solidFill>
                  <a:schemeClr val="accent5">
                    <a:lumMod val="50000"/>
                  </a:schemeClr>
                </a:solidFill>
              </a:rPr>
              <a:t>профессиональное мастерство</a:t>
            </a:r>
            <a:r>
              <a:rPr lang="ru-RU" sz="3200" b="1" dirty="0"/>
              <a:t>, это: 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204864"/>
            <a:ext cx="8229600" cy="3921299"/>
          </a:xfrm>
        </p:spPr>
        <p:txBody>
          <a:bodyPr>
            <a:normAutofit fontScale="85000" lnSpcReduction="20000"/>
          </a:bodyPr>
          <a:lstStyle/>
          <a:p>
            <a:r>
              <a:rPr lang="ru-RU" b="1" dirty="0" smtClean="0">
                <a:solidFill>
                  <a:srgbClr val="C00000"/>
                </a:solidFill>
              </a:rPr>
              <a:t>Педагогическая </a:t>
            </a:r>
            <a:r>
              <a:rPr lang="ru-RU" b="1" dirty="0">
                <a:solidFill>
                  <a:srgbClr val="C00000"/>
                </a:solidFill>
              </a:rPr>
              <a:t>деятельность </a:t>
            </a:r>
            <a:r>
              <a:rPr lang="ru-RU" dirty="0"/>
              <a:t>– углубление научных знаний, наработка  методической базы, формирование профессионально значимых умений и навыков учителя;</a:t>
            </a:r>
          </a:p>
          <a:p>
            <a:r>
              <a:rPr lang="ru-RU" b="1" dirty="0">
                <a:solidFill>
                  <a:srgbClr val="C00000"/>
                </a:solidFill>
              </a:rPr>
              <a:t>Личность учителя как человека</a:t>
            </a:r>
            <a:r>
              <a:rPr lang="ru-RU" dirty="0"/>
              <a:t>, который учится всю жизнь, и только в этом случае он обретает право учить;</a:t>
            </a:r>
          </a:p>
          <a:p>
            <a:r>
              <a:rPr lang="ru-RU" b="1" dirty="0">
                <a:solidFill>
                  <a:srgbClr val="C00000"/>
                </a:solidFill>
              </a:rPr>
              <a:t>Психолого-педагогическое общение</a:t>
            </a:r>
            <a:r>
              <a:rPr lang="ru-RU" dirty="0"/>
              <a:t>, которое включает в себя культуру педагогического общения, развитие способностей работать в коллективе, освоение корпоративных норм поведения.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Сычева В.М., учитель 1 уровня, </a:t>
            </a:r>
          </a:p>
          <a:p>
            <a:r>
              <a:rPr lang="ru-RU" dirty="0" smtClean="0"/>
              <a:t>СОШ № 86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43432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507288" cy="1143000"/>
          </a:xfrm>
        </p:spPr>
        <p:txBody>
          <a:bodyPr>
            <a:noAutofit/>
          </a:bodyPr>
          <a:lstStyle/>
          <a:p>
            <a:r>
              <a:rPr lang="ru-RU" sz="2800" b="1" u="sng" dirty="0">
                <a:solidFill>
                  <a:srgbClr val="C00000"/>
                </a:solidFill>
              </a:rPr>
              <a:t>Педагогические </a:t>
            </a:r>
            <a:r>
              <a:rPr lang="ru-RU" sz="2800" b="1" u="sng" dirty="0" smtClean="0">
                <a:solidFill>
                  <a:srgbClr val="C00000"/>
                </a:solidFill>
              </a:rPr>
              <a:t>критерии</a:t>
            </a:r>
            <a:r>
              <a:rPr lang="en-US" sz="2800" b="1" u="sng" dirty="0" smtClean="0">
                <a:solidFill>
                  <a:srgbClr val="C00000"/>
                </a:solidFill>
              </a:rPr>
              <a:t> </a:t>
            </a:r>
            <a:r>
              <a:rPr lang="ru-RU" sz="2800" b="1" u="sng" dirty="0" smtClean="0">
                <a:solidFill>
                  <a:srgbClr val="C00000"/>
                </a:solidFill>
              </a:rPr>
              <a:t>компетентности</a:t>
            </a:r>
            <a:r>
              <a:rPr lang="ru-RU" sz="2800" b="1" u="sng" dirty="0">
                <a:solidFill>
                  <a:srgbClr val="C00000"/>
                </a:solidFill>
              </a:rPr>
              <a:t>  учителя.</a:t>
            </a:r>
            <a:r>
              <a:rPr lang="ru-RU" sz="2800" dirty="0">
                <a:solidFill>
                  <a:srgbClr val="C00000"/>
                </a:solidFill>
              </a:rPr>
              <a:t/>
            </a:r>
            <a:br>
              <a:rPr lang="ru-RU" sz="2800" dirty="0">
                <a:solidFill>
                  <a:srgbClr val="C00000"/>
                </a:solidFill>
              </a:rPr>
            </a:br>
            <a:r>
              <a:rPr lang="ru-RU" sz="2800" b="1" dirty="0" smtClean="0">
                <a:solidFill>
                  <a:schemeClr val="accent5">
                    <a:lumMod val="50000"/>
                  </a:schemeClr>
                </a:solidFill>
              </a:rPr>
              <a:t>«</a:t>
            </a:r>
            <a:r>
              <a:rPr lang="ru-RU" sz="2800" b="1" dirty="0">
                <a:solidFill>
                  <a:schemeClr val="accent5">
                    <a:lumMod val="50000"/>
                  </a:schemeClr>
                </a:solidFill>
              </a:rPr>
              <a:t>О работе учителя судят по конечному результату»</a:t>
            </a:r>
            <a:endParaRPr lang="ru-RU" sz="2800" dirty="0">
              <a:solidFill>
                <a:schemeClr val="accent5">
                  <a:lumMod val="50000"/>
                </a:schemeClr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42754410"/>
              </p:ext>
            </p:extLst>
          </p:nvPr>
        </p:nvGraphicFramePr>
        <p:xfrm>
          <a:off x="323528" y="1409542"/>
          <a:ext cx="8568951" cy="465258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568951"/>
              </a:tblGrid>
              <a:tr h="71462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rgbClr val="C00000"/>
                          </a:solidFill>
                          <a:effectLst/>
                        </a:rPr>
                        <a:t>Уровень </a:t>
                      </a:r>
                      <a:r>
                        <a:rPr lang="ru-RU" sz="1600" dirty="0" err="1" smtClean="0">
                          <a:solidFill>
                            <a:srgbClr val="C00000"/>
                          </a:solidFill>
                          <a:effectLst/>
                        </a:rPr>
                        <a:t>обучености</a:t>
                      </a:r>
                      <a:r>
                        <a:rPr lang="ru-RU" sz="1600" dirty="0" smtClean="0">
                          <a:solidFill>
                            <a:srgbClr val="C00000"/>
                          </a:solidFill>
                          <a:effectLst/>
                        </a:rPr>
                        <a:t> </a:t>
                      </a:r>
                      <a:r>
                        <a:rPr lang="ru-RU" sz="1600" dirty="0">
                          <a:solidFill>
                            <a:srgbClr val="C00000"/>
                          </a:solidFill>
                          <a:effectLst/>
                        </a:rPr>
                        <a:t>учеников</a:t>
                      </a:r>
                      <a:r>
                        <a:rPr lang="ru-RU" sz="16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</a:rPr>
                        <a:t>, </a:t>
                      </a: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</a:rPr>
                        <a:t>так называемый ЗУН (знания, умения, навыки</a:t>
                      </a:r>
                      <a:r>
                        <a:rPr lang="ru-RU" sz="1600" dirty="0" smtClean="0">
                          <a:solidFill>
                            <a:schemeClr val="tx1"/>
                          </a:solidFill>
                          <a:effectLst/>
                        </a:rPr>
                        <a:t>)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6580" marR="66580" marT="0" marB="0">
                    <a:gradFill>
                      <a:gsLst>
                        <a:gs pos="0">
                          <a:srgbClr val="FFEFD1"/>
                        </a:gs>
                        <a:gs pos="64999">
                          <a:srgbClr val="F0EBD5"/>
                        </a:gs>
                        <a:gs pos="100000">
                          <a:srgbClr val="D1C39F"/>
                        </a:gs>
                      </a:gsLst>
                      <a:lin ang="5400000" scaled="0"/>
                    </a:gradFill>
                  </a:tcPr>
                </a:tc>
              </a:tr>
              <a:tr h="71462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rgbClr val="C00000"/>
                          </a:solidFill>
                          <a:effectLst/>
                        </a:rPr>
                        <a:t>Уровень </a:t>
                      </a:r>
                      <a:r>
                        <a:rPr lang="ru-RU" sz="1600" dirty="0" err="1">
                          <a:solidFill>
                            <a:srgbClr val="C00000"/>
                          </a:solidFill>
                          <a:effectLst/>
                        </a:rPr>
                        <a:t>сформированности</a:t>
                      </a:r>
                      <a:r>
                        <a:rPr lang="ru-RU" sz="1600" dirty="0">
                          <a:solidFill>
                            <a:srgbClr val="C00000"/>
                          </a:solidFill>
                          <a:effectLst/>
                        </a:rPr>
                        <a:t> </a:t>
                      </a:r>
                      <a:r>
                        <a:rPr lang="ru-RU" sz="1600" dirty="0" err="1">
                          <a:solidFill>
                            <a:srgbClr val="C00000"/>
                          </a:solidFill>
                          <a:effectLst/>
                        </a:rPr>
                        <a:t>общеучебных</a:t>
                      </a:r>
                      <a:r>
                        <a:rPr lang="ru-RU" sz="1600" dirty="0">
                          <a:solidFill>
                            <a:srgbClr val="C00000"/>
                          </a:solidFill>
                          <a:effectLst/>
                        </a:rPr>
                        <a:t> умений и навыков </a:t>
                      </a: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</a:rPr>
                        <a:t>(ОУУН) -учебно-информационные, учебно-логические, учебно-управленческие умения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580" marR="66580" marT="0" marB="0">
                    <a:gradFill>
                      <a:gsLst>
                        <a:gs pos="0">
                          <a:srgbClr val="FFEFD1"/>
                        </a:gs>
                        <a:gs pos="64999">
                          <a:srgbClr val="F0EBD5"/>
                        </a:gs>
                        <a:gs pos="100000">
                          <a:srgbClr val="D1C39F"/>
                        </a:gs>
                      </a:gsLst>
                      <a:lin ang="5400000" scaled="0"/>
                    </a:gradFill>
                  </a:tcPr>
                </a:tc>
              </a:tr>
              <a:tr h="71462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rgbClr val="C00000"/>
                          </a:solidFill>
                          <a:effectLst/>
                        </a:rPr>
                        <a:t>Инновационная </a:t>
                      </a:r>
                      <a:r>
                        <a:rPr lang="ru-RU" sz="1600" dirty="0">
                          <a:solidFill>
                            <a:srgbClr val="C00000"/>
                          </a:solidFill>
                          <a:effectLst/>
                        </a:rPr>
                        <a:t>деятельность</a:t>
                      </a:r>
                      <a:r>
                        <a:rPr lang="ru-RU" sz="16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</a:rPr>
                        <a:t>, </a:t>
                      </a: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</a:rPr>
                        <a:t>которая позволяет осуществлять образовательный процесс на более высоком, современном уровне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580" marR="66580" marT="0" marB="0">
                    <a:gradFill>
                      <a:gsLst>
                        <a:gs pos="0">
                          <a:srgbClr val="FFEFD1"/>
                        </a:gs>
                        <a:gs pos="64999">
                          <a:srgbClr val="F0EBD5"/>
                        </a:gs>
                        <a:gs pos="100000">
                          <a:srgbClr val="D1C39F"/>
                        </a:gs>
                      </a:gsLst>
                      <a:lin ang="5400000" scaled="0"/>
                    </a:gradFill>
                  </a:tcPr>
                </a:tc>
              </a:tr>
              <a:tr h="71462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C00000"/>
                          </a:solidFill>
                          <a:effectLst/>
                        </a:rPr>
                        <a:t>Состояние исследовательской работы и работы по самообразованию</a:t>
                      </a:r>
                      <a:r>
                        <a:rPr lang="ru-RU" sz="16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</a:rPr>
                        <a:t>, </a:t>
                      </a: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</a:rPr>
                        <a:t>целью которого является овладение теоретическими сведениями о различных методах и формах преподавания и  проследить эффективность их применения.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580" marR="66580" marT="0" marB="0">
                    <a:gradFill>
                      <a:gsLst>
                        <a:gs pos="0">
                          <a:srgbClr val="FFEFD1"/>
                        </a:gs>
                        <a:gs pos="64999">
                          <a:srgbClr val="F0EBD5"/>
                        </a:gs>
                        <a:gs pos="100000">
                          <a:srgbClr val="D1C39F"/>
                        </a:gs>
                      </a:gsLst>
                      <a:lin ang="5400000" scaled="0"/>
                    </a:gradFill>
                  </a:tcPr>
                </a:tc>
              </a:tr>
              <a:tr h="71462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C00000"/>
                          </a:solidFill>
                          <a:effectLst/>
                        </a:rPr>
                        <a:t>Образование педагогов и повышение квалификации</a:t>
                      </a:r>
                      <a:r>
                        <a:rPr lang="ru-RU" sz="16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</a:rPr>
                        <a:t>.  </a:t>
                      </a: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</a:rPr>
                        <a:t>Это одно важнейших условий для повышения своей педагогической компетенции, сохранения качества преподавания.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580" marR="66580" marT="0" marB="0">
                    <a:gradFill>
                      <a:gsLst>
                        <a:gs pos="0">
                          <a:srgbClr val="FFEFD1"/>
                        </a:gs>
                        <a:gs pos="64999">
                          <a:srgbClr val="F0EBD5"/>
                        </a:gs>
                        <a:gs pos="100000">
                          <a:srgbClr val="D1C39F"/>
                        </a:gs>
                      </a:gsLst>
                      <a:lin ang="5400000" scaled="0"/>
                    </a:gradFill>
                  </a:tcPr>
                </a:tc>
              </a:tr>
              <a:tr h="9528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C00000"/>
                          </a:solidFill>
                          <a:effectLst/>
                        </a:rPr>
                        <a:t>Способность к самоанализу, самодиагностике, так называемой  рефлексии</a:t>
                      </a:r>
                      <a:r>
                        <a:rPr lang="ru-RU" sz="16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</a:rPr>
                        <a:t>, </a:t>
                      </a: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</a:rPr>
                        <a:t>размышление  по поводу того, что они (учителя) делают. </a:t>
                      </a:r>
                      <a:r>
                        <a:rPr lang="ru-RU" sz="1600" dirty="0" smtClean="0">
                          <a:solidFill>
                            <a:schemeClr val="tx1"/>
                          </a:solidFill>
                          <a:effectLst/>
                        </a:rPr>
                        <a:t>Размышления</a:t>
                      </a: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</a:rPr>
                        <a:t>, претворенные в действие  </a:t>
                      </a:r>
                      <a:r>
                        <a:rPr lang="ru-RU" sz="1600" dirty="0" smtClean="0">
                          <a:solidFill>
                            <a:schemeClr val="tx1"/>
                          </a:solidFill>
                          <a:effectLst/>
                        </a:rPr>
                        <a:t>и</a:t>
                      </a:r>
                      <a:r>
                        <a:rPr lang="ru-RU" sz="1600" baseline="0" dirty="0" smtClean="0">
                          <a:solidFill>
                            <a:schemeClr val="tx1"/>
                          </a:solidFill>
                          <a:effectLst/>
                        </a:rPr>
                        <a:t> разм</a:t>
                      </a:r>
                      <a:r>
                        <a:rPr lang="ru-RU" sz="1600" dirty="0" smtClean="0">
                          <a:solidFill>
                            <a:schemeClr val="tx1"/>
                          </a:solidFill>
                          <a:effectLst/>
                        </a:rPr>
                        <a:t>ышления </a:t>
                      </a: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</a:rPr>
                        <a:t>по поводу совершенных действий </a:t>
                      </a:r>
                      <a:r>
                        <a:rPr lang="ru-RU" sz="1600" dirty="0" smtClean="0">
                          <a:solidFill>
                            <a:schemeClr val="tx1"/>
                          </a:solidFill>
                          <a:effectLst/>
                        </a:rPr>
                        <a:t>(рефлексия).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580" marR="66580" marT="0" marB="0">
                    <a:gradFill>
                      <a:gsLst>
                        <a:gs pos="0">
                          <a:srgbClr val="FFEFD1"/>
                        </a:gs>
                        <a:gs pos="64999">
                          <a:srgbClr val="F0EBD5"/>
                        </a:gs>
                        <a:gs pos="100000">
                          <a:srgbClr val="D1C39F"/>
                        </a:gs>
                      </a:gsLst>
                      <a:lin ang="5400000" scaled="0"/>
                    </a:gradFill>
                  </a:tcPr>
                </a:tc>
              </a:tr>
            </a:tbl>
          </a:graphicData>
        </a:graphic>
      </p:graphicFrame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Сычева В.М., учитель 1 уровня,</a:t>
            </a:r>
          </a:p>
          <a:p>
            <a:r>
              <a:rPr lang="ru-RU" dirty="0" smtClean="0"/>
              <a:t> СОШ № 86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109345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274638"/>
            <a:ext cx="8928992" cy="1426170"/>
          </a:xfrm>
        </p:spPr>
        <p:txBody>
          <a:bodyPr>
            <a:noAutofit/>
          </a:bodyPr>
          <a:lstStyle/>
          <a:p>
            <a:r>
              <a:rPr lang="ru-RU" sz="2800" b="1" u="sng" dirty="0" smtClean="0">
                <a:solidFill>
                  <a:srgbClr val="C00000"/>
                </a:solidFill>
              </a:rPr>
              <a:t>Психологические </a:t>
            </a:r>
            <a:r>
              <a:rPr lang="ru-RU" sz="2800" b="1" u="sng" dirty="0">
                <a:solidFill>
                  <a:srgbClr val="C00000"/>
                </a:solidFill>
              </a:rPr>
              <a:t>критерии </a:t>
            </a:r>
            <a:r>
              <a:rPr lang="ru-RU" sz="2800" b="1" u="sng" dirty="0" smtClean="0">
                <a:solidFill>
                  <a:srgbClr val="C00000"/>
                </a:solidFill>
              </a:rPr>
              <a:t>компетентности учителя</a:t>
            </a:r>
            <a:r>
              <a:rPr lang="ru-RU" sz="2800" dirty="0">
                <a:solidFill>
                  <a:srgbClr val="C00000"/>
                </a:solidFill>
              </a:rPr>
              <a:t/>
            </a:r>
            <a:br>
              <a:rPr lang="ru-RU" sz="2800" dirty="0">
                <a:solidFill>
                  <a:srgbClr val="C00000"/>
                </a:solidFill>
              </a:rPr>
            </a:br>
            <a:r>
              <a:rPr lang="ru-RU" sz="2400" b="1" dirty="0">
                <a:solidFill>
                  <a:schemeClr val="accent5">
                    <a:lumMod val="50000"/>
                  </a:schemeClr>
                </a:solidFill>
              </a:rPr>
              <a:t>«Настоящее образование – это такое образование, </a:t>
            </a:r>
            <a:r>
              <a:rPr lang="ru-RU" sz="2400" b="1" dirty="0" smtClean="0">
                <a:solidFill>
                  <a:schemeClr val="accent5">
                    <a:lumMod val="50000"/>
                  </a:schemeClr>
                </a:solidFill>
              </a:rPr>
              <a:t>которое </a:t>
            </a:r>
            <a:r>
              <a:rPr lang="ru-RU" sz="2400" b="1" dirty="0">
                <a:solidFill>
                  <a:schemeClr val="accent5">
                    <a:lumMod val="50000"/>
                  </a:schemeClr>
                </a:solidFill>
              </a:rPr>
              <a:t>заставляет определить свое отношение </a:t>
            </a:r>
            <a:r>
              <a:rPr lang="ru-RU" sz="2400" b="1" dirty="0" smtClean="0">
                <a:solidFill>
                  <a:schemeClr val="accent5">
                    <a:lumMod val="50000"/>
                  </a:schemeClr>
                </a:solidFill>
              </a:rPr>
              <a:t>ко </a:t>
            </a:r>
            <a:r>
              <a:rPr lang="ru-RU" sz="2400" b="1" dirty="0">
                <a:solidFill>
                  <a:schemeClr val="accent5">
                    <a:lumMod val="50000"/>
                  </a:schemeClr>
                </a:solidFill>
              </a:rPr>
              <a:t>всему окружающему»</a:t>
            </a:r>
            <a:endParaRPr lang="ru-RU" sz="2400" dirty="0">
              <a:solidFill>
                <a:schemeClr val="accent5">
                  <a:lumMod val="50000"/>
                </a:schemeClr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68407130"/>
              </p:ext>
            </p:extLst>
          </p:nvPr>
        </p:nvGraphicFramePr>
        <p:xfrm>
          <a:off x="395536" y="1700808"/>
          <a:ext cx="8280920" cy="417646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280920"/>
              </a:tblGrid>
              <a:tr h="115212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C00000"/>
                          </a:solidFill>
                          <a:effectLst/>
                        </a:rPr>
                        <a:t>Интерес, мотивация. </a:t>
                      </a: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</a:rPr>
                        <a:t>Что интересует учеников? Можно спросить, а лучше создать такую атмосферу доверия и творчества, в которой интересы проявятся естественным образом.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gradFill>
                      <a:gsLst>
                        <a:gs pos="0">
                          <a:srgbClr val="FFEFD1"/>
                        </a:gs>
                        <a:gs pos="64999">
                          <a:srgbClr val="F0EBD5"/>
                        </a:gs>
                        <a:gs pos="100000">
                          <a:srgbClr val="D1C39F"/>
                        </a:gs>
                      </a:gsLst>
                      <a:lin ang="5400000" scaled="0"/>
                    </a:gradFill>
                  </a:tcPr>
                </a:tc>
              </a:tr>
              <a:tr h="72008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C00000"/>
                          </a:solidFill>
                          <a:effectLst/>
                        </a:rPr>
                        <a:t>Сознательное обучение. </a:t>
                      </a: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</a:rPr>
                        <a:t>Нужно научиться воспитывать у ученика требуемое отношение к учебе</a:t>
                      </a:r>
                      <a:r>
                        <a:rPr lang="ru-RU" sz="1800" dirty="0" smtClean="0">
                          <a:solidFill>
                            <a:schemeClr val="tx1"/>
                          </a:solidFill>
                          <a:effectLst/>
                        </a:rPr>
                        <a:t>.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>
                    <a:gradFill>
                      <a:gsLst>
                        <a:gs pos="0">
                          <a:srgbClr val="FFEFD1"/>
                        </a:gs>
                        <a:gs pos="64999">
                          <a:srgbClr val="F0EBD5"/>
                        </a:gs>
                        <a:gs pos="100000">
                          <a:srgbClr val="D1C39F"/>
                        </a:gs>
                      </a:gsLst>
                      <a:lin ang="5400000" scaled="0"/>
                    </a:gradFill>
                  </a:tcPr>
                </a:tc>
              </a:tr>
              <a:tr h="115212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C00000"/>
                          </a:solidFill>
                          <a:effectLst/>
                        </a:rPr>
                        <a:t>Взаимоотношения в системе «Учитель – ученик». </a:t>
                      </a: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</a:rPr>
                        <a:t>Правильное взаимодействие учителя с учеником является ведущей переменной процесса обучения, обуславливает формирование познавательных действий учащихся.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gradFill>
                      <a:gsLst>
                        <a:gs pos="0">
                          <a:srgbClr val="FFEFD1"/>
                        </a:gs>
                        <a:gs pos="64999">
                          <a:srgbClr val="F0EBD5"/>
                        </a:gs>
                        <a:gs pos="100000">
                          <a:srgbClr val="D1C39F"/>
                        </a:gs>
                      </a:gsLst>
                      <a:lin ang="5400000" scaled="0"/>
                    </a:gradFill>
                  </a:tcPr>
                </a:tc>
              </a:tr>
              <a:tr h="115212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C00000"/>
                          </a:solidFill>
                          <a:effectLst/>
                        </a:rPr>
                        <a:t>Учет индивидуальных особенностей ученика. </a:t>
                      </a: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</a:rPr>
                        <a:t>Воспитание внимания зависит от личных качеств учителя. К числу наиболее важных качеств учителя относят внимательность и наблюдательность. 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gradFill>
                      <a:gsLst>
                        <a:gs pos="0">
                          <a:srgbClr val="FFEFD1"/>
                        </a:gs>
                        <a:gs pos="64999">
                          <a:srgbClr val="F0EBD5"/>
                        </a:gs>
                        <a:gs pos="100000">
                          <a:srgbClr val="D1C39F"/>
                        </a:gs>
                      </a:gsLst>
                      <a:lin ang="5400000" scaled="0"/>
                    </a:gradFill>
                  </a:tcPr>
                </a:tc>
              </a:tr>
            </a:tbl>
          </a:graphicData>
        </a:graphic>
      </p:graphicFrame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Сычева В.М., учитель 1 уровня, </a:t>
            </a:r>
          </a:p>
          <a:p>
            <a:r>
              <a:rPr lang="ru-RU" dirty="0" smtClean="0"/>
              <a:t>СОШ № 86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609087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1616" y="116632"/>
            <a:ext cx="8928992" cy="1143000"/>
          </a:xfrm>
        </p:spPr>
        <p:txBody>
          <a:bodyPr>
            <a:noAutofit/>
          </a:bodyPr>
          <a:lstStyle/>
          <a:p>
            <a:r>
              <a:rPr lang="ru-RU" sz="2800" b="1" dirty="0">
                <a:solidFill>
                  <a:srgbClr val="C00000"/>
                </a:solidFill>
              </a:rPr>
              <a:t>Личностные критерии компетентности учителя</a:t>
            </a:r>
            <a:r>
              <a:rPr lang="ru-RU" sz="2800" dirty="0"/>
              <a:t/>
            </a:r>
            <a:br>
              <a:rPr lang="ru-RU" sz="2800" dirty="0"/>
            </a:br>
            <a:r>
              <a:rPr lang="ru-RU" sz="2400" b="1" dirty="0">
                <a:solidFill>
                  <a:schemeClr val="accent5">
                    <a:lumMod val="50000"/>
                  </a:schemeClr>
                </a:solidFill>
              </a:rPr>
              <a:t>«Специфической чертой деятельности учителя является </a:t>
            </a:r>
            <a:r>
              <a:rPr lang="ru-RU" sz="2400" b="1" dirty="0" smtClean="0">
                <a:solidFill>
                  <a:schemeClr val="accent5">
                    <a:lumMod val="50000"/>
                  </a:schemeClr>
                </a:solidFill>
              </a:rPr>
              <a:t/>
            </a:r>
            <a:br>
              <a:rPr lang="ru-RU" sz="2400" b="1" dirty="0" smtClean="0">
                <a:solidFill>
                  <a:schemeClr val="accent5">
                    <a:lumMod val="50000"/>
                  </a:schemeClr>
                </a:solidFill>
              </a:rPr>
            </a:br>
            <a:r>
              <a:rPr lang="ru-RU" sz="2400" b="1" dirty="0" smtClean="0">
                <a:solidFill>
                  <a:schemeClr val="accent5">
                    <a:lumMod val="50000"/>
                  </a:schemeClr>
                </a:solidFill>
              </a:rPr>
              <a:t>высокая </a:t>
            </a:r>
            <a:r>
              <a:rPr lang="ru-RU" sz="2400" b="1" dirty="0">
                <a:solidFill>
                  <a:schemeClr val="accent5">
                    <a:lumMod val="50000"/>
                  </a:schemeClr>
                </a:solidFill>
              </a:rPr>
              <a:t>включенность в неё личности учителя»</a:t>
            </a:r>
            <a:endParaRPr lang="ru-RU" sz="2400" dirty="0">
              <a:solidFill>
                <a:schemeClr val="accent5">
                  <a:lumMod val="50000"/>
                </a:schemeClr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92056601"/>
              </p:ext>
            </p:extLst>
          </p:nvPr>
        </p:nvGraphicFramePr>
        <p:xfrm>
          <a:off x="107504" y="1340768"/>
          <a:ext cx="8928992" cy="541766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928992"/>
              </a:tblGrid>
              <a:tr h="94290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C00000"/>
                          </a:solidFill>
                          <a:effectLst/>
                        </a:rPr>
                        <a:t>Эмоциональность.  </a:t>
                      </a:r>
                      <a:r>
                        <a:rPr lang="ru-RU" sz="18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</a:rPr>
                        <a:t>Интенсивность эмоций, их устойчивость, глубина чувств, адекватность эмоционального состояния учителя на деятельность учащихся, доброжелательность реакции учителя на возбуждение, уверенность в своих педагогических мыслях и действиях, удовлетворенность от результатов своего труда.</a:t>
                      </a:r>
                      <a:endParaRPr lang="ru-RU" sz="18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709" marR="52709" marT="0" marB="0">
                    <a:gradFill>
                      <a:gsLst>
                        <a:gs pos="0">
                          <a:srgbClr val="FFEFD1"/>
                        </a:gs>
                        <a:gs pos="64999">
                          <a:srgbClr val="F0EBD5"/>
                        </a:gs>
                        <a:gs pos="100000">
                          <a:srgbClr val="D1C39F"/>
                        </a:gs>
                      </a:gsLst>
                      <a:lin ang="5400000" scaled="0"/>
                    </a:gradFill>
                  </a:tcPr>
                </a:tc>
              </a:tr>
              <a:tr h="75432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rgbClr val="C00000"/>
                          </a:solidFill>
                          <a:effectLst/>
                        </a:rPr>
                        <a:t>Выразительность </a:t>
                      </a:r>
                      <a:r>
                        <a:rPr lang="ru-RU" sz="1800" dirty="0">
                          <a:solidFill>
                            <a:srgbClr val="C00000"/>
                          </a:solidFill>
                          <a:effectLst/>
                        </a:rPr>
                        <a:t>речи. </a:t>
                      </a:r>
                      <a:r>
                        <a:rPr lang="ru-RU" sz="18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</a:rPr>
                        <a:t>Это качество характеризует содержательность, яркость, образность и убедительность речи учителя</a:t>
                      </a:r>
                      <a:r>
                        <a:rPr lang="ru-RU" sz="18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</a:rPr>
                        <a:t>.</a:t>
                      </a:r>
                      <a:endParaRPr lang="ru-RU" sz="18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</a:endParaRPr>
                    </a:p>
                  </a:txBody>
                  <a:tcPr marL="52709" marR="52709" marT="0" marB="0">
                    <a:gradFill>
                      <a:gsLst>
                        <a:gs pos="0">
                          <a:srgbClr val="FFEFD1"/>
                        </a:gs>
                        <a:gs pos="64999">
                          <a:srgbClr val="F0EBD5"/>
                        </a:gs>
                        <a:gs pos="100000">
                          <a:srgbClr val="D1C39F"/>
                        </a:gs>
                      </a:gsLst>
                      <a:lin ang="5400000" scaled="0"/>
                    </a:gradFill>
                  </a:tcPr>
                </a:tc>
              </a:tr>
              <a:tr h="56574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C00000"/>
                          </a:solidFill>
                          <a:effectLst/>
                        </a:rPr>
                        <a:t>Творческое начало личности. </a:t>
                      </a:r>
                      <a:r>
                        <a:rPr lang="ru-RU" sz="18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</a:rPr>
                        <a:t>Учитель, как и писатель, должен строить свою внутреннюю и внешнюю биографию. Но делать это  с творческим подходом, остроумно, оригинально</a:t>
                      </a:r>
                      <a:endParaRPr lang="ru-RU" sz="18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709" marR="52709" marT="0" marB="0">
                    <a:gradFill>
                      <a:gsLst>
                        <a:gs pos="0">
                          <a:srgbClr val="FFEFD1"/>
                        </a:gs>
                        <a:gs pos="64999">
                          <a:srgbClr val="F0EBD5"/>
                        </a:gs>
                        <a:gs pos="100000">
                          <a:srgbClr val="D1C39F"/>
                        </a:gs>
                      </a:gsLst>
                      <a:lin ang="5400000" scaled="0"/>
                    </a:gradFill>
                  </a:tcPr>
                </a:tc>
              </a:tr>
              <a:tr h="75432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rgbClr val="C00000"/>
                          </a:solidFill>
                          <a:effectLst/>
                        </a:rPr>
                        <a:t>Организаторские </a:t>
                      </a:r>
                      <a:r>
                        <a:rPr lang="ru-RU" sz="1800" dirty="0">
                          <a:solidFill>
                            <a:srgbClr val="C00000"/>
                          </a:solidFill>
                          <a:effectLst/>
                        </a:rPr>
                        <a:t>способности. </a:t>
                      </a:r>
                      <a:r>
                        <a:rPr lang="ru-RU" sz="18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</a:rPr>
                        <a:t>Необходимы как обеспечения работы самого учителя, так для создания хорошего ученического </a:t>
                      </a:r>
                      <a:r>
                        <a:rPr lang="ru-RU" sz="18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</a:rPr>
                        <a:t>коллектива</a:t>
                      </a:r>
                      <a:endParaRPr lang="ru-RU" sz="18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</a:endParaRPr>
                    </a:p>
                  </a:txBody>
                  <a:tcPr marL="52709" marR="52709" marT="0" marB="0">
                    <a:gradFill>
                      <a:gsLst>
                        <a:gs pos="0">
                          <a:srgbClr val="FFEFD1"/>
                        </a:gs>
                        <a:gs pos="64999">
                          <a:srgbClr val="F0EBD5"/>
                        </a:gs>
                        <a:gs pos="100000">
                          <a:srgbClr val="D1C39F"/>
                        </a:gs>
                      </a:gsLst>
                      <a:lin ang="5400000" scaled="0"/>
                    </a:gradFill>
                  </a:tcPr>
                </a:tc>
              </a:tr>
              <a:tr h="75432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rgbClr val="C00000"/>
                          </a:solidFill>
                          <a:effectLst/>
                        </a:rPr>
                        <a:t>Чувство </a:t>
                      </a:r>
                      <a:r>
                        <a:rPr lang="ru-RU" sz="1800" dirty="0">
                          <a:solidFill>
                            <a:srgbClr val="C00000"/>
                          </a:solidFill>
                          <a:effectLst/>
                        </a:rPr>
                        <a:t>юмора. </a:t>
                      </a:r>
                      <a:r>
                        <a:rPr lang="ru-RU" sz="18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</a:rPr>
                        <a:t>Дети любят разных учителей, но более всего веселых – таких, кто за словом в карман не полезет и из всякого затруднения найдет выход.  </a:t>
                      </a:r>
                    </a:p>
                  </a:txBody>
                  <a:tcPr marL="52709" marR="52709" marT="0" marB="0">
                    <a:gradFill>
                      <a:gsLst>
                        <a:gs pos="0">
                          <a:srgbClr val="FFEFD1"/>
                        </a:gs>
                        <a:gs pos="64999">
                          <a:srgbClr val="F0EBD5"/>
                        </a:gs>
                        <a:gs pos="100000">
                          <a:srgbClr val="D1C39F"/>
                        </a:gs>
                      </a:gsLst>
                      <a:lin ang="5400000" scaled="0"/>
                    </a:gradFill>
                  </a:tcPr>
                </a:tc>
              </a:tr>
              <a:tr h="75432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C00000"/>
                          </a:solidFill>
                          <a:effectLst/>
                        </a:rPr>
                        <a:t>Настойчивость, дисциплинированность. </a:t>
                      </a:r>
                      <a:r>
                        <a:rPr lang="ru-RU" sz="18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</a:rPr>
                        <a:t>Способность </a:t>
                      </a:r>
                      <a:r>
                        <a:rPr lang="ru-RU" sz="18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</a:rPr>
                        <a:t>достигать поставленной цели  и доводить принятые решения до </a:t>
                      </a:r>
                      <a:r>
                        <a:rPr lang="ru-RU" sz="18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</a:rPr>
                        <a:t>конца и сознательное </a:t>
                      </a:r>
                      <a:r>
                        <a:rPr lang="ru-RU" sz="18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</a:rPr>
                        <a:t>подчинение своего поведения общественным правилам.</a:t>
                      </a:r>
                      <a:endParaRPr lang="ru-RU" sz="18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709" marR="52709" marT="0" marB="0">
                    <a:gradFill>
                      <a:gsLst>
                        <a:gs pos="0">
                          <a:srgbClr val="FFEFD1"/>
                        </a:gs>
                        <a:gs pos="64999">
                          <a:srgbClr val="F0EBD5"/>
                        </a:gs>
                        <a:gs pos="100000">
                          <a:srgbClr val="D1C39F"/>
                        </a:gs>
                      </a:gsLst>
                      <a:lin ang="5400000" scaled="0"/>
                    </a:gradFill>
                  </a:tcPr>
                </a:tc>
              </a:tr>
            </a:tbl>
          </a:graphicData>
        </a:graphic>
      </p:graphicFrame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6266047" y="6492875"/>
            <a:ext cx="2895600" cy="365125"/>
          </a:xfrm>
        </p:spPr>
        <p:txBody>
          <a:bodyPr/>
          <a:lstStyle/>
          <a:p>
            <a:r>
              <a:rPr lang="ru-RU" dirty="0" smtClean="0"/>
              <a:t>Сычева В.М., учитель 1 уровня, </a:t>
            </a:r>
          </a:p>
          <a:p>
            <a:r>
              <a:rPr lang="ru-RU" dirty="0" smtClean="0"/>
              <a:t>СОШ № 86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8262109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370</Words>
  <Application>Microsoft Office PowerPoint</Application>
  <PresentationFormat>Экран (4:3)</PresentationFormat>
  <Paragraphs>34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Компетентность современного учителя</vt:lpstr>
      <vt:lpstr>Компетентность учителя   характеризуется основными направлениями,  по которым он может повысить  свое профессиональное мастерство, это: </vt:lpstr>
      <vt:lpstr>Педагогические критерии компетентности  учителя. «О работе учителя судят по конечному результату»</vt:lpstr>
      <vt:lpstr>Психологические критерии компетентности учителя «Настоящее образование – это такое образование, которое заставляет определить свое отношение ко всему окружающему»</vt:lpstr>
      <vt:lpstr>Личностные критерии компетентности учителя «Специфической чертой деятельности учителя является  высокая включенность в неё личности учителя»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cp:lastModifiedBy>valentina</cp:lastModifiedBy>
  <cp:revision>5</cp:revision>
  <dcterms:modified xsi:type="dcterms:W3CDTF">2014-11-21T03:14:57Z</dcterms:modified>
</cp:coreProperties>
</file>