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E0559-EE22-4621-BF94-EFAA534ECED6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D854C-FAFD-4630-8935-D96517A6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61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BB36-CC79-41E1-A37B-08640651ABB9}" type="datetime1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1 уровня, СОШ № 86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A58B-FFC1-4A88-B93B-A134DC71DCFC}" type="datetime1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1 уровня, СОШ № 86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73E4-72E9-4E03-ACAF-3787C0D990A9}" type="datetime1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1 уровня, СОШ № 86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A705C-E6E1-4288-8C96-F07FFCDEB042}" type="datetime1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1 уровня, СОШ № 86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106E-10A2-4E9C-BB29-64272175A3B3}" type="datetime1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1 уровня, СОШ № 86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755E-D2CA-497A-B543-B897DE468277}" type="datetime1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1 уровня, СОШ № 86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2BAAC-C42D-4A97-A1A6-F2C1679C4405}" type="datetime1">
              <a:rPr lang="ru-RU" smtClean="0"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1 уровня, СОШ № 86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E2FA9-E577-4A73-882E-1E1B8F0CAD19}" type="datetime1">
              <a:rPr lang="ru-RU" smtClean="0"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1 уровня, СОШ № 86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2D51-96F6-443B-AA6F-A47543AA7B32}" type="datetime1">
              <a:rPr lang="ru-RU" smtClean="0"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1 уровня, СОШ № 86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54BE-0488-49A5-9594-2A95086EDFB8}" type="datetime1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1 уровня, СОШ № 86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26F4-D514-486A-A164-59BF62450929}" type="datetime1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Сычева В.М., учитель 1 уровня, СОШ № 86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D1067-5632-405C-94D8-EF4886649647}" type="datetime1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Сычева В.М., учитель 1 уровня, СОШ № 86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72819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Компетентность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современного учителя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Главный сайт г. Новотроицка: все ново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255266"/>
            <a:ext cx="3169553" cy="23644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new-oxygen.ru. Размышления о плюсах и минусах советской школы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4" y="2708920"/>
            <a:ext cx="3019690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m3-tub-kz.yandex.net/i?id=a1106282d976c691e47027776d26e2af-89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08920"/>
            <a:ext cx="3024336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248400" y="6466709"/>
            <a:ext cx="2895600" cy="365125"/>
          </a:xfrm>
        </p:spPr>
        <p:txBody>
          <a:bodyPr/>
          <a:lstStyle/>
          <a:p>
            <a:r>
              <a:rPr lang="ru-RU" dirty="0" smtClean="0"/>
              <a:t>Сычева В.М., учитель 1 уровня,</a:t>
            </a:r>
          </a:p>
          <a:p>
            <a:r>
              <a:rPr lang="ru-RU" dirty="0" smtClean="0"/>
              <a:t> СОШ № 86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38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sz="3200" b="1" i="1" u="sng" dirty="0">
                <a:solidFill>
                  <a:srgbClr val="FF0000"/>
                </a:solidFill>
              </a:rPr>
              <a:t>Компетентность учителя</a:t>
            </a:r>
            <a:r>
              <a:rPr lang="ru-RU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характеризуется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</a:rPr>
              <a:t>основными направлениями, </a:t>
            </a:r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</a:rPr>
              <a:t>которым он может повысить </a:t>
            </a:r>
            <a: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32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свое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</a:rPr>
              <a:t>профессиональное мастерство</a:t>
            </a:r>
            <a:r>
              <a:rPr lang="ru-RU" sz="3200" b="1" dirty="0"/>
              <a:t>, это: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Педагогическая </a:t>
            </a:r>
            <a:r>
              <a:rPr lang="ru-RU" b="1" dirty="0">
                <a:solidFill>
                  <a:srgbClr val="C00000"/>
                </a:solidFill>
              </a:rPr>
              <a:t>деятельность </a:t>
            </a:r>
            <a:r>
              <a:rPr lang="ru-RU" dirty="0"/>
              <a:t>– углубление научных знаний, наработка  методической базы, формирование профессионально значимых умений и навыков учителя;</a:t>
            </a:r>
          </a:p>
          <a:p>
            <a:r>
              <a:rPr lang="ru-RU" b="1" dirty="0">
                <a:solidFill>
                  <a:srgbClr val="C00000"/>
                </a:solidFill>
              </a:rPr>
              <a:t>Личность учителя как человека</a:t>
            </a:r>
            <a:r>
              <a:rPr lang="ru-RU" dirty="0"/>
              <a:t>, который учится всю жизнь, и только в этом случае он обретает право учить;</a:t>
            </a:r>
          </a:p>
          <a:p>
            <a:r>
              <a:rPr lang="ru-RU" b="1" dirty="0">
                <a:solidFill>
                  <a:srgbClr val="C00000"/>
                </a:solidFill>
              </a:rPr>
              <a:t>Психолого-педагогическое общение</a:t>
            </a:r>
            <a:r>
              <a:rPr lang="ru-RU" dirty="0"/>
              <a:t>, которое включает в себя культуру педагогического общения, развитие способностей работать в коллективе, освоение корпоративных норм поведения.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Сычева В.М., учитель 1 уровня, </a:t>
            </a:r>
          </a:p>
          <a:p>
            <a:r>
              <a:rPr lang="ru-RU" dirty="0" smtClean="0"/>
              <a:t>СОШ № 86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4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rgbClr val="C00000"/>
                </a:solidFill>
              </a:rPr>
              <a:t>Педагогические </a:t>
            </a:r>
            <a:r>
              <a:rPr lang="ru-RU" sz="2800" b="1" u="sng" dirty="0" smtClean="0">
                <a:solidFill>
                  <a:srgbClr val="C00000"/>
                </a:solidFill>
              </a:rPr>
              <a:t>критерии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</a:rPr>
              <a:t>компетентности</a:t>
            </a:r>
            <a:r>
              <a:rPr lang="ru-RU" sz="2800" b="1" u="sng" dirty="0">
                <a:solidFill>
                  <a:srgbClr val="C00000"/>
                </a:solidFill>
              </a:rPr>
              <a:t>  учителя.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О работе учителя судят по конечному результату»</a:t>
            </a:r>
            <a:endParaRPr lang="ru-RU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754410"/>
              </p:ext>
            </p:extLst>
          </p:nvPr>
        </p:nvGraphicFramePr>
        <p:xfrm>
          <a:off x="323528" y="1409542"/>
          <a:ext cx="8568951" cy="4652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8951"/>
              </a:tblGrid>
              <a:tr h="714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Уровень </a:t>
                      </a:r>
                      <a:r>
                        <a:rPr lang="ru-RU" sz="1600" dirty="0" err="1" smtClean="0">
                          <a:solidFill>
                            <a:srgbClr val="C00000"/>
                          </a:solidFill>
                          <a:effectLst/>
                        </a:rPr>
                        <a:t>обучености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учеников</a:t>
                      </a: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так называемый ЗУН (знания, умения, навыки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6580" marR="66580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714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Уровень </a:t>
                      </a:r>
                      <a:r>
                        <a:rPr lang="ru-RU" sz="1600" dirty="0" err="1">
                          <a:solidFill>
                            <a:srgbClr val="C00000"/>
                          </a:solidFill>
                          <a:effectLst/>
                        </a:rPr>
                        <a:t>сформированности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C00000"/>
                          </a:solidFill>
                          <a:effectLst/>
                        </a:rPr>
                        <a:t>общеучебных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 умений и навыков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(ОУУН) -учебно-информационные, учебно-логические, учебно-управленческие умения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714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Инновационная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деятельность</a:t>
                      </a: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которая позволяет осуществлять образовательный процесс на более высоком, современном уровне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714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Состояние исследовательской работы и работы по самообразованию</a:t>
                      </a: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целью которого является овладение теоретическими сведениями о различных методах и формах преподавания и  проследить эффективность их применения.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714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Образование педагогов и повышение квалификации</a:t>
                      </a: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. 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Это одно важнейших условий для повышения своей педагогической компетенции, сохранения качества преподавания.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952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Способность к самоанализу, самодиагностике, так называемой  рефлексии</a:t>
                      </a: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размышление  по поводу того, что они (учителя) делают.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Размышления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, претворенные в действие 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разм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ышления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 поводу совершенных действий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(рефлексия).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Сычева В.М., учитель 1 уровня,</a:t>
            </a:r>
          </a:p>
          <a:p>
            <a:r>
              <a:rPr lang="ru-RU" dirty="0" smtClean="0"/>
              <a:t> СОШ № 86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93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426170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Психологические </a:t>
            </a:r>
            <a:r>
              <a:rPr lang="ru-RU" sz="2800" b="1" u="sng" dirty="0">
                <a:solidFill>
                  <a:srgbClr val="C00000"/>
                </a:solidFill>
              </a:rPr>
              <a:t>критерии </a:t>
            </a:r>
            <a:r>
              <a:rPr lang="ru-RU" sz="2800" b="1" u="sng" dirty="0" smtClean="0">
                <a:solidFill>
                  <a:srgbClr val="C00000"/>
                </a:solidFill>
              </a:rPr>
              <a:t>компетентности учителя</a:t>
            </a:r>
            <a:r>
              <a:rPr lang="ru-RU" sz="2800" dirty="0">
                <a:solidFill>
                  <a:srgbClr val="C00000"/>
                </a:solidFill>
              </a:rPr>
              <a:t/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«Настоящее образование – это такое образование,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которое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заставляет определить свое отношение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ко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всему окружающему»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407130"/>
              </p:ext>
            </p:extLst>
          </p:nvPr>
        </p:nvGraphicFramePr>
        <p:xfrm>
          <a:off x="395536" y="1700808"/>
          <a:ext cx="8280920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0920"/>
              </a:tblGrid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Интерес, мотивация.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Что интересует учеников? Можно спросить, а лучше создать такую атмосферу доверия и творчества, в которой интересы проявятся естественным образом.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Сознательное обучение.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Нужно научиться воспитывать у ученика требуемое отношение к учебе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Взаимоотношения в системе «Учитель – ученик».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Правильное взаимодействие учителя с учеником является ведущей переменной процесса обучения, обуславливает формирование познавательных действий учащихся.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Учет индивидуальных особенностей ученика.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Воспитание внимания зависит от личных качеств учителя. К числу наиболее важных качеств учителя относят внимательность и наблюдательность.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Сычева В.М., учитель 1 уровня, </a:t>
            </a:r>
          </a:p>
          <a:p>
            <a:r>
              <a:rPr lang="ru-RU" dirty="0" smtClean="0"/>
              <a:t>СОШ № 86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90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616" y="116632"/>
            <a:ext cx="8928992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Личностные критерии компетентности учителя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«Специфической чертой деятельности учителя является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высокая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включенность в неё личности учителя»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056601"/>
              </p:ext>
            </p:extLst>
          </p:nvPr>
        </p:nvGraphicFramePr>
        <p:xfrm>
          <a:off x="107504" y="1340768"/>
          <a:ext cx="8928992" cy="5417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28992"/>
              </a:tblGrid>
              <a:tr h="94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Эмоциональность.  </a:t>
                      </a: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Интенсивность эмоций, их устойчивость, глубина чувств, адекватность эмоционального состояния учителя на деятельность учащихся, доброжелательность реакции учителя на возбуждение, уверенность в своих педагогических мыслях и действиях, удовлетворенность от результатов своего труда.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Выразительность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речи. </a:t>
                      </a: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Это качество характеризует содержательность, яркость, образность и убедительность речи учителя</a:t>
                      </a:r>
                      <a:r>
                        <a:rPr lang="ru-RU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52709" marR="52709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Творческое начало личности. </a:t>
                      </a: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Учитель, как и писатель, должен строить свою внутреннюю и внешнюю биографию. Но делать это  с творческим подходом, остроумно, оригинально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Организаторские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способности. </a:t>
                      </a: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Необходимы как обеспечения работы самого учителя, так для создания хорошего ученического </a:t>
                      </a:r>
                      <a:r>
                        <a:rPr lang="ru-RU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коллектива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52709" marR="52709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C00000"/>
                          </a:solidFill>
                          <a:effectLst/>
                        </a:rPr>
                        <a:t>Чувство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юмора. </a:t>
                      </a: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Дети любят разных учителей, но более всего веселых – таких, кто за словом в карман не полезет и из всякого затруднения найдет выход.  </a:t>
                      </a:r>
                    </a:p>
                  </a:txBody>
                  <a:tcPr marL="52709" marR="52709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Настойчивость, дисциплинированность. </a:t>
                      </a:r>
                      <a:r>
                        <a:rPr lang="ru-RU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Способность </a:t>
                      </a: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достигать поставленной цели  и доводить принятые решения до </a:t>
                      </a:r>
                      <a:r>
                        <a:rPr lang="ru-RU" sz="18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конца и сознательное </a:t>
                      </a:r>
                      <a:r>
                        <a:rPr lang="ru-RU" sz="18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подчинение своего поведения общественным правилам.</a:t>
                      </a:r>
                      <a:endParaRPr lang="ru-RU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266047" y="6492875"/>
            <a:ext cx="2895600" cy="365125"/>
          </a:xfrm>
        </p:spPr>
        <p:txBody>
          <a:bodyPr/>
          <a:lstStyle/>
          <a:p>
            <a:r>
              <a:rPr lang="ru-RU" dirty="0" smtClean="0"/>
              <a:t>Сычева В.М., учитель 1 уровня, </a:t>
            </a:r>
          </a:p>
          <a:p>
            <a:r>
              <a:rPr lang="ru-RU" dirty="0" smtClean="0"/>
              <a:t>СОШ № 86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6210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370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Компетентность современного учителя</vt:lpstr>
      <vt:lpstr>Компетентность учителя   характеризуется основными направлениями,  по которым он может повысить  свое профессиональное мастерство, это: </vt:lpstr>
      <vt:lpstr>Педагогические критерии компетентности  учителя. «О работе учителя судят по конечному результату»</vt:lpstr>
      <vt:lpstr>Психологические критерии компетентности учителя «Настоящее образование – это такое образование, которое заставляет определить свое отношение ко всему окружающему»</vt:lpstr>
      <vt:lpstr>Личностные критерии компетентности учителя «Специфической чертой деятельности учителя является  высокая включенность в неё личности учителя»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valentina</cp:lastModifiedBy>
  <cp:revision>5</cp:revision>
  <dcterms:modified xsi:type="dcterms:W3CDTF">2014-11-21T03:14:57Z</dcterms:modified>
</cp:coreProperties>
</file>