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55" r:id="rId2"/>
    <p:sldId id="320" r:id="rId3"/>
    <p:sldId id="350" r:id="rId4"/>
    <p:sldId id="331" r:id="rId5"/>
    <p:sldId id="339" r:id="rId6"/>
    <p:sldId id="340" r:id="rId7"/>
    <p:sldId id="321" r:id="rId8"/>
    <p:sldId id="334" r:id="rId9"/>
    <p:sldId id="332" r:id="rId10"/>
    <p:sldId id="342" r:id="rId11"/>
    <p:sldId id="344" r:id="rId12"/>
    <p:sldId id="335" r:id="rId13"/>
    <p:sldId id="336" r:id="rId14"/>
    <p:sldId id="338" r:id="rId15"/>
    <p:sldId id="359" r:id="rId16"/>
    <p:sldId id="360" r:id="rId17"/>
    <p:sldId id="327" r:id="rId18"/>
    <p:sldId id="347" r:id="rId19"/>
    <p:sldId id="294" r:id="rId20"/>
    <p:sldId id="296" r:id="rId21"/>
    <p:sldId id="298" r:id="rId22"/>
    <p:sldId id="266" r:id="rId23"/>
    <p:sldId id="256" r:id="rId24"/>
    <p:sldId id="272" r:id="rId25"/>
    <p:sldId id="273" r:id="rId26"/>
    <p:sldId id="297" r:id="rId27"/>
    <p:sldId id="353" r:id="rId28"/>
    <p:sldId id="348" r:id="rId29"/>
    <p:sldId id="282" r:id="rId30"/>
    <p:sldId id="343" r:id="rId31"/>
    <p:sldId id="352" r:id="rId32"/>
    <p:sldId id="358" r:id="rId33"/>
    <p:sldId id="319" r:id="rId34"/>
    <p:sldId id="308" r:id="rId35"/>
    <p:sldId id="316" r:id="rId36"/>
    <p:sldId id="341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33426EDB-4FC4-4C02-8731-05F3CD7C8C25}">
          <p14:sldIdLst>
            <p14:sldId id="355"/>
            <p14:sldId id="320"/>
            <p14:sldId id="350"/>
            <p14:sldId id="331"/>
            <p14:sldId id="339"/>
            <p14:sldId id="340"/>
            <p14:sldId id="321"/>
            <p14:sldId id="334"/>
            <p14:sldId id="332"/>
            <p14:sldId id="342"/>
            <p14:sldId id="344"/>
            <p14:sldId id="335"/>
            <p14:sldId id="336"/>
            <p14:sldId id="338"/>
            <p14:sldId id="359"/>
            <p14:sldId id="360"/>
            <p14:sldId id="327"/>
            <p14:sldId id="347"/>
            <p14:sldId id="294"/>
            <p14:sldId id="296"/>
            <p14:sldId id="298"/>
            <p14:sldId id="266"/>
            <p14:sldId id="256"/>
            <p14:sldId id="272"/>
            <p14:sldId id="273"/>
            <p14:sldId id="297"/>
            <p14:sldId id="353"/>
            <p14:sldId id="348"/>
            <p14:sldId id="282"/>
            <p14:sldId id="343"/>
            <p14:sldId id="352"/>
            <p14:sldId id="351"/>
          </p14:sldIdLst>
        </p14:section>
        <p14:section name="Раздел без заголовка" id="{540820EA-F166-4A44-B39E-B376F786365F}">
          <p14:sldIdLst>
            <p14:sldId id="357"/>
            <p14:sldId id="358"/>
            <p14:sldId id="319"/>
            <p14:sldId id="308"/>
            <p14:sldId id="316"/>
            <p14:sldId id="277"/>
            <p14:sldId id="288"/>
            <p14:sldId id="283"/>
            <p14:sldId id="284"/>
            <p14:sldId id="280"/>
            <p14:sldId id="341"/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5" autoAdjust="0"/>
    <p:restoredTop sz="94595" autoAdjust="0"/>
  </p:normalViewPr>
  <p:slideViewPr>
    <p:cSldViewPr>
      <p:cViewPr varScale="1">
        <p:scale>
          <a:sx n="64" d="100"/>
          <a:sy n="64" d="100"/>
        </p:scale>
        <p:origin x="-5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793C0-61F8-4147-920B-7243F4FB33F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28B9A-1DA1-4448-9D54-3EB17B8198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059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112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47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000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502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061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659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017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848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247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124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41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90777-C3DF-4EAE-8470-9D09435D5A2E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BD16-EA3C-403D-A8A8-3AAB6326B6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132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71296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– line lesson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class 8  School 62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A Famous English Writer”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English teacher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Shumay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L.V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Desktop\На сайт 27.11.13\фото\уч.9-12\DSC_68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1680"/>
            <a:ext cx="2316226" cy="3087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85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28728" y="1357298"/>
            <a:ext cx="77000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Phonetic drill of the  names 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Shakespeare’s  plays  and some 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other words from the text.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46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1071546"/>
            <a:ext cx="702993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April 23;  1564; 1613 ;1587;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1616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,William Shakespeare;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Stratford-on-Avon;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Anne Hathaway;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the  Globe Theatre ;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 River Thames; 37; 154.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720" y="142852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Phonetic drill 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Загрузки\12 ноч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627153"/>
            <a:ext cx="3000396" cy="2017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88800" y="5517232"/>
            <a:ext cx="2864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Julius Caesar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39971" y="3173169"/>
            <a:ext cx="3027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As You Like It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2643182"/>
            <a:ext cx="2907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Twelfth Night</a:t>
            </a:r>
            <a:endParaRPr lang="ru-RU" sz="3600" dirty="0"/>
          </a:p>
        </p:txBody>
      </p:sp>
      <p:pic>
        <p:nvPicPr>
          <p:cNvPr id="16" name="Picture 2" descr="D:\Загрузки\антоний и леопатр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02885"/>
            <a:ext cx="3143272" cy="20812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Загрузки\как вам это понравитс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86847"/>
            <a:ext cx="4314768" cy="2279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45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8640" y="5437442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Romeo and Juliet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4378599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Hamlet</a:t>
            </a:r>
            <a:endParaRPr lang="ru-RU" sz="3600" dirty="0"/>
          </a:p>
        </p:txBody>
      </p:sp>
      <p:pic>
        <p:nvPicPr>
          <p:cNvPr id="9" name="Picture 2" descr="D:\Загрузки\ромео и джу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589"/>
            <a:ext cx="2506213" cy="3252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Загрузки\гамле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2602384" cy="3643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20" y="3643314"/>
            <a:ext cx="2223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King Lear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8016" y="3500438"/>
            <a:ext cx="1986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Macbeth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4786322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Othello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7" name="Picture 2" descr="D:\Загрузки\отелл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00524"/>
            <a:ext cx="3074685" cy="2357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Загрузки\кололь ли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2"/>
            <a:ext cx="2643206" cy="3365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Загрузки\макбе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927" y="142852"/>
            <a:ext cx="2610791" cy="3376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1802" y="3571876"/>
            <a:ext cx="250033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Richard III</a:t>
            </a:r>
            <a:endParaRPr lang="ru-RU" sz="3600" dirty="0"/>
          </a:p>
        </p:txBody>
      </p:sp>
      <p:pic>
        <p:nvPicPr>
          <p:cNvPr id="11" name="Picture 2" descr="D:\Загрузки\Ричард 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118614"/>
            <a:ext cx="2786082" cy="3381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2252" y="311987"/>
            <a:ext cx="7436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 attention to Grammar!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4654" y="942929"/>
            <a:ext cx="48599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Simple  Active</a:t>
            </a:r>
            <a:endParaRPr lang="ru-RU" sz="4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6006" y="1712370"/>
            <a:ext cx="7711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+V+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(V2) – Affirmative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5802" y="2809672"/>
            <a:ext cx="7893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Did + Subject + V  ?- Questions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393305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94789" y="4286999"/>
            <a:ext cx="72224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 +  didn’t + V - Negative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8157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16554" y="46518"/>
            <a:ext cx="94342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Simple Passive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am, is, are +  V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(V3)-Affirmative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is,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+ Subject  Ved (V3 )- Questions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Subject +  am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is,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+ not +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 (V3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          Negati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Simple Passive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was(were ) +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(V3)-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Affirmative 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Was(Were) +Subject +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 (V3 )-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am, is, are + not + Ved (V3 )-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Negative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612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28684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Fill in the missing  words and compose the dialogue about William Shakespeare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What --- you ---- about his family 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How many children ---- he ----- 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When --- he -- 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--- you --- about   the further  life of his  plays and poems?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3248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 --- William Shakespeare  born ?.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--- William   ---- to   school 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Who---  he   marry , when  William --- 18 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 --- William  ----  to work in London?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--- he ---- in London?</a:t>
            </a:r>
          </a:p>
        </p:txBody>
      </p:sp>
    </p:spTree>
    <p:extLst>
      <p:ext uri="{BB962C8B-B14F-4D97-AF65-F5344CB8AC3E}">
        <p14:creationId xmlns="" xmlns:p14="http://schemas.microsoft.com/office/powerpoint/2010/main" val="342469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643050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Let’s  go on our excursion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Denis\Desktop\Новая папка\118180724778093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600076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929190" y="500042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The bronze statue of Shakespeare. There are small figures of Shakespeare’s famous characters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Вилья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0165" y="191990"/>
            <a:ext cx="5137071" cy="5929354"/>
          </a:xfrm>
          <a:prstGeom prst="rect">
            <a:avLst/>
          </a:prstGeom>
          <a:noFill/>
          <a:ln w="38100">
            <a:solidFill>
              <a:srgbClr val="339966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5214950"/>
            <a:ext cx="85011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William    Shakespeare</a:t>
            </a:r>
            <a:endParaRPr lang="en-US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enis\Desktop\Новая папка\482px-Shakespeare1CO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352800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5072074"/>
            <a:ext cx="40158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Coat of Arms 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with the motto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428604"/>
            <a:ext cx="56730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His  father  John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Shakespeare was a </a:t>
            </a:r>
          </a:p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….  and  his mother Mary Arden was   from a … family.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33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4679950" cy="53578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143472" y="857232"/>
            <a:ext cx="4000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a typical farm house of the period. Here lived Shakespeare’s mother.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00042"/>
            <a:ext cx="4357718" cy="5857916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1071546"/>
            <a:ext cx="50006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Shakespeare’s birthplace </a:t>
            </a:r>
            <a:b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in Henley Street.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64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00042"/>
            <a:ext cx="4500594" cy="578647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786314" y="571480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the  classroom  at school where </a:t>
            </a:r>
            <a:b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Shakespeare….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49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4608513" cy="5643602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143504" y="1000108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Anne Hathaway’s </a:t>
            </a:r>
          </a:p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cottage where she </a:t>
            </a:r>
          </a:p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was born in 1556.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74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Shake glo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1196752"/>
            <a:ext cx="3250190" cy="358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6" descr="globe2lbdpe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3786214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14414" y="142852"/>
            <a:ext cx="70957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Globe </a:t>
            </a:r>
            <a:r>
              <a:rPr lang="en-US" alt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 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611231"/>
            <a:ext cx="35283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Entrance of </a:t>
            </a:r>
            <a:r>
              <a:rPr lang="ru-RU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</a:t>
            </a:r>
            <a:r>
              <a:rPr lang="en-US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en-US" alt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4057233"/>
            <a:ext cx="3799886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 view of </a:t>
            </a:r>
            <a:endParaRPr lang="en-US" alt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Shakespeare's</a:t>
            </a:r>
            <a:endParaRPr lang="ru-RU" alt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en-US" altLang="ru-RU" sz="4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68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4786346" cy="5787562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4500570"/>
            <a:ext cx="50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857232"/>
            <a:ext cx="37861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This is the Holy Trinity Church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84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NewGloberebui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18" y="1163638"/>
            <a:ext cx="5770563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8794" y="214290"/>
            <a:ext cx="5616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New Globe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572008"/>
            <a:ext cx="89297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Rebuilt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Globe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Theatre  on the  Thames river . </a:t>
            </a:r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Built on September 19,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1999.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68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Denis\Desktop\Новая папка\800px-Royal_shakespeare_theatre_25a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994" y="714356"/>
            <a:ext cx="5399138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67944" y="341698"/>
            <a:ext cx="3385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4549676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620688"/>
            <a:ext cx="7889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Royal </a:t>
            </a:r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Shakespeare</a:t>
            </a:r>
          </a:p>
          <a:p>
            <a:pPr algn="ctr"/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Theatre </a:t>
            </a:r>
          </a:p>
        </p:txBody>
      </p:sp>
    </p:spTree>
    <p:extLst>
      <p:ext uri="{BB962C8B-B14F-4D97-AF65-F5344CB8AC3E}">
        <p14:creationId xmlns=""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o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38929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0" descr="gu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542864"/>
            <a:ext cx="367696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12" descr="f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343400"/>
            <a:ext cx="322876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Shakespeare’s plays </a:t>
            </a:r>
            <a:r>
              <a:rPr lang="en-US" alt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are…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41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Вилья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0165" y="191990"/>
            <a:ext cx="5137071" cy="5929354"/>
          </a:xfrm>
          <a:prstGeom prst="rect">
            <a:avLst/>
          </a:prstGeom>
          <a:noFill/>
          <a:ln w="38100">
            <a:solidFill>
              <a:srgbClr val="339966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57158" y="5214950"/>
            <a:ext cx="85011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William    Shakespeare</a:t>
            </a:r>
            <a:endParaRPr lang="en-US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7828228"/>
              </p:ext>
            </p:extLst>
          </p:nvPr>
        </p:nvGraphicFramePr>
        <p:xfrm>
          <a:off x="0" y="142852"/>
          <a:ext cx="8929718" cy="635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253"/>
                <a:gridCol w="4156465"/>
              </a:tblGrid>
              <a:tr h="9576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On April 23,  1564 William Shakespeare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…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His father was …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1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During   some   years his three children were 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g) When  he was  18 , William Shakespeare  married  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426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h)In 1587 Shakespeare went 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d)…born: Susannah, the eldest, then twins  -a son, Hamnet, and another girl, Judith.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18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k)…Anne Hathaway, a rich  farmer's daughter some years older than himself.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j)…to London on foot without much  money  in his pocket , he wanted  to become an actor.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6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i)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 London Shakespeare began….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f)…born in Stratford-on-Avon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877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p) </a:t>
                      </a:r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 1613 he stopped writing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and  ….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o) … to act and write  plays and sonnets</a:t>
                      </a:r>
                      <a:endParaRPr lang="ru-RU" sz="2000" dirty="0"/>
                    </a:p>
                  </a:txBody>
                  <a:tcPr/>
                </a:tc>
              </a:tr>
              <a:tr h="973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e)…a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respectable  glove-maker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l)…plays and 154 sonnets.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n)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 wrote   37…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r>
                        <a:rPr lang="en-US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m)…went to live in Stratford where he died on April  23 ,1616.</a:t>
                      </a:r>
                      <a:endParaRPr lang="en-US" sz="20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8512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7" y="1111924"/>
            <a:ext cx="819359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Make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cluster  on the text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about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William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hakespeare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94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49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059832" y="2492896"/>
            <a:ext cx="3024336" cy="1818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William Shakespeare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>
            <a:stCxn id="3" idx="1"/>
          </p:cNvCxnSpPr>
          <p:nvPr/>
        </p:nvCxnSpPr>
        <p:spPr>
          <a:xfrm flipH="1" flipV="1">
            <a:off x="3059834" y="2060849"/>
            <a:ext cx="442902" cy="698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123728" y="3717032"/>
            <a:ext cx="100811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508104" y="2492896"/>
            <a:ext cx="1152128" cy="368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572000" y="155679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779912" y="4311706"/>
            <a:ext cx="216024" cy="917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48164" y="3645024"/>
            <a:ext cx="122413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92080" y="4221088"/>
            <a:ext cx="36004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7175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1911" y="1142984"/>
            <a:ext cx="85908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Do the  </a:t>
            </a: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uiz on  the theme 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“William Shakespeare”.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10" y="-99392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8924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1.When and where was Shakespeare born?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56792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do you  know about his 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parents 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924944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Did William Shakespeare go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school?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366931"/>
            <a:ext cx="9002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4.Who was  Anne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Hathaway  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for William Shakespeare ? </a:t>
            </a:r>
          </a:p>
        </p:txBody>
      </p:sp>
    </p:spTree>
    <p:extLst>
      <p:ext uri="{BB962C8B-B14F-4D97-AF65-F5344CB8AC3E}">
        <p14:creationId xmlns="" xmlns:p14="http://schemas.microsoft.com/office/powerpoint/2010/main" val="11072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278" y="295469"/>
            <a:ext cx="868744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5.What   do you know about  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 role  of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  Globe   theatre  </a:t>
            </a:r>
            <a:r>
              <a:rPr lang="en-US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Shakespeare’s life?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414662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6.When and where did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Shakespeare  die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4029165"/>
            <a:ext cx="81601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7.Do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 know  the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titles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his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most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famous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plays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323" y="-272496"/>
            <a:ext cx="8929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H/W. Level 3 -  to write an essay « My favorite writer».  Level 2-   to write an essay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My favorite writer» on key words:  great, was born ,his/her parents,  went to school, married, children, began to  write, wrote, his novels/stories/poems  are read, in the whole world. Level 1-   to put the words in the correct order to make the  sentences about  Shakespeare: </a:t>
            </a:r>
          </a:p>
          <a:p>
            <a:pPr>
              <a:buFont typeface="Wingdings" pitchFamily="2" charset="2"/>
              <a:buNone/>
              <a:defRPr/>
            </a:pP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4084" y="3140968"/>
            <a:ext cx="6609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1)was ,On April 23,  1564, William Shakespeare ,born.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482" y="4095075"/>
            <a:ext cx="8822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2)were , rich, His ,parents ,people.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482" y="5445224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5)In 1613 writing he, stopped, 1616 ,and ,died.</a:t>
            </a:r>
            <a:endParaRPr lang="ru-RU" sz="2800" b="1" dirty="0"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506" y="5021718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4)37, wrote, He, 154, sonnets.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4542297"/>
            <a:ext cx="7500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3)He ,married, got , had ,and , three ,children.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62" y="5877272"/>
            <a:ext cx="9175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sonnets,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plays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,His,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performed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,and ,are, in the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whole,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world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8728" y="1000108"/>
            <a:ext cx="63235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 for </a:t>
            </a:r>
          </a:p>
          <a:p>
            <a:pPr algn="ctr"/>
            <a:r>
              <a:rPr lang="en-US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Tulip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3643314"/>
            <a:ext cx="4286248" cy="32146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91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 are your  impressions  and feelings  after  listening to this song ? Complete  the sentences:</a:t>
            </a: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2268788"/>
              </p:ext>
            </p:extLst>
          </p:nvPr>
        </p:nvGraphicFramePr>
        <p:xfrm>
          <a:off x="142844" y="1214422"/>
          <a:ext cx="8858312" cy="472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180"/>
                <a:gridCol w="1711698"/>
                <a:gridCol w="4724434"/>
              </a:tblGrid>
              <a:tr h="155448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 enjoyed  the song  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because 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the singer  sang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at her best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0310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 am  delighted with  the song   </a:t>
                      </a:r>
                      <a:endParaRPr lang="ru-RU" sz="28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 arouses  the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feeling  of  admiration, love and  sympathy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8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 arouses  a  great interest  and  a feeling  of  spiritual  enrichment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1087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am thrilled with the song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35834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Look at the plan  of  our lesson :</a:t>
            </a:r>
          </a:p>
          <a:p>
            <a:pPr marL="742950" indent="-742950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1.Pre - reading  tasks: a)matching the new  words with their translation will do school 65;b) our school 62 continues our lesson with  phonetic drill of the names of Shakespeare’s  plays.</a:t>
            </a:r>
          </a:p>
          <a:p>
            <a:pPr marL="742950" indent="-742950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.School 62  reads  the text about Shakespeare’s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life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does   three – level  tasks on the text. Level 3  </a:t>
            </a:r>
          </a:p>
          <a:p>
            <a:pPr marL="742950" indent="-742950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the text and ask the questions on   the missing information in their text. Level 2 – read the text and ask the questions on  it . Level 1 make a conclusion on the text.  During the  lesson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ll the students  will do the tasks on  the text  in pairs and groups.             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2525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3.Reflection of the lesson: 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School 66  joins  us  to 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complete the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cluster  on the text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School 65 joins us to answer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questions of the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quiz about W. Shakespeare ;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Evaluation   criteria of students’ marks:</a:t>
            </a:r>
          </a:p>
          <a:p>
            <a:pPr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a)pronunciation ; b) the expressiveness ; c)lexical richness ;d)the number of replays.</a:t>
            </a:r>
          </a:p>
          <a:p>
            <a:pPr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5.H/w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6.Conclusion of the lesson.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The teachers’  feedback of the lesson. What  tasks are   useful  for  you. What   tasks  have  some disadvantages ? What are they 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034" y="0"/>
            <a:ext cx="61135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Answer these questions :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71691"/>
            <a:ext cx="9358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When and where  was William Shakespeare born?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Did he have a good education?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Did he have a family?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What did he do in London?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When did he die?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Which  of  his famous  plays do you know</a:t>
            </a:r>
            <a:r>
              <a:rPr lang="en-US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?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142984"/>
            <a:ext cx="23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001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643050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Match the new words with their translation.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Загрузки\450 лет  Шекспи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5572394"/>
              </p:ext>
            </p:extLst>
          </p:nvPr>
        </p:nvGraphicFramePr>
        <p:xfrm>
          <a:off x="142844" y="214290"/>
          <a:ext cx="8715436" cy="5852160"/>
        </p:xfrm>
        <a:graphic>
          <a:graphicData uri="http://schemas.openxmlformats.org/drawingml/2006/table">
            <a:tbl>
              <a:tblPr/>
              <a:tblGrid>
                <a:gridCol w="4065151"/>
                <a:gridCol w="4650285"/>
              </a:tblGrid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New words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Translation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1.was born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был похоронен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respectable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умер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3.married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близнецы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4.twins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глобус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5.act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уважаемый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6.acting company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исполнялись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7.were performed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церковь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8.globe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играть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сцене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9.died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j)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актёрская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труппа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10.was buried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родился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11.church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l)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женился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1245</Words>
  <Application>Microsoft Office PowerPoint</Application>
  <PresentationFormat>Экран (4:3)</PresentationFormat>
  <Paragraphs>193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SPecialiST</cp:lastModifiedBy>
  <cp:revision>171</cp:revision>
  <dcterms:created xsi:type="dcterms:W3CDTF">2014-09-01T05:07:41Z</dcterms:created>
  <dcterms:modified xsi:type="dcterms:W3CDTF">2014-10-27T06:08:02Z</dcterms:modified>
</cp:coreProperties>
</file>