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316" r:id="rId2"/>
    <p:sldId id="256" r:id="rId3"/>
    <p:sldId id="259" r:id="rId4"/>
    <p:sldId id="291" r:id="rId5"/>
    <p:sldId id="312" r:id="rId6"/>
    <p:sldId id="260" r:id="rId7"/>
    <p:sldId id="295" r:id="rId8"/>
    <p:sldId id="296" r:id="rId9"/>
    <p:sldId id="309" r:id="rId10"/>
    <p:sldId id="298" r:id="rId11"/>
    <p:sldId id="299" r:id="rId12"/>
    <p:sldId id="300" r:id="rId13"/>
    <p:sldId id="302" r:id="rId14"/>
    <p:sldId id="315" r:id="rId15"/>
    <p:sldId id="276" r:id="rId16"/>
    <p:sldId id="314" r:id="rId17"/>
    <p:sldId id="311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40C17"/>
    <a:srgbClr val="000066"/>
    <a:srgbClr val="003366"/>
    <a:srgbClr val="2F6ACB"/>
    <a:srgbClr val="3376C7"/>
    <a:srgbClr val="B6E7F6"/>
    <a:srgbClr val="E56D09"/>
    <a:srgbClr val="FF6600"/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27" autoAdjust="0"/>
    <p:restoredTop sz="94660"/>
  </p:normalViewPr>
  <p:slideViewPr>
    <p:cSldViewPr>
      <p:cViewPr varScale="1">
        <p:scale>
          <a:sx n="69" d="100"/>
          <a:sy n="69" d="100"/>
        </p:scale>
        <p:origin x="-10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FB04576-B6EA-412D-B07B-B86B115A626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B04576-B6EA-412D-B07B-B86B115A626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B04576-B6EA-412D-B07B-B86B115A626B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gradFill rotWithShape="0">
          <a:gsLst>
            <a:gs pos="0">
              <a:srgbClr val="FFFFFF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1" name="Freeform 39"/>
          <p:cNvSpPr>
            <a:spLocks/>
          </p:cNvSpPr>
          <p:nvPr/>
        </p:nvSpPr>
        <p:spPr bwMode="gray">
          <a:xfrm>
            <a:off x="3175" y="6346825"/>
            <a:ext cx="9131300" cy="511175"/>
          </a:xfrm>
          <a:custGeom>
            <a:avLst/>
            <a:gdLst/>
            <a:ahLst/>
            <a:cxnLst>
              <a:cxn ang="0">
                <a:pos x="5745" y="9"/>
              </a:cxn>
              <a:cxn ang="0">
                <a:pos x="2449" y="8"/>
              </a:cxn>
              <a:cxn ang="0">
                <a:pos x="2347" y="14"/>
              </a:cxn>
              <a:cxn ang="0">
                <a:pos x="2174" y="93"/>
              </a:cxn>
              <a:cxn ang="0">
                <a:pos x="2046" y="127"/>
              </a:cxn>
              <a:cxn ang="0">
                <a:pos x="0" y="119"/>
              </a:cxn>
              <a:cxn ang="0">
                <a:pos x="0" y="444"/>
              </a:cxn>
              <a:cxn ang="0">
                <a:pos x="3601" y="444"/>
              </a:cxn>
              <a:cxn ang="0">
                <a:pos x="3672" y="424"/>
              </a:cxn>
              <a:cxn ang="0">
                <a:pos x="3883" y="331"/>
              </a:cxn>
              <a:cxn ang="0">
                <a:pos x="3985" y="325"/>
              </a:cxn>
              <a:cxn ang="0">
                <a:pos x="5752" y="325"/>
              </a:cxn>
              <a:cxn ang="0">
                <a:pos x="5745" y="9"/>
              </a:cxn>
            </a:cxnLst>
            <a:rect l="0" t="0" r="r" b="b"/>
            <a:pathLst>
              <a:path w="5752" h="444">
                <a:moveTo>
                  <a:pt x="5745" y="9"/>
                </a:moveTo>
                <a:lnTo>
                  <a:pt x="2449" y="8"/>
                </a:lnTo>
                <a:cubicBezTo>
                  <a:pt x="2309" y="8"/>
                  <a:pt x="2404" y="0"/>
                  <a:pt x="2347" y="14"/>
                </a:cubicBezTo>
                <a:lnTo>
                  <a:pt x="2174" y="93"/>
                </a:lnTo>
                <a:cubicBezTo>
                  <a:pt x="2124" y="112"/>
                  <a:pt x="2142" y="120"/>
                  <a:pt x="2046" y="127"/>
                </a:cubicBezTo>
                <a:cubicBezTo>
                  <a:pt x="1076" y="125"/>
                  <a:pt x="0" y="119"/>
                  <a:pt x="0" y="119"/>
                </a:cubicBezTo>
                <a:lnTo>
                  <a:pt x="0" y="444"/>
                </a:lnTo>
                <a:lnTo>
                  <a:pt x="3601" y="444"/>
                </a:lnTo>
                <a:lnTo>
                  <a:pt x="3672" y="424"/>
                </a:lnTo>
                <a:lnTo>
                  <a:pt x="3883" y="331"/>
                </a:lnTo>
                <a:lnTo>
                  <a:pt x="3985" y="325"/>
                </a:lnTo>
                <a:lnTo>
                  <a:pt x="5752" y="325"/>
                </a:lnTo>
                <a:lnTo>
                  <a:pt x="5745" y="9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01" name="Freeform 29"/>
          <p:cNvSpPr>
            <a:spLocks/>
          </p:cNvSpPr>
          <p:nvPr/>
        </p:nvSpPr>
        <p:spPr bwMode="gray">
          <a:xfrm>
            <a:off x="-1588" y="-1588"/>
            <a:ext cx="9155113" cy="4940301"/>
          </a:xfrm>
          <a:custGeom>
            <a:avLst/>
            <a:gdLst/>
            <a:ahLst/>
            <a:cxnLst>
              <a:cxn ang="0">
                <a:pos x="8" y="3103"/>
              </a:cxn>
              <a:cxn ang="0">
                <a:pos x="2913" y="3102"/>
              </a:cxn>
              <a:cxn ang="0">
                <a:pos x="3143" y="3022"/>
              </a:cxn>
              <a:cxn ang="0">
                <a:pos x="3668" y="2460"/>
              </a:cxn>
              <a:cxn ang="0">
                <a:pos x="4129" y="2235"/>
              </a:cxn>
              <a:cxn ang="0">
                <a:pos x="5761" y="2235"/>
              </a:cxn>
              <a:cxn ang="0">
                <a:pos x="5767" y="0"/>
              </a:cxn>
              <a:cxn ang="0">
                <a:pos x="0" y="1"/>
              </a:cxn>
              <a:cxn ang="0">
                <a:pos x="8" y="3103"/>
              </a:cxn>
            </a:cxnLst>
            <a:rect l="0" t="0" r="r" b="b"/>
            <a:pathLst>
              <a:path w="5767" h="3128">
                <a:moveTo>
                  <a:pt x="8" y="3103"/>
                </a:moveTo>
                <a:lnTo>
                  <a:pt x="2913" y="3102"/>
                </a:lnTo>
                <a:cubicBezTo>
                  <a:pt x="3054" y="3102"/>
                  <a:pt x="3012" y="3128"/>
                  <a:pt x="3143" y="3022"/>
                </a:cubicBezTo>
                <a:lnTo>
                  <a:pt x="3668" y="2460"/>
                </a:lnTo>
                <a:cubicBezTo>
                  <a:pt x="3832" y="2329"/>
                  <a:pt x="3809" y="2215"/>
                  <a:pt x="4129" y="2235"/>
                </a:cubicBezTo>
                <a:lnTo>
                  <a:pt x="5761" y="2235"/>
                </a:lnTo>
                <a:lnTo>
                  <a:pt x="5767" y="0"/>
                </a:lnTo>
                <a:lnTo>
                  <a:pt x="0" y="1"/>
                </a:lnTo>
                <a:lnTo>
                  <a:pt x="8" y="3103"/>
                </a:lnTo>
                <a:close/>
              </a:path>
            </a:pathLst>
          </a:custGeom>
          <a:solidFill>
            <a:schemeClr val="bg2">
              <a:alpha val="89999"/>
            </a:scheme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00" name="Freeform 28"/>
          <p:cNvSpPr>
            <a:spLocks/>
          </p:cNvSpPr>
          <p:nvPr/>
        </p:nvSpPr>
        <p:spPr bwMode="gray">
          <a:xfrm>
            <a:off x="0" y="0"/>
            <a:ext cx="9155113" cy="4333875"/>
          </a:xfrm>
          <a:custGeom>
            <a:avLst/>
            <a:gdLst/>
            <a:ahLst/>
            <a:cxnLst>
              <a:cxn ang="0">
                <a:pos x="8" y="2730"/>
              </a:cxn>
              <a:cxn ang="0">
                <a:pos x="3040" y="2726"/>
              </a:cxn>
              <a:cxn ang="0">
                <a:pos x="3347" y="2630"/>
              </a:cxn>
              <a:cxn ang="0">
                <a:pos x="3795" y="2170"/>
              </a:cxn>
              <a:cxn ang="0">
                <a:pos x="4115" y="2080"/>
              </a:cxn>
              <a:cxn ang="0">
                <a:pos x="5760" y="2093"/>
              </a:cxn>
              <a:cxn ang="0">
                <a:pos x="5767" y="0"/>
              </a:cxn>
              <a:cxn ang="0">
                <a:pos x="0" y="1"/>
              </a:cxn>
              <a:cxn ang="0">
                <a:pos x="8" y="2730"/>
              </a:cxn>
            </a:cxnLst>
            <a:rect l="0" t="0" r="r" b="b"/>
            <a:pathLst>
              <a:path w="5767" h="2730">
                <a:moveTo>
                  <a:pt x="8" y="2730"/>
                </a:moveTo>
                <a:lnTo>
                  <a:pt x="3040" y="2726"/>
                </a:lnTo>
                <a:cubicBezTo>
                  <a:pt x="3181" y="2726"/>
                  <a:pt x="3224" y="2728"/>
                  <a:pt x="3347" y="2630"/>
                </a:cubicBezTo>
                <a:lnTo>
                  <a:pt x="3795" y="2170"/>
                </a:lnTo>
                <a:cubicBezTo>
                  <a:pt x="3923" y="2078"/>
                  <a:pt x="3942" y="2074"/>
                  <a:pt x="4115" y="2080"/>
                </a:cubicBezTo>
                <a:lnTo>
                  <a:pt x="5760" y="2093"/>
                </a:lnTo>
                <a:lnTo>
                  <a:pt x="5767" y="0"/>
                </a:lnTo>
                <a:lnTo>
                  <a:pt x="0" y="1"/>
                </a:lnTo>
                <a:lnTo>
                  <a:pt x="8" y="273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0"/>
                  <a:invGamma/>
                </a:schemeClr>
              </a:gs>
              <a:gs pos="100000">
                <a:schemeClr val="bg1">
                  <a:alpha val="89999"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02" name="Freeform 30"/>
          <p:cNvSpPr>
            <a:spLocks/>
          </p:cNvSpPr>
          <p:nvPr/>
        </p:nvSpPr>
        <p:spPr bwMode="gray">
          <a:xfrm>
            <a:off x="0" y="0"/>
            <a:ext cx="9153525" cy="1600200"/>
          </a:xfrm>
          <a:custGeom>
            <a:avLst/>
            <a:gdLst/>
            <a:ahLst/>
            <a:cxnLst>
              <a:cxn ang="0">
                <a:pos x="0" y="1008"/>
              </a:cxn>
              <a:cxn ang="0">
                <a:pos x="1884" y="1008"/>
              </a:cxn>
              <a:cxn ang="0">
                <a:pos x="2152" y="921"/>
              </a:cxn>
              <a:cxn ang="0">
                <a:pos x="2560" y="531"/>
              </a:cxn>
              <a:cxn ang="0">
                <a:pos x="2892" y="448"/>
              </a:cxn>
              <a:cxn ang="0">
                <a:pos x="5766" y="461"/>
              </a:cxn>
              <a:cxn ang="0">
                <a:pos x="5758" y="0"/>
              </a:cxn>
              <a:cxn ang="0">
                <a:pos x="0" y="2"/>
              </a:cxn>
              <a:cxn ang="0">
                <a:pos x="0" y="1008"/>
              </a:cxn>
            </a:cxnLst>
            <a:rect l="0" t="0" r="r" b="b"/>
            <a:pathLst>
              <a:path w="5766" h="1008">
                <a:moveTo>
                  <a:pt x="0" y="1008"/>
                </a:moveTo>
                <a:lnTo>
                  <a:pt x="1884" y="1008"/>
                </a:lnTo>
                <a:cubicBezTo>
                  <a:pt x="2088" y="990"/>
                  <a:pt x="2034" y="1005"/>
                  <a:pt x="2152" y="921"/>
                </a:cubicBezTo>
                <a:lnTo>
                  <a:pt x="2560" y="531"/>
                </a:lnTo>
                <a:cubicBezTo>
                  <a:pt x="2683" y="452"/>
                  <a:pt x="2611" y="454"/>
                  <a:pt x="2892" y="448"/>
                </a:cubicBezTo>
                <a:lnTo>
                  <a:pt x="5766" y="461"/>
                </a:lnTo>
                <a:lnTo>
                  <a:pt x="5758" y="0"/>
                </a:lnTo>
                <a:lnTo>
                  <a:pt x="0" y="2"/>
                </a:lnTo>
                <a:lnTo>
                  <a:pt x="0" y="1008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089" name="Rectangle 17"/>
          <p:cNvSpPr>
            <a:spLocks noGrp="1" noChangeArrowheads="1"/>
          </p:cNvSpPr>
          <p:nvPr>
            <p:ph type="dt" sz="half" idx="2"/>
          </p:nvPr>
        </p:nvSpPr>
        <p:spPr>
          <a:xfrm>
            <a:off x="762000" y="6477000"/>
            <a:ext cx="2133600" cy="2476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87" name="Rectangle 15"/>
          <p:cNvSpPr>
            <a:spLocks noGrp="1" noChangeArrowheads="1"/>
          </p:cNvSpPr>
          <p:nvPr>
            <p:ph type="ctrTitle"/>
          </p:nvPr>
        </p:nvSpPr>
        <p:spPr>
          <a:xfrm>
            <a:off x="228600" y="1828800"/>
            <a:ext cx="5486400" cy="1470025"/>
          </a:xfrm>
        </p:spPr>
        <p:txBody>
          <a:bodyPr/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88" name="Rectangle 16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200400"/>
            <a:ext cx="5472113" cy="457200"/>
          </a:xfrm>
        </p:spPr>
        <p:txBody>
          <a:bodyPr/>
          <a:lstStyle>
            <a:lvl1pPr marL="0" indent="0" algn="dist">
              <a:buFontTx/>
              <a:buNone/>
              <a:defRPr sz="1600" i="1">
                <a:latin typeface="Times New Roman" pitchFamily="18" charset="0"/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3099" name="Freeform 27" descr="1"/>
          <p:cNvSpPr>
            <a:spLocks/>
          </p:cNvSpPr>
          <p:nvPr/>
        </p:nvSpPr>
        <p:spPr bwMode="gray">
          <a:xfrm>
            <a:off x="0" y="-9525"/>
            <a:ext cx="9170988" cy="1362075"/>
          </a:xfrm>
          <a:custGeom>
            <a:avLst/>
            <a:gdLst/>
            <a:ahLst/>
            <a:cxnLst>
              <a:cxn ang="0">
                <a:pos x="0" y="858"/>
              </a:cxn>
              <a:cxn ang="0">
                <a:pos x="1926" y="857"/>
              </a:cxn>
              <a:cxn ang="0">
                <a:pos x="2157" y="793"/>
              </a:cxn>
              <a:cxn ang="0">
                <a:pos x="2509" y="473"/>
              </a:cxn>
              <a:cxn ang="0">
                <a:pos x="2970" y="390"/>
              </a:cxn>
              <a:cxn ang="0">
                <a:pos x="5773" y="388"/>
              </a:cxn>
              <a:cxn ang="0">
                <a:pos x="5777" y="0"/>
              </a:cxn>
              <a:cxn ang="0">
                <a:pos x="0" y="2"/>
              </a:cxn>
              <a:cxn ang="0">
                <a:pos x="0" y="858"/>
              </a:cxn>
            </a:cxnLst>
            <a:rect l="0" t="0" r="r" b="b"/>
            <a:pathLst>
              <a:path w="5777" h="858">
                <a:moveTo>
                  <a:pt x="0" y="858"/>
                </a:moveTo>
                <a:lnTo>
                  <a:pt x="1926" y="857"/>
                </a:lnTo>
                <a:cubicBezTo>
                  <a:pt x="2067" y="857"/>
                  <a:pt x="2068" y="850"/>
                  <a:pt x="2157" y="793"/>
                </a:cubicBezTo>
                <a:lnTo>
                  <a:pt x="2509" y="473"/>
                </a:lnTo>
                <a:cubicBezTo>
                  <a:pt x="2644" y="406"/>
                  <a:pt x="2477" y="396"/>
                  <a:pt x="2970" y="390"/>
                </a:cubicBezTo>
                <a:lnTo>
                  <a:pt x="5773" y="388"/>
                </a:lnTo>
                <a:lnTo>
                  <a:pt x="5777" y="0"/>
                </a:lnTo>
                <a:lnTo>
                  <a:pt x="0" y="2"/>
                </a:lnTo>
                <a:lnTo>
                  <a:pt x="0" y="858"/>
                </a:lnTo>
                <a:close/>
              </a:path>
            </a:pathLst>
          </a:cu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090" name="Rectangle 18"/>
          <p:cNvSpPr>
            <a:spLocks noGrp="1" noChangeArrowheads="1"/>
          </p:cNvSpPr>
          <p:nvPr>
            <p:ph type="ftr" sz="quarter" idx="3"/>
          </p:nvPr>
        </p:nvSpPr>
        <p:spPr>
          <a:xfrm>
            <a:off x="3048000" y="6477000"/>
            <a:ext cx="3276600" cy="24765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3091" name="Rectangle 19"/>
          <p:cNvSpPr>
            <a:spLocks noGrp="1" noChangeArrowheads="1"/>
          </p:cNvSpPr>
          <p:nvPr>
            <p:ph type="sldNum" sz="quarter" idx="4"/>
          </p:nvPr>
        </p:nvSpPr>
        <p:spPr>
          <a:xfrm>
            <a:off x="304800" y="6477000"/>
            <a:ext cx="381000" cy="247650"/>
          </a:xfrm>
        </p:spPr>
        <p:txBody>
          <a:bodyPr/>
          <a:lstStyle>
            <a:lvl1pPr>
              <a:defRPr/>
            </a:lvl1pPr>
          </a:lstStyle>
          <a:p>
            <a:fld id="{BA2EAC0C-9A07-4242-B34A-1CA17283A32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108" name="Text Box 36"/>
          <p:cNvSpPr txBox="1">
            <a:spLocks noChangeArrowheads="1"/>
          </p:cNvSpPr>
          <p:nvPr/>
        </p:nvSpPr>
        <p:spPr bwMode="gray">
          <a:xfrm>
            <a:off x="7391400" y="762000"/>
            <a:ext cx="1600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tx2"/>
                </a:solidFill>
                <a:latin typeface="Arial Black" pitchFamily="34" charset="0"/>
              </a:rPr>
              <a:t>L/O/G/O</a:t>
            </a:r>
          </a:p>
        </p:txBody>
      </p:sp>
      <p:sp>
        <p:nvSpPr>
          <p:cNvPr id="3109" name="Freeform 37"/>
          <p:cNvSpPr>
            <a:spLocks/>
          </p:cNvSpPr>
          <p:nvPr/>
        </p:nvSpPr>
        <p:spPr bwMode="gray">
          <a:xfrm>
            <a:off x="3175" y="4562475"/>
            <a:ext cx="9131300" cy="511175"/>
          </a:xfrm>
          <a:custGeom>
            <a:avLst/>
            <a:gdLst/>
            <a:ahLst/>
            <a:cxnLst>
              <a:cxn ang="0">
                <a:pos x="5745" y="9"/>
              </a:cxn>
              <a:cxn ang="0">
                <a:pos x="2449" y="8"/>
              </a:cxn>
              <a:cxn ang="0">
                <a:pos x="2347" y="14"/>
              </a:cxn>
              <a:cxn ang="0">
                <a:pos x="2174" y="93"/>
              </a:cxn>
              <a:cxn ang="0">
                <a:pos x="2046" y="127"/>
              </a:cxn>
              <a:cxn ang="0">
                <a:pos x="0" y="119"/>
              </a:cxn>
              <a:cxn ang="0">
                <a:pos x="0" y="444"/>
              </a:cxn>
              <a:cxn ang="0">
                <a:pos x="3601" y="444"/>
              </a:cxn>
              <a:cxn ang="0">
                <a:pos x="3672" y="424"/>
              </a:cxn>
              <a:cxn ang="0">
                <a:pos x="3883" y="331"/>
              </a:cxn>
              <a:cxn ang="0">
                <a:pos x="3985" y="325"/>
              </a:cxn>
              <a:cxn ang="0">
                <a:pos x="5752" y="325"/>
              </a:cxn>
              <a:cxn ang="0">
                <a:pos x="5745" y="9"/>
              </a:cxn>
            </a:cxnLst>
            <a:rect l="0" t="0" r="r" b="b"/>
            <a:pathLst>
              <a:path w="5752" h="444">
                <a:moveTo>
                  <a:pt x="5745" y="9"/>
                </a:moveTo>
                <a:lnTo>
                  <a:pt x="2449" y="8"/>
                </a:lnTo>
                <a:cubicBezTo>
                  <a:pt x="2309" y="8"/>
                  <a:pt x="2404" y="0"/>
                  <a:pt x="2347" y="14"/>
                </a:cubicBezTo>
                <a:lnTo>
                  <a:pt x="2174" y="93"/>
                </a:lnTo>
                <a:cubicBezTo>
                  <a:pt x="2124" y="112"/>
                  <a:pt x="2142" y="120"/>
                  <a:pt x="2046" y="127"/>
                </a:cubicBezTo>
                <a:cubicBezTo>
                  <a:pt x="1076" y="125"/>
                  <a:pt x="0" y="119"/>
                  <a:pt x="0" y="119"/>
                </a:cubicBezTo>
                <a:lnTo>
                  <a:pt x="0" y="444"/>
                </a:lnTo>
                <a:lnTo>
                  <a:pt x="3601" y="444"/>
                </a:lnTo>
                <a:lnTo>
                  <a:pt x="3672" y="424"/>
                </a:lnTo>
                <a:lnTo>
                  <a:pt x="3883" y="331"/>
                </a:lnTo>
                <a:lnTo>
                  <a:pt x="3985" y="325"/>
                </a:lnTo>
                <a:lnTo>
                  <a:pt x="5752" y="325"/>
                </a:lnTo>
                <a:lnTo>
                  <a:pt x="5745" y="9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3103" name="Picture 31" descr="1"/>
          <p:cNvPicPr>
            <a:picLocks noChangeAspect="1" noChangeArrowheads="1"/>
          </p:cNvPicPr>
          <p:nvPr/>
        </p:nvPicPr>
        <p:blipFill>
          <a:blip r:embed="rId3" cstate="print"/>
          <a:srcRect b="28612"/>
          <a:stretch>
            <a:fillRect/>
          </a:stretch>
        </p:blipFill>
        <p:spPr bwMode="gray">
          <a:xfrm>
            <a:off x="4638675" y="1844675"/>
            <a:ext cx="4481513" cy="5013325"/>
          </a:xfrm>
          <a:prstGeom prst="rect">
            <a:avLst/>
          </a:prstGeom>
          <a:noFill/>
        </p:spPr>
      </p:pic>
      <p:sp>
        <p:nvSpPr>
          <p:cNvPr id="3105" name="AutoShape 33"/>
          <p:cNvSpPr>
            <a:spLocks noChangeArrowheads="1"/>
          </p:cNvSpPr>
          <p:nvPr/>
        </p:nvSpPr>
        <p:spPr bwMode="gray">
          <a:xfrm>
            <a:off x="400050" y="4495800"/>
            <a:ext cx="1042988" cy="1042988"/>
          </a:xfrm>
          <a:prstGeom prst="roundRect">
            <a:avLst>
              <a:gd name="adj" fmla="val 10079"/>
            </a:avLst>
          </a:prstGeom>
          <a:blipFill dpi="0" rotWithShape="1">
            <a:blip r:embed="rId4" cstate="print"/>
            <a:srcRect/>
            <a:stretch>
              <a:fillRect/>
            </a:stretch>
          </a:blipFill>
          <a:ln w="2857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06" name="AutoShape 34"/>
          <p:cNvSpPr>
            <a:spLocks noChangeArrowheads="1"/>
          </p:cNvSpPr>
          <p:nvPr/>
        </p:nvSpPr>
        <p:spPr bwMode="gray">
          <a:xfrm>
            <a:off x="1616075" y="4495800"/>
            <a:ext cx="1042988" cy="1042988"/>
          </a:xfrm>
          <a:prstGeom prst="roundRect">
            <a:avLst>
              <a:gd name="adj" fmla="val 10079"/>
            </a:avLst>
          </a:prstGeom>
          <a:blipFill dpi="0" rotWithShape="1">
            <a:blip r:embed="rId5" cstate="print"/>
            <a:srcRect/>
            <a:stretch>
              <a:fillRect/>
            </a:stretch>
          </a:blipFill>
          <a:ln w="2857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07" name="AutoShape 35"/>
          <p:cNvSpPr>
            <a:spLocks noChangeArrowheads="1"/>
          </p:cNvSpPr>
          <p:nvPr/>
        </p:nvSpPr>
        <p:spPr bwMode="gray">
          <a:xfrm>
            <a:off x="2841625" y="4495800"/>
            <a:ext cx="1042988" cy="1042988"/>
          </a:xfrm>
          <a:prstGeom prst="roundRect">
            <a:avLst>
              <a:gd name="adj" fmla="val 10079"/>
            </a:avLst>
          </a:prstGeom>
          <a:blipFill dpi="0" rotWithShape="1">
            <a:blip r:embed="rId6" cstate="print"/>
            <a:srcRect/>
            <a:stretch>
              <a:fillRect/>
            </a:stretch>
          </a:blipFill>
          <a:ln w="2857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3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11" grpId="0" animBg="1"/>
      <p:bldP spid="3101" grpId="0" animBg="1"/>
      <p:bldP spid="3099" grpId="0" animBg="1"/>
      <p:bldP spid="3109" grpId="0" animBg="1"/>
      <p:bldP spid="3105" grpId="0" animBg="1"/>
      <p:bldP spid="3106" grpId="0" animBg="1"/>
      <p:bldP spid="3107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918F40-29E0-412B-A447-E00D86D946C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80200" y="773113"/>
            <a:ext cx="2108200" cy="55816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50838" y="773113"/>
            <a:ext cx="6176962" cy="55816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349132-AB8E-4A83-9E2D-D4CEA5E94DD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1950" y="773113"/>
            <a:ext cx="8401050" cy="6746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0838" y="1600200"/>
            <a:ext cx="4141787" cy="47545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143375" cy="47545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629400"/>
            <a:ext cx="2895600" cy="1682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629400"/>
            <a:ext cx="2133600" cy="168275"/>
          </a:xfrm>
        </p:spPr>
        <p:txBody>
          <a:bodyPr/>
          <a:lstStyle>
            <a:lvl1pPr>
              <a:defRPr/>
            </a:lvl1pPr>
          </a:lstStyle>
          <a:p>
            <a:fld id="{5BB33499-7B5E-445B-9694-2A4DAF75688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1950" y="773113"/>
            <a:ext cx="8401050" cy="6746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50838" y="1600200"/>
            <a:ext cx="8437562" cy="4754563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629400"/>
            <a:ext cx="2895600" cy="1682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629400"/>
            <a:ext cx="2133600" cy="168275"/>
          </a:xfrm>
        </p:spPr>
        <p:txBody>
          <a:bodyPr/>
          <a:lstStyle>
            <a:lvl1pPr>
              <a:defRPr/>
            </a:lvl1pPr>
          </a:lstStyle>
          <a:p>
            <a:fld id="{0704D44E-F8EF-474D-B70C-672846BAAC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1950" y="773113"/>
            <a:ext cx="8401050" cy="6746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350838" y="1600200"/>
            <a:ext cx="8437562" cy="4754563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629400"/>
            <a:ext cx="2895600" cy="1682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629400"/>
            <a:ext cx="2133600" cy="168275"/>
          </a:xfrm>
        </p:spPr>
        <p:txBody>
          <a:bodyPr/>
          <a:lstStyle>
            <a:lvl1pPr>
              <a:defRPr/>
            </a:lvl1pPr>
          </a:lstStyle>
          <a:p>
            <a:fld id="{A012FBF9-9DE8-4E21-8AE9-5E1DF7F01AF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1950" y="773113"/>
            <a:ext cx="8401050" cy="6746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350838" y="1600200"/>
            <a:ext cx="8437562" cy="4754563"/>
          </a:xfrm>
        </p:spPr>
        <p:txBody>
          <a:bodyPr/>
          <a:lstStyle/>
          <a:p>
            <a:r>
              <a:rPr lang="ru-RU" smtClean="0"/>
              <a:t>Вставка рисунка SmartArt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629400"/>
            <a:ext cx="2895600" cy="1682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629400"/>
            <a:ext cx="2133600" cy="168275"/>
          </a:xfrm>
        </p:spPr>
        <p:txBody>
          <a:bodyPr/>
          <a:lstStyle>
            <a:lvl1pPr>
              <a:defRPr/>
            </a:lvl1pPr>
          </a:lstStyle>
          <a:p>
            <a:fld id="{CEBE8AF8-96C2-429C-9DFC-FEA42F9404A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E255F2-FBDC-434A-82A4-53D35386C96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ADA923-8A70-43D2-BD66-ABCAA132028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0838" y="1600200"/>
            <a:ext cx="4141787" cy="4754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143375" cy="4754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EB3602-DB96-4EC3-9E57-72924E15FCA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EEEEC1-B82A-4CE6-9CD5-1306B11F171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79E99E-4A64-4684-A895-91D3A21ADA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D53310-4A0F-4B0C-9A68-026406834BD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243F71-5B41-4633-90D2-77E10E50192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451DBB-6814-4020-BD96-AF56C3DFF33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Freeform 47"/>
          <p:cNvSpPr>
            <a:spLocks/>
          </p:cNvSpPr>
          <p:nvPr/>
        </p:nvSpPr>
        <p:spPr bwMode="gray">
          <a:xfrm>
            <a:off x="0" y="-85725"/>
            <a:ext cx="9174163" cy="704850"/>
          </a:xfrm>
          <a:custGeom>
            <a:avLst/>
            <a:gdLst/>
            <a:ahLst/>
            <a:cxnLst>
              <a:cxn ang="0">
                <a:pos x="0" y="472"/>
              </a:cxn>
              <a:cxn ang="0">
                <a:pos x="3261" y="473"/>
              </a:cxn>
              <a:cxn ang="0">
                <a:pos x="3437" y="465"/>
              </a:cxn>
              <a:cxn ang="0">
                <a:pos x="3763" y="314"/>
              </a:cxn>
              <a:cxn ang="0">
                <a:pos x="5779" y="314"/>
              </a:cxn>
              <a:cxn ang="0">
                <a:pos x="5777" y="0"/>
              </a:cxn>
              <a:cxn ang="0">
                <a:pos x="0" y="1"/>
              </a:cxn>
              <a:cxn ang="0">
                <a:pos x="0" y="472"/>
              </a:cxn>
            </a:cxnLst>
            <a:rect l="0" t="0" r="r" b="b"/>
            <a:pathLst>
              <a:path w="5779" h="480">
                <a:moveTo>
                  <a:pt x="0" y="472"/>
                </a:moveTo>
                <a:lnTo>
                  <a:pt x="3261" y="473"/>
                </a:lnTo>
                <a:cubicBezTo>
                  <a:pt x="3402" y="473"/>
                  <a:pt x="3356" y="480"/>
                  <a:pt x="3437" y="465"/>
                </a:cubicBezTo>
                <a:lnTo>
                  <a:pt x="3763" y="314"/>
                </a:lnTo>
                <a:lnTo>
                  <a:pt x="5779" y="314"/>
                </a:lnTo>
                <a:lnTo>
                  <a:pt x="5777" y="0"/>
                </a:lnTo>
                <a:lnTo>
                  <a:pt x="0" y="1"/>
                </a:lnTo>
                <a:lnTo>
                  <a:pt x="0" y="472"/>
                </a:lnTo>
                <a:close/>
              </a:path>
            </a:pathLst>
          </a:custGeom>
          <a:blipFill dpi="0" rotWithShape="1">
            <a:blip r:embed="rId17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70" name="Freeform 46"/>
          <p:cNvSpPr>
            <a:spLocks/>
          </p:cNvSpPr>
          <p:nvPr/>
        </p:nvSpPr>
        <p:spPr bwMode="gray">
          <a:xfrm>
            <a:off x="-1588" y="1108075"/>
            <a:ext cx="9175751" cy="5749925"/>
          </a:xfrm>
          <a:custGeom>
            <a:avLst/>
            <a:gdLst/>
            <a:ahLst/>
            <a:cxnLst>
              <a:cxn ang="0">
                <a:pos x="7" y="3616"/>
              </a:cxn>
              <a:cxn ang="0">
                <a:pos x="5780" y="3622"/>
              </a:cxn>
              <a:cxn ang="0">
                <a:pos x="5760" y="0"/>
              </a:cxn>
              <a:cxn ang="0">
                <a:pos x="0" y="0"/>
              </a:cxn>
              <a:cxn ang="0">
                <a:pos x="7" y="3616"/>
              </a:cxn>
            </a:cxnLst>
            <a:rect l="0" t="0" r="r" b="b"/>
            <a:pathLst>
              <a:path w="5780" h="3622">
                <a:moveTo>
                  <a:pt x="7" y="3616"/>
                </a:moveTo>
                <a:lnTo>
                  <a:pt x="5780" y="3622"/>
                </a:lnTo>
                <a:lnTo>
                  <a:pt x="5760" y="0"/>
                </a:lnTo>
                <a:lnTo>
                  <a:pt x="0" y="0"/>
                </a:lnTo>
                <a:lnTo>
                  <a:pt x="7" y="3616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92" name="Rectangle 68"/>
          <p:cNvSpPr>
            <a:spLocks noGrp="1" noChangeArrowheads="1"/>
          </p:cNvSpPr>
          <p:nvPr>
            <p:ph type="body" idx="1"/>
          </p:nvPr>
        </p:nvSpPr>
        <p:spPr bwMode="gray">
          <a:xfrm>
            <a:off x="350838" y="1600200"/>
            <a:ext cx="8437562" cy="475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93" name="Rectangle 69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629400"/>
            <a:ext cx="21336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/>
          </a:p>
        </p:txBody>
      </p:sp>
      <p:sp>
        <p:nvSpPr>
          <p:cNvPr id="1094" name="Rectangle 70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629400"/>
            <a:ext cx="28956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/>
          </a:p>
        </p:txBody>
      </p:sp>
      <p:sp>
        <p:nvSpPr>
          <p:cNvPr id="1095" name="Rectangle 71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629400"/>
            <a:ext cx="21336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4091022A-F851-4ECD-8F10-A36313FA613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97" name="Freeform 73"/>
          <p:cNvSpPr>
            <a:spLocks/>
          </p:cNvSpPr>
          <p:nvPr/>
        </p:nvSpPr>
        <p:spPr bwMode="gray">
          <a:xfrm>
            <a:off x="3175" y="685800"/>
            <a:ext cx="9131300" cy="685800"/>
          </a:xfrm>
          <a:custGeom>
            <a:avLst/>
            <a:gdLst/>
            <a:ahLst/>
            <a:cxnLst>
              <a:cxn ang="0">
                <a:pos x="5745" y="9"/>
              </a:cxn>
              <a:cxn ang="0">
                <a:pos x="2449" y="8"/>
              </a:cxn>
              <a:cxn ang="0">
                <a:pos x="2347" y="14"/>
              </a:cxn>
              <a:cxn ang="0">
                <a:pos x="2174" y="93"/>
              </a:cxn>
              <a:cxn ang="0">
                <a:pos x="2046" y="127"/>
              </a:cxn>
              <a:cxn ang="0">
                <a:pos x="0" y="119"/>
              </a:cxn>
              <a:cxn ang="0">
                <a:pos x="0" y="444"/>
              </a:cxn>
              <a:cxn ang="0">
                <a:pos x="3601" y="444"/>
              </a:cxn>
              <a:cxn ang="0">
                <a:pos x="3672" y="424"/>
              </a:cxn>
              <a:cxn ang="0">
                <a:pos x="3883" y="331"/>
              </a:cxn>
              <a:cxn ang="0">
                <a:pos x="3985" y="325"/>
              </a:cxn>
              <a:cxn ang="0">
                <a:pos x="5752" y="325"/>
              </a:cxn>
              <a:cxn ang="0">
                <a:pos x="5745" y="9"/>
              </a:cxn>
            </a:cxnLst>
            <a:rect l="0" t="0" r="r" b="b"/>
            <a:pathLst>
              <a:path w="5752" h="444">
                <a:moveTo>
                  <a:pt x="5745" y="9"/>
                </a:moveTo>
                <a:lnTo>
                  <a:pt x="2449" y="8"/>
                </a:lnTo>
                <a:cubicBezTo>
                  <a:pt x="2309" y="8"/>
                  <a:pt x="2404" y="0"/>
                  <a:pt x="2347" y="14"/>
                </a:cubicBezTo>
                <a:lnTo>
                  <a:pt x="2174" y="93"/>
                </a:lnTo>
                <a:cubicBezTo>
                  <a:pt x="2124" y="112"/>
                  <a:pt x="2142" y="120"/>
                  <a:pt x="2046" y="127"/>
                </a:cubicBezTo>
                <a:cubicBezTo>
                  <a:pt x="1076" y="125"/>
                  <a:pt x="0" y="119"/>
                  <a:pt x="0" y="119"/>
                </a:cubicBezTo>
                <a:lnTo>
                  <a:pt x="0" y="444"/>
                </a:lnTo>
                <a:lnTo>
                  <a:pt x="3601" y="444"/>
                </a:lnTo>
                <a:lnTo>
                  <a:pt x="3672" y="424"/>
                </a:lnTo>
                <a:lnTo>
                  <a:pt x="3883" y="331"/>
                </a:lnTo>
                <a:lnTo>
                  <a:pt x="3985" y="325"/>
                </a:lnTo>
                <a:lnTo>
                  <a:pt x="5752" y="325"/>
                </a:lnTo>
                <a:lnTo>
                  <a:pt x="5745" y="9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91" name="Rectangle 67"/>
          <p:cNvSpPr>
            <a:spLocks noGrp="1" noChangeArrowheads="1"/>
          </p:cNvSpPr>
          <p:nvPr>
            <p:ph type="title"/>
          </p:nvPr>
        </p:nvSpPr>
        <p:spPr bwMode="gray">
          <a:xfrm>
            <a:off x="361950" y="773113"/>
            <a:ext cx="8401050" cy="67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grpSp>
        <p:nvGrpSpPr>
          <p:cNvPr id="1098" name="Group 74"/>
          <p:cNvGrpSpPr>
            <a:grpSpLocks/>
          </p:cNvGrpSpPr>
          <p:nvPr/>
        </p:nvGrpSpPr>
        <p:grpSpPr bwMode="auto">
          <a:xfrm>
            <a:off x="6910388" y="457200"/>
            <a:ext cx="1922462" cy="576263"/>
            <a:chOff x="127" y="2886"/>
            <a:chExt cx="2074" cy="621"/>
          </a:xfrm>
        </p:grpSpPr>
        <p:sp>
          <p:nvSpPr>
            <p:cNvPr id="1099" name="AutoShape 75"/>
            <p:cNvSpPr>
              <a:spLocks noChangeArrowheads="1"/>
            </p:cNvSpPr>
            <p:nvPr/>
          </p:nvSpPr>
          <p:spPr bwMode="gray">
            <a:xfrm>
              <a:off x="127" y="2886"/>
              <a:ext cx="621" cy="621"/>
            </a:xfrm>
            <a:prstGeom prst="roundRect">
              <a:avLst>
                <a:gd name="adj" fmla="val 10079"/>
              </a:avLst>
            </a:prstGeom>
            <a:blipFill dpi="0" rotWithShape="1">
              <a:blip r:embed="rId18" cstate="print"/>
              <a:srcRect/>
              <a:stretch>
                <a:fillRect/>
              </a:stretch>
            </a:blipFill>
            <a:ln w="1905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00" name="AutoShape 76"/>
            <p:cNvSpPr>
              <a:spLocks noChangeArrowheads="1"/>
            </p:cNvSpPr>
            <p:nvPr/>
          </p:nvSpPr>
          <p:spPr bwMode="gray">
            <a:xfrm>
              <a:off x="851" y="2886"/>
              <a:ext cx="621" cy="621"/>
            </a:xfrm>
            <a:prstGeom prst="roundRect">
              <a:avLst>
                <a:gd name="adj" fmla="val 10079"/>
              </a:avLst>
            </a:prstGeom>
            <a:blipFill dpi="0" rotWithShape="1">
              <a:blip r:embed="rId19" cstate="print"/>
              <a:srcRect/>
              <a:stretch>
                <a:fillRect/>
              </a:stretch>
            </a:blipFill>
            <a:ln w="1905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01" name="AutoShape 77"/>
            <p:cNvSpPr>
              <a:spLocks noChangeArrowheads="1"/>
            </p:cNvSpPr>
            <p:nvPr/>
          </p:nvSpPr>
          <p:spPr bwMode="gray">
            <a:xfrm>
              <a:off x="1580" y="2886"/>
              <a:ext cx="621" cy="621"/>
            </a:xfrm>
            <a:prstGeom prst="roundRect">
              <a:avLst>
                <a:gd name="adj" fmla="val 10079"/>
              </a:avLst>
            </a:prstGeom>
            <a:blipFill dpi="0" rotWithShape="1">
              <a:blip r:embed="rId20" cstate="print"/>
              <a:srcRect/>
              <a:stretch>
                <a:fillRect/>
              </a:stretch>
            </a:blipFill>
            <a:ln w="1905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1" grpId="0" animBg="1"/>
      <p:bldP spid="1097" grpId="0" animBg="1"/>
    </p:bld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emf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2051" t="2904" r="6684" b="8529"/>
          <a:stretch>
            <a:fillRect/>
          </a:stretch>
        </p:blipFill>
        <p:spPr bwMode="auto">
          <a:xfrm>
            <a:off x="0" y="-171400"/>
            <a:ext cx="9144000" cy="70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61950" y="908720"/>
            <a:ext cx="8401050" cy="539080"/>
          </a:xfrm>
        </p:spPr>
        <p:txBody>
          <a:bodyPr/>
          <a:lstStyle/>
          <a:p>
            <a:pPr algn="ctr"/>
            <a:endParaRPr lang="en-US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96938" y="1844824"/>
            <a:ext cx="7851526" cy="3141514"/>
          </a:xfrm>
        </p:spPr>
        <p:txBody>
          <a:bodyPr/>
          <a:lstStyle/>
          <a:p>
            <a:pPr>
              <a:buClr>
                <a:schemeClr val="tx1"/>
              </a:buClr>
              <a:buSzPct val="90000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Расширение навыков коммуникации не только с коллегами по преподаваемому предмету, но и по другим учебным предметам для решения существующих проблем в учебном процессе</a:t>
            </a:r>
          </a:p>
        </p:txBody>
      </p:sp>
      <p:pic>
        <p:nvPicPr>
          <p:cNvPr id="4" name="Рисунок 29" descr="загруженное (3)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4203974"/>
            <a:ext cx="2448272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651" name="Freeform 3"/>
          <p:cNvSpPr>
            <a:spLocks/>
          </p:cNvSpPr>
          <p:nvPr/>
        </p:nvSpPr>
        <p:spPr bwMode="gray">
          <a:xfrm>
            <a:off x="323528" y="836712"/>
            <a:ext cx="8568952" cy="5748486"/>
          </a:xfrm>
          <a:custGeom>
            <a:avLst/>
            <a:gdLst/>
            <a:ahLst/>
            <a:cxnLst>
              <a:cxn ang="0">
                <a:pos x="1422" y="3"/>
              </a:cxn>
              <a:cxn ang="0">
                <a:pos x="192" y="705"/>
              </a:cxn>
              <a:cxn ang="0">
                <a:pos x="1096" y="1292"/>
              </a:cxn>
              <a:cxn ang="0">
                <a:pos x="2388" y="1428"/>
              </a:cxn>
              <a:cxn ang="0">
                <a:pos x="3672" y="1275"/>
              </a:cxn>
              <a:cxn ang="0">
                <a:pos x="4524" y="705"/>
              </a:cxn>
              <a:cxn ang="0">
                <a:pos x="3294" y="27"/>
              </a:cxn>
              <a:cxn ang="0">
                <a:pos x="4704" y="717"/>
              </a:cxn>
              <a:cxn ang="0">
                <a:pos x="3798" y="1488"/>
              </a:cxn>
              <a:cxn ang="0">
                <a:pos x="2412" y="1683"/>
              </a:cxn>
              <a:cxn ang="0">
                <a:pos x="972" y="1506"/>
              </a:cxn>
              <a:cxn ang="0">
                <a:pos x="24" y="723"/>
              </a:cxn>
              <a:cxn ang="0">
                <a:pos x="1422" y="3"/>
              </a:cxn>
            </a:cxnLst>
            <a:rect l="0" t="0" r="r" b="b"/>
            <a:pathLst>
              <a:path w="4728" h="1686">
                <a:moveTo>
                  <a:pt x="1422" y="3"/>
                </a:moveTo>
                <a:cubicBezTo>
                  <a:pt x="1450" y="0"/>
                  <a:pt x="252" y="159"/>
                  <a:pt x="192" y="705"/>
                </a:cubicBezTo>
                <a:cubicBezTo>
                  <a:pt x="222" y="1041"/>
                  <a:pt x="828" y="1203"/>
                  <a:pt x="1096" y="1292"/>
                </a:cubicBezTo>
                <a:cubicBezTo>
                  <a:pt x="1364" y="1381"/>
                  <a:pt x="1955" y="1428"/>
                  <a:pt x="2388" y="1428"/>
                </a:cubicBezTo>
                <a:cubicBezTo>
                  <a:pt x="2821" y="1428"/>
                  <a:pt x="3307" y="1379"/>
                  <a:pt x="3672" y="1275"/>
                </a:cubicBezTo>
                <a:cubicBezTo>
                  <a:pt x="4037" y="1171"/>
                  <a:pt x="4506" y="987"/>
                  <a:pt x="4524" y="705"/>
                </a:cubicBezTo>
                <a:cubicBezTo>
                  <a:pt x="4518" y="207"/>
                  <a:pt x="3269" y="50"/>
                  <a:pt x="3294" y="27"/>
                </a:cubicBezTo>
                <a:cubicBezTo>
                  <a:pt x="3324" y="29"/>
                  <a:pt x="4674" y="201"/>
                  <a:pt x="4704" y="717"/>
                </a:cubicBezTo>
                <a:cubicBezTo>
                  <a:pt x="4728" y="1077"/>
                  <a:pt x="4236" y="1365"/>
                  <a:pt x="3798" y="1488"/>
                </a:cubicBezTo>
                <a:cubicBezTo>
                  <a:pt x="3360" y="1611"/>
                  <a:pt x="2883" y="1680"/>
                  <a:pt x="2412" y="1683"/>
                </a:cubicBezTo>
                <a:cubicBezTo>
                  <a:pt x="1941" y="1686"/>
                  <a:pt x="1374" y="1644"/>
                  <a:pt x="972" y="1506"/>
                </a:cubicBezTo>
                <a:cubicBezTo>
                  <a:pt x="570" y="1368"/>
                  <a:pt x="0" y="1173"/>
                  <a:pt x="24" y="723"/>
                </a:cubicBezTo>
                <a:cubicBezTo>
                  <a:pt x="42" y="117"/>
                  <a:pt x="1394" y="6"/>
                  <a:pt x="1422" y="3"/>
                </a:cubicBezTo>
                <a:close/>
              </a:path>
            </a:pathLst>
          </a:custGeom>
          <a:gradFill rotWithShape="1">
            <a:gsLst>
              <a:gs pos="0">
                <a:schemeClr val="tx2"/>
              </a:gs>
              <a:gs pos="100000">
                <a:schemeClr val="tx2">
                  <a:gamma/>
                  <a:tint val="19216"/>
                  <a:invGamma/>
                </a:schemeClr>
              </a:gs>
            </a:gsLst>
            <a:lin ang="5400000" scaled="1"/>
          </a:gradFill>
          <a:ln w="9525" cap="flat" cmpd="sng">
            <a:noFill/>
            <a:prstDash val="solid"/>
            <a:round/>
            <a:headEnd/>
            <a:tailEnd/>
          </a:ln>
          <a:effectLst/>
          <a:scene3d>
            <a:camera prst="legacyObliqueBottom">
              <a:rot lat="21299999" lon="0" rev="0"/>
            </a:camera>
            <a:lightRig rig="legacyFlat3" dir="b"/>
          </a:scene3d>
          <a:sp3d extrusionH="100000" prstMaterial="legacyMatte">
            <a:bevelT w="13500" h="13500" prst="angle"/>
            <a:bevelB w="13500" h="13500" prst="angle"/>
            <a:extrusionClr>
              <a:schemeClr val="tx2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4139952" y="2636912"/>
            <a:ext cx="1512168" cy="1440160"/>
            <a:chOff x="2457" y="2000"/>
            <a:chExt cx="901" cy="888"/>
          </a:xfrm>
        </p:grpSpPr>
        <p:pic>
          <p:nvPicPr>
            <p:cNvPr id="27669" name="Picture 21" descr="circuler_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ltGray">
            <a:xfrm>
              <a:off x="2457" y="2000"/>
              <a:ext cx="901" cy="886"/>
            </a:xfrm>
            <a:prstGeom prst="rect">
              <a:avLst/>
            </a:prstGeom>
            <a:noFill/>
          </p:spPr>
        </p:pic>
        <p:sp>
          <p:nvSpPr>
            <p:cNvPr id="27670" name="Oval 22"/>
            <p:cNvSpPr>
              <a:spLocks noChangeArrowheads="1"/>
            </p:cNvSpPr>
            <p:nvPr/>
          </p:nvSpPr>
          <p:spPr bwMode="ltGray">
            <a:xfrm>
              <a:off x="2457" y="2000"/>
              <a:ext cx="895" cy="888"/>
            </a:xfrm>
            <a:prstGeom prst="ellipse">
              <a:avLst/>
            </a:prstGeom>
            <a:gradFill rotWithShape="1">
              <a:gsLst>
                <a:gs pos="0">
                  <a:srgbClr val="F8F8F8">
                    <a:gamma/>
                    <a:shade val="26275"/>
                    <a:invGamma/>
                    <a:alpha val="89999"/>
                  </a:srgbClr>
                </a:gs>
                <a:gs pos="50000">
                  <a:srgbClr val="F8F8F8">
                    <a:alpha val="45000"/>
                  </a:srgbClr>
                </a:gs>
                <a:gs pos="100000">
                  <a:srgbClr val="F8F8F8">
                    <a:gamma/>
                    <a:shade val="26275"/>
                    <a:invGamma/>
                    <a:alpha val="89999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671" name="Freeform 23"/>
            <p:cNvSpPr>
              <a:spLocks/>
            </p:cNvSpPr>
            <p:nvPr/>
          </p:nvSpPr>
          <p:spPr bwMode="ltGray">
            <a:xfrm>
              <a:off x="2550" y="2121"/>
              <a:ext cx="703" cy="404"/>
            </a:xfrm>
            <a:custGeom>
              <a:avLst/>
              <a:gdLst/>
              <a:ahLst/>
              <a:cxnLst>
                <a:cxn ang="0">
                  <a:pos x="1301" y="401"/>
                </a:cxn>
                <a:cxn ang="0">
                  <a:pos x="1317" y="442"/>
                </a:cxn>
                <a:cxn ang="0">
                  <a:pos x="1321" y="481"/>
                </a:cxn>
                <a:cxn ang="0">
                  <a:pos x="1315" y="516"/>
                </a:cxn>
                <a:cxn ang="0">
                  <a:pos x="1298" y="550"/>
                </a:cxn>
                <a:cxn ang="0">
                  <a:pos x="1272" y="579"/>
                </a:cxn>
                <a:cxn ang="0">
                  <a:pos x="1239" y="604"/>
                </a:cxn>
                <a:cxn ang="0">
                  <a:pos x="1196" y="628"/>
                </a:cxn>
                <a:cxn ang="0">
                  <a:pos x="1147" y="649"/>
                </a:cxn>
                <a:cxn ang="0">
                  <a:pos x="1092" y="667"/>
                </a:cxn>
                <a:cxn ang="0">
                  <a:pos x="1031" y="683"/>
                </a:cxn>
                <a:cxn ang="0">
                  <a:pos x="967" y="694"/>
                </a:cxn>
                <a:cxn ang="0">
                  <a:pos x="896" y="704"/>
                </a:cxn>
                <a:cxn ang="0">
                  <a:pos x="824" y="710"/>
                </a:cxn>
                <a:cxn ang="0">
                  <a:pos x="795" y="712"/>
                </a:cxn>
                <a:cxn ang="0">
                  <a:pos x="476" y="712"/>
                </a:cxn>
                <a:cxn ang="0">
                  <a:pos x="472" y="712"/>
                </a:cxn>
                <a:cxn ang="0">
                  <a:pos x="409" y="708"/>
                </a:cxn>
                <a:cxn ang="0">
                  <a:pos x="348" y="704"/>
                </a:cxn>
                <a:cxn ang="0">
                  <a:pos x="290" y="696"/>
                </a:cxn>
                <a:cxn ang="0">
                  <a:pos x="235" y="689"/>
                </a:cxn>
                <a:cxn ang="0">
                  <a:pos x="186" y="677"/>
                </a:cxn>
                <a:cxn ang="0">
                  <a:pos x="141" y="663"/>
                </a:cxn>
                <a:cxn ang="0">
                  <a:pos x="102" y="648"/>
                </a:cxn>
                <a:cxn ang="0">
                  <a:pos x="67" y="630"/>
                </a:cxn>
                <a:cxn ang="0">
                  <a:pos x="39" y="608"/>
                </a:cxn>
                <a:cxn ang="0">
                  <a:pos x="18" y="583"/>
                </a:cxn>
                <a:cxn ang="0">
                  <a:pos x="6" y="554"/>
                </a:cxn>
                <a:cxn ang="0">
                  <a:pos x="0" y="524"/>
                </a:cxn>
                <a:cxn ang="0">
                  <a:pos x="0" y="520"/>
                </a:cxn>
                <a:cxn ang="0">
                  <a:pos x="4" y="487"/>
                </a:cxn>
                <a:cxn ang="0">
                  <a:pos x="16" y="446"/>
                </a:cxn>
                <a:cxn ang="0">
                  <a:pos x="51" y="370"/>
                </a:cxn>
                <a:cxn ang="0">
                  <a:pos x="94" y="299"/>
                </a:cxn>
                <a:cxn ang="0">
                  <a:pos x="147" y="235"/>
                </a:cxn>
                <a:cxn ang="0">
                  <a:pos x="204" y="176"/>
                </a:cxn>
                <a:cxn ang="0">
                  <a:pos x="270" y="125"/>
                </a:cxn>
                <a:cxn ang="0">
                  <a:pos x="341" y="82"/>
                </a:cxn>
                <a:cxn ang="0">
                  <a:pos x="415" y="47"/>
                </a:cxn>
                <a:cxn ang="0">
                  <a:pos x="497" y="21"/>
                </a:cxn>
                <a:cxn ang="0">
                  <a:pos x="581" y="6"/>
                </a:cxn>
                <a:cxn ang="0">
                  <a:pos x="667" y="0"/>
                </a:cxn>
                <a:cxn ang="0">
                  <a:pos x="667" y="0"/>
                </a:cxn>
                <a:cxn ang="0">
                  <a:pos x="759" y="6"/>
                </a:cxn>
                <a:cxn ang="0">
                  <a:pos x="847" y="23"/>
                </a:cxn>
                <a:cxn ang="0">
                  <a:pos x="932" y="53"/>
                </a:cxn>
                <a:cxn ang="0">
                  <a:pos x="1010" y="90"/>
                </a:cxn>
                <a:cxn ang="0">
                  <a:pos x="1082" y="137"/>
                </a:cxn>
                <a:cxn ang="0">
                  <a:pos x="1149" y="194"/>
                </a:cxn>
                <a:cxn ang="0">
                  <a:pos x="1208" y="256"/>
                </a:cxn>
                <a:cxn ang="0">
                  <a:pos x="1258" y="325"/>
                </a:cxn>
                <a:cxn ang="0">
                  <a:pos x="1301" y="401"/>
                </a:cxn>
                <a:cxn ang="0">
                  <a:pos x="1301" y="401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grpSp>
          <p:nvGrpSpPr>
            <p:cNvPr id="4" name="Group 24"/>
            <p:cNvGrpSpPr>
              <a:grpSpLocks/>
            </p:cNvGrpSpPr>
            <p:nvPr/>
          </p:nvGrpSpPr>
          <p:grpSpPr bwMode="auto">
            <a:xfrm rot="-1297425" flipH="1" flipV="1">
              <a:off x="2525" y="2693"/>
              <a:ext cx="781" cy="188"/>
              <a:chOff x="2532" y="1051"/>
              <a:chExt cx="893" cy="246"/>
            </a:xfrm>
          </p:grpSpPr>
          <p:grpSp>
            <p:nvGrpSpPr>
              <p:cNvPr id="5" name="Group 25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7674" name="AutoShape 26"/>
                <p:cNvSpPr>
                  <a:spLocks noChangeArrowheads="1"/>
                </p:cNvSpPr>
                <p:nvPr/>
              </p:nvSpPr>
              <p:spPr bwMode="lt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7675" name="AutoShape 27"/>
                <p:cNvSpPr>
                  <a:spLocks noChangeArrowheads="1"/>
                </p:cNvSpPr>
                <p:nvPr/>
              </p:nvSpPr>
              <p:spPr bwMode="lt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7676" name="AutoShape 28"/>
                <p:cNvSpPr>
                  <a:spLocks noChangeArrowheads="1"/>
                </p:cNvSpPr>
                <p:nvPr/>
              </p:nvSpPr>
              <p:spPr bwMode="lt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7677" name="AutoShape 29"/>
                <p:cNvSpPr>
                  <a:spLocks noChangeArrowheads="1"/>
                </p:cNvSpPr>
                <p:nvPr/>
              </p:nvSpPr>
              <p:spPr bwMode="lt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6" name="Group 30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7679" name="AutoShape 31"/>
                <p:cNvSpPr>
                  <a:spLocks noChangeArrowheads="1"/>
                </p:cNvSpPr>
                <p:nvPr/>
              </p:nvSpPr>
              <p:spPr bwMode="lt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7680" name="AutoShape 32"/>
                <p:cNvSpPr>
                  <a:spLocks noChangeArrowheads="1"/>
                </p:cNvSpPr>
                <p:nvPr/>
              </p:nvSpPr>
              <p:spPr bwMode="lt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7681" name="AutoShape 33"/>
                <p:cNvSpPr>
                  <a:spLocks noChangeArrowheads="1"/>
                </p:cNvSpPr>
                <p:nvPr/>
              </p:nvSpPr>
              <p:spPr bwMode="lt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7682" name="AutoShape 34"/>
                <p:cNvSpPr>
                  <a:spLocks noChangeArrowheads="1"/>
                </p:cNvSpPr>
                <p:nvPr/>
              </p:nvSpPr>
              <p:spPr bwMode="lt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82" name="Прямая со стрелкой 81"/>
          <p:cNvCxnSpPr/>
          <p:nvPr/>
        </p:nvCxnSpPr>
        <p:spPr>
          <a:xfrm flipH="1">
            <a:off x="2483768" y="3573016"/>
            <a:ext cx="1728192" cy="15121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 стрелкой 84"/>
          <p:cNvCxnSpPr/>
          <p:nvPr/>
        </p:nvCxnSpPr>
        <p:spPr>
          <a:xfrm flipV="1">
            <a:off x="5292080" y="1340768"/>
            <a:ext cx="1152128" cy="1224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/>
          <p:nvPr/>
        </p:nvCxnSpPr>
        <p:spPr>
          <a:xfrm>
            <a:off x="5580112" y="3501008"/>
            <a:ext cx="1224136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 стрелкой 90"/>
          <p:cNvCxnSpPr/>
          <p:nvPr/>
        </p:nvCxnSpPr>
        <p:spPr>
          <a:xfrm flipH="1" flipV="1">
            <a:off x="1043608" y="3429000"/>
            <a:ext cx="288032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 стрелкой 94"/>
          <p:cNvCxnSpPr/>
          <p:nvPr/>
        </p:nvCxnSpPr>
        <p:spPr>
          <a:xfrm flipH="1" flipV="1">
            <a:off x="2555776" y="2420888"/>
            <a:ext cx="1656184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Содержимое 77"/>
          <p:cNvSpPr>
            <a:spLocks noGrp="1"/>
          </p:cNvSpPr>
          <p:nvPr>
            <p:ph idx="1"/>
          </p:nvPr>
        </p:nvSpPr>
        <p:spPr>
          <a:xfrm>
            <a:off x="4644008" y="6525344"/>
            <a:ext cx="5194920" cy="332656"/>
          </a:xfrm>
        </p:spPr>
        <p:txBody>
          <a:bodyPr>
            <a:noAutofit/>
          </a:bodyPr>
          <a:lstStyle/>
          <a:p>
            <a:endParaRPr lang="ru-RU" sz="1400" dirty="0"/>
          </a:p>
        </p:txBody>
      </p:sp>
      <p:pic>
        <p:nvPicPr>
          <p:cNvPr id="54" name="Picture 6" descr="http://im5-tub-kz.yandex.net/i?id=122310584-45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2636912"/>
            <a:ext cx="1512168" cy="14808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8" name="TextBox 97"/>
          <p:cNvSpPr txBox="1"/>
          <p:nvPr/>
        </p:nvSpPr>
        <p:spPr>
          <a:xfrm rot="21174677">
            <a:off x="2487226" y="998791"/>
            <a:ext cx="39120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Совместные исследовательские группы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Рабочие группы(проектные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 rot="3946436">
            <a:off x="3240550" y="2660737"/>
            <a:ext cx="64324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Совместные мероприятия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профессиональному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развитию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 rot="4005771">
            <a:off x="831971" y="3134624"/>
            <a:ext cx="288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Плановые визиты в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другие школы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12" name="TextBox 111"/>
          <p:cNvSpPr txBox="1"/>
          <p:nvPr/>
        </p:nvSpPr>
        <p:spPr>
          <a:xfrm>
            <a:off x="3059832" y="4365104"/>
            <a:ext cx="41306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Совместные тренинги.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Процессы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коучинга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</a:t>
            </a:r>
          </a:p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менторинга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5" name="Прямая со стрелкой 114"/>
          <p:cNvCxnSpPr/>
          <p:nvPr/>
        </p:nvCxnSpPr>
        <p:spPr>
          <a:xfrm flipV="1">
            <a:off x="1835696" y="1700808"/>
            <a:ext cx="595656" cy="3076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 стрелкой 119"/>
          <p:cNvCxnSpPr/>
          <p:nvPr/>
        </p:nvCxnSpPr>
        <p:spPr>
          <a:xfrm>
            <a:off x="7452320" y="1988840"/>
            <a:ext cx="216024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Прямая со стрелкой 124"/>
          <p:cNvCxnSpPr/>
          <p:nvPr/>
        </p:nvCxnSpPr>
        <p:spPr>
          <a:xfrm flipH="1">
            <a:off x="7731968" y="3717032"/>
            <a:ext cx="224408" cy="4956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Прямая со стрелкой 127"/>
          <p:cNvCxnSpPr/>
          <p:nvPr/>
        </p:nvCxnSpPr>
        <p:spPr>
          <a:xfrm flipH="1">
            <a:off x="5580112" y="5229200"/>
            <a:ext cx="72008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 стрелкой 130"/>
          <p:cNvCxnSpPr/>
          <p:nvPr/>
        </p:nvCxnSpPr>
        <p:spPr>
          <a:xfrm flipH="1" flipV="1">
            <a:off x="2915816" y="5229200"/>
            <a:ext cx="72008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Прямоугольник 149"/>
          <p:cNvSpPr/>
          <p:nvPr/>
        </p:nvSpPr>
        <p:spPr>
          <a:xfrm rot="4323967">
            <a:off x="459692" y="3797520"/>
            <a:ext cx="25268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61950" y="908720"/>
            <a:ext cx="8401050" cy="539080"/>
          </a:xfrm>
        </p:spPr>
        <p:txBody>
          <a:bodyPr/>
          <a:lstStyle/>
          <a:p>
            <a:pPr algn="ctr"/>
            <a:endParaRPr lang="en-US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96938" y="1916832"/>
            <a:ext cx="7851526" cy="1944216"/>
          </a:xfrm>
        </p:spPr>
        <p:txBody>
          <a:bodyPr/>
          <a:lstStyle/>
          <a:p>
            <a:pPr algn="ctr">
              <a:buClr>
                <a:schemeClr val="tx1"/>
              </a:buClr>
              <a:buSzPct val="90000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Активное использование процессов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коучинга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менторинга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рамках сетевых профессиональных сообществах</a:t>
            </a:r>
          </a:p>
        </p:txBody>
      </p:sp>
      <p:pic>
        <p:nvPicPr>
          <p:cNvPr id="4" name="Рисунок 23" descr="images (7)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581128"/>
            <a:ext cx="3127091" cy="1734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24" descr="images (6)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7261" y="4581128"/>
            <a:ext cx="2756939" cy="1933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536" y="1556792"/>
            <a:ext cx="8352928" cy="2304256"/>
          </a:xfrm>
        </p:spPr>
        <p:txBody>
          <a:bodyPr/>
          <a:lstStyle/>
          <a:p>
            <a:pPr algn="ctr">
              <a:buClr>
                <a:schemeClr val="tx1"/>
              </a:buClr>
              <a:buSzPct val="90000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Совершенствование навыков в области информационных технологий и методики их использования как эффективного инструмента преподавания</a:t>
            </a:r>
          </a:p>
        </p:txBody>
      </p:sp>
      <p:pic>
        <p:nvPicPr>
          <p:cNvPr id="10" name="Picture 27" descr="LEDG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4221088"/>
            <a:ext cx="2462897" cy="2211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I:\урок\IMG_020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3789040"/>
            <a:ext cx="4248472" cy="2644395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61950" y="908720"/>
            <a:ext cx="8401050" cy="539080"/>
          </a:xfrm>
        </p:spPr>
        <p:txBody>
          <a:bodyPr/>
          <a:lstStyle/>
          <a:p>
            <a:pPr algn="ctr"/>
            <a:endParaRPr lang="en-US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536" y="1628800"/>
            <a:ext cx="8352928" cy="2232248"/>
          </a:xfrm>
        </p:spPr>
        <p:txBody>
          <a:bodyPr/>
          <a:lstStyle/>
          <a:p>
            <a:pPr algn="ctr">
              <a:buClr>
                <a:schemeClr val="tx1"/>
              </a:buClr>
              <a:buSzPct val="90000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Совершенствование навыков непрерывной рефлексии в ходе своей практики с целью обучения на своем опыте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35728" t="38159" r="35923" b="40107"/>
          <a:stretch>
            <a:fillRect/>
          </a:stretch>
        </p:blipFill>
        <p:spPr bwMode="auto">
          <a:xfrm>
            <a:off x="1763688" y="3501008"/>
            <a:ext cx="5594709" cy="2680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361950" y="980728"/>
            <a:ext cx="8401050" cy="1208290"/>
          </a:xfrm>
        </p:spPr>
        <p:txBody>
          <a:bodyPr/>
          <a:lstStyle/>
          <a:p>
            <a:r>
              <a:rPr lang="ru-RU" sz="2400" dirty="0" smtClean="0"/>
              <a:t>Ключевые направления развития школы </a:t>
            </a:r>
            <a:r>
              <a:rPr lang="en-US" sz="2400" dirty="0" smtClean="0"/>
              <a:t>Click </a:t>
            </a:r>
            <a:r>
              <a:rPr lang="en-US" sz="2400" dirty="0"/>
              <a:t>to edit </a:t>
            </a:r>
          </a:p>
        </p:txBody>
      </p:sp>
      <p:sp>
        <p:nvSpPr>
          <p:cNvPr id="27651" name="Freeform 3"/>
          <p:cNvSpPr>
            <a:spLocks/>
          </p:cNvSpPr>
          <p:nvPr/>
        </p:nvSpPr>
        <p:spPr bwMode="gray">
          <a:xfrm>
            <a:off x="671513" y="2978150"/>
            <a:ext cx="7999412" cy="2476500"/>
          </a:xfrm>
          <a:custGeom>
            <a:avLst/>
            <a:gdLst/>
            <a:ahLst/>
            <a:cxnLst>
              <a:cxn ang="0">
                <a:pos x="0" y="1440"/>
              </a:cxn>
              <a:cxn ang="0">
                <a:pos x="0" y="1488"/>
              </a:cxn>
              <a:cxn ang="0">
                <a:pos x="1152" y="1488"/>
              </a:cxn>
              <a:cxn ang="0">
                <a:pos x="1392" y="1008"/>
              </a:cxn>
              <a:cxn ang="0">
                <a:pos x="2544" y="1008"/>
              </a:cxn>
              <a:cxn ang="0">
                <a:pos x="2832" y="528"/>
              </a:cxn>
              <a:cxn ang="0">
                <a:pos x="3984" y="528"/>
              </a:cxn>
              <a:cxn ang="0">
                <a:pos x="4272" y="48"/>
              </a:cxn>
              <a:cxn ang="0">
                <a:pos x="5424" y="48"/>
              </a:cxn>
              <a:cxn ang="0">
                <a:pos x="5424" y="0"/>
              </a:cxn>
              <a:cxn ang="0">
                <a:pos x="4272" y="0"/>
              </a:cxn>
              <a:cxn ang="0">
                <a:pos x="3984" y="480"/>
              </a:cxn>
              <a:cxn ang="0">
                <a:pos x="2832" y="480"/>
              </a:cxn>
              <a:cxn ang="0">
                <a:pos x="2544" y="960"/>
              </a:cxn>
              <a:cxn ang="0">
                <a:pos x="1392" y="960"/>
              </a:cxn>
              <a:cxn ang="0">
                <a:pos x="1152" y="1440"/>
              </a:cxn>
              <a:cxn ang="0">
                <a:pos x="0" y="1440"/>
              </a:cxn>
            </a:cxnLst>
            <a:rect l="0" t="0" r="r" b="b"/>
            <a:pathLst>
              <a:path w="5424" h="1488">
                <a:moveTo>
                  <a:pt x="0" y="1440"/>
                </a:moveTo>
                <a:lnTo>
                  <a:pt x="0" y="1488"/>
                </a:lnTo>
                <a:lnTo>
                  <a:pt x="1152" y="1488"/>
                </a:lnTo>
                <a:lnTo>
                  <a:pt x="1392" y="1008"/>
                </a:lnTo>
                <a:lnTo>
                  <a:pt x="2544" y="1008"/>
                </a:lnTo>
                <a:lnTo>
                  <a:pt x="2832" y="528"/>
                </a:lnTo>
                <a:lnTo>
                  <a:pt x="3984" y="528"/>
                </a:lnTo>
                <a:lnTo>
                  <a:pt x="4272" y="48"/>
                </a:lnTo>
                <a:lnTo>
                  <a:pt x="5424" y="48"/>
                </a:lnTo>
                <a:lnTo>
                  <a:pt x="5424" y="0"/>
                </a:lnTo>
                <a:lnTo>
                  <a:pt x="4272" y="0"/>
                </a:lnTo>
                <a:lnTo>
                  <a:pt x="3984" y="480"/>
                </a:lnTo>
                <a:lnTo>
                  <a:pt x="2832" y="480"/>
                </a:lnTo>
                <a:lnTo>
                  <a:pt x="2544" y="960"/>
                </a:lnTo>
                <a:lnTo>
                  <a:pt x="1392" y="960"/>
                </a:lnTo>
                <a:lnTo>
                  <a:pt x="1152" y="1440"/>
                </a:lnTo>
                <a:lnTo>
                  <a:pt x="0" y="144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  <a:scene3d>
            <a:camera prst="legacyPerspectiveTop"/>
            <a:lightRig rig="legacyNormal3" dir="r"/>
          </a:scene3d>
          <a:sp3d extrusionH="1801800" prstMaterial="legacyPlastic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>
            <a:flatTx/>
          </a:bodyPr>
          <a:lstStyle/>
          <a:p>
            <a:endParaRPr lang="ru-RU"/>
          </a:p>
        </p:txBody>
      </p:sp>
      <p:grpSp>
        <p:nvGrpSpPr>
          <p:cNvPr id="27662" name="Group 14"/>
          <p:cNvGrpSpPr>
            <a:grpSpLocks/>
          </p:cNvGrpSpPr>
          <p:nvPr/>
        </p:nvGrpSpPr>
        <p:grpSpPr bwMode="auto">
          <a:xfrm>
            <a:off x="600075" y="5546725"/>
            <a:ext cx="1883693" cy="474563"/>
            <a:chOff x="406" y="980"/>
            <a:chExt cx="2330" cy="294"/>
          </a:xfrm>
        </p:grpSpPr>
        <p:sp>
          <p:nvSpPr>
            <p:cNvPr id="27663" name="AutoShape 15"/>
            <p:cNvSpPr>
              <a:spLocks noChangeArrowheads="1"/>
            </p:cNvSpPr>
            <p:nvPr/>
          </p:nvSpPr>
          <p:spPr bwMode="gray">
            <a:xfrm>
              <a:off x="406" y="980"/>
              <a:ext cx="2330" cy="29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B68A1C"/>
                </a:gs>
                <a:gs pos="50000">
                  <a:srgbClr val="B68A1C">
                    <a:gamma/>
                    <a:tint val="72941"/>
                    <a:invGamma/>
                  </a:srgbClr>
                </a:gs>
                <a:gs pos="100000">
                  <a:srgbClr val="B68A1C"/>
                </a:gs>
              </a:gsLst>
              <a:lin ang="0" scaled="1"/>
            </a:gradFill>
            <a:ln w="12700">
              <a:noFill/>
              <a:round/>
              <a:headEnd/>
              <a:tailEnd/>
            </a:ln>
            <a:effectLst>
              <a:outerShdw dist="35921" dir="2700000" algn="ctr" rotWithShape="0">
                <a:srgbClr val="080808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664" name="AutoShape 16"/>
            <p:cNvSpPr>
              <a:spLocks noChangeArrowheads="1"/>
            </p:cNvSpPr>
            <p:nvPr/>
          </p:nvSpPr>
          <p:spPr bwMode="gray">
            <a:xfrm flipH="1">
              <a:off x="2620" y="1005"/>
              <a:ext cx="104" cy="246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665" name="AutoShape 17"/>
            <p:cNvSpPr>
              <a:spLocks noChangeArrowheads="1"/>
            </p:cNvSpPr>
            <p:nvPr/>
          </p:nvSpPr>
          <p:spPr bwMode="gray">
            <a:xfrm>
              <a:off x="420" y="1006"/>
              <a:ext cx="104" cy="242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7668" name="Rectangle 20"/>
          <p:cNvSpPr>
            <a:spLocks noChangeArrowheads="1"/>
          </p:cNvSpPr>
          <p:nvPr/>
        </p:nvSpPr>
        <p:spPr bwMode="black">
          <a:xfrm>
            <a:off x="671513" y="5517232"/>
            <a:ext cx="17684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7 модулей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672" name="Group 24"/>
          <p:cNvGrpSpPr>
            <a:grpSpLocks/>
          </p:cNvGrpSpPr>
          <p:nvPr/>
        </p:nvGrpSpPr>
        <p:grpSpPr bwMode="auto">
          <a:xfrm>
            <a:off x="2730500" y="4724811"/>
            <a:ext cx="2201540" cy="431875"/>
            <a:chOff x="406" y="958"/>
            <a:chExt cx="2330" cy="406"/>
          </a:xfrm>
        </p:grpSpPr>
        <p:sp>
          <p:nvSpPr>
            <p:cNvPr id="27673" name="AutoShape 25"/>
            <p:cNvSpPr>
              <a:spLocks noChangeArrowheads="1"/>
            </p:cNvSpPr>
            <p:nvPr/>
          </p:nvSpPr>
          <p:spPr bwMode="gray">
            <a:xfrm>
              <a:off x="406" y="958"/>
              <a:ext cx="2330" cy="40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B68A1C"/>
                </a:gs>
                <a:gs pos="50000">
                  <a:srgbClr val="B68A1C">
                    <a:gamma/>
                    <a:tint val="72941"/>
                    <a:invGamma/>
                  </a:srgbClr>
                </a:gs>
                <a:gs pos="100000">
                  <a:srgbClr val="B68A1C"/>
                </a:gs>
              </a:gsLst>
              <a:lin ang="0" scaled="1"/>
            </a:gradFill>
            <a:ln w="12700">
              <a:noFill/>
              <a:round/>
              <a:headEnd/>
              <a:tailEnd/>
            </a:ln>
            <a:effectLst>
              <a:outerShdw dist="35921" dir="2700000" algn="ctr" rotWithShape="0">
                <a:srgbClr val="080808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674" name="AutoShape 26"/>
            <p:cNvSpPr>
              <a:spLocks noChangeArrowheads="1"/>
            </p:cNvSpPr>
            <p:nvPr/>
          </p:nvSpPr>
          <p:spPr bwMode="gray">
            <a:xfrm flipH="1">
              <a:off x="2620" y="1005"/>
              <a:ext cx="104" cy="246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675" name="AutoShape 27"/>
            <p:cNvSpPr>
              <a:spLocks noChangeArrowheads="1"/>
            </p:cNvSpPr>
            <p:nvPr/>
          </p:nvSpPr>
          <p:spPr bwMode="gray">
            <a:xfrm>
              <a:off x="420" y="1006"/>
              <a:ext cx="104" cy="242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7676" name="Text Box 18"/>
          <p:cNvSpPr txBox="1">
            <a:spLocks noChangeArrowheads="1"/>
          </p:cNvSpPr>
          <p:nvPr/>
        </p:nvSpPr>
        <p:spPr bwMode="white">
          <a:xfrm>
            <a:off x="2627784" y="4653136"/>
            <a:ext cx="2376264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4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коучинг</a:t>
            </a:r>
            <a:r>
              <a:rPr lang="ru-RU" sz="1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4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менторинг</a:t>
            </a:r>
            <a:endParaRPr lang="en-US" sz="14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677" name="Group 29"/>
          <p:cNvGrpSpPr>
            <a:grpSpLocks/>
          </p:cNvGrpSpPr>
          <p:nvPr/>
        </p:nvGrpSpPr>
        <p:grpSpPr bwMode="auto">
          <a:xfrm>
            <a:off x="4760912" y="3861048"/>
            <a:ext cx="2115343" cy="576064"/>
            <a:chOff x="406" y="980"/>
            <a:chExt cx="2330" cy="294"/>
          </a:xfrm>
        </p:grpSpPr>
        <p:sp>
          <p:nvSpPr>
            <p:cNvPr id="27678" name="AutoShape 30"/>
            <p:cNvSpPr>
              <a:spLocks noChangeArrowheads="1"/>
            </p:cNvSpPr>
            <p:nvPr/>
          </p:nvSpPr>
          <p:spPr bwMode="gray">
            <a:xfrm>
              <a:off x="406" y="980"/>
              <a:ext cx="2330" cy="29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B68A1C"/>
                </a:gs>
                <a:gs pos="50000">
                  <a:srgbClr val="B68A1C">
                    <a:gamma/>
                    <a:tint val="72941"/>
                    <a:invGamma/>
                  </a:srgbClr>
                </a:gs>
                <a:gs pos="100000">
                  <a:srgbClr val="B68A1C"/>
                </a:gs>
              </a:gsLst>
              <a:lin ang="0" scaled="1"/>
            </a:gradFill>
            <a:ln w="12700">
              <a:noFill/>
              <a:round/>
              <a:headEnd/>
              <a:tailEnd/>
            </a:ln>
            <a:effectLst>
              <a:outerShdw dist="35921" dir="2700000" algn="ctr" rotWithShape="0">
                <a:srgbClr val="080808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679" name="AutoShape 31"/>
            <p:cNvSpPr>
              <a:spLocks noChangeArrowheads="1"/>
            </p:cNvSpPr>
            <p:nvPr/>
          </p:nvSpPr>
          <p:spPr bwMode="gray">
            <a:xfrm flipH="1">
              <a:off x="2620" y="1005"/>
              <a:ext cx="104" cy="246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680" name="AutoShape 32"/>
            <p:cNvSpPr>
              <a:spLocks noChangeArrowheads="1"/>
            </p:cNvSpPr>
            <p:nvPr/>
          </p:nvSpPr>
          <p:spPr bwMode="gray">
            <a:xfrm>
              <a:off x="420" y="1006"/>
              <a:ext cx="104" cy="242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7681" name="Text Box 18"/>
          <p:cNvSpPr txBox="1">
            <a:spLocks noChangeArrowheads="1"/>
          </p:cNvSpPr>
          <p:nvPr/>
        </p:nvSpPr>
        <p:spPr bwMode="white">
          <a:xfrm>
            <a:off x="4867275" y="3913188"/>
            <a:ext cx="1936973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Сетевое сообщество</a:t>
            </a:r>
            <a:endParaRPr lang="en-US" sz="140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682" name="Group 34"/>
          <p:cNvGrpSpPr>
            <a:grpSpLocks/>
          </p:cNvGrpSpPr>
          <p:nvPr/>
        </p:nvGrpSpPr>
        <p:grpSpPr bwMode="auto">
          <a:xfrm>
            <a:off x="6878638" y="3144838"/>
            <a:ext cx="2085850" cy="500186"/>
            <a:chOff x="406" y="980"/>
            <a:chExt cx="2330" cy="294"/>
          </a:xfrm>
        </p:grpSpPr>
        <p:sp>
          <p:nvSpPr>
            <p:cNvPr id="27683" name="AutoShape 35"/>
            <p:cNvSpPr>
              <a:spLocks noChangeArrowheads="1"/>
            </p:cNvSpPr>
            <p:nvPr/>
          </p:nvSpPr>
          <p:spPr bwMode="gray">
            <a:xfrm>
              <a:off x="406" y="980"/>
              <a:ext cx="2330" cy="29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B68A1C"/>
                </a:gs>
                <a:gs pos="50000">
                  <a:srgbClr val="B68A1C">
                    <a:gamma/>
                    <a:tint val="72941"/>
                    <a:invGamma/>
                  </a:srgbClr>
                </a:gs>
                <a:gs pos="100000">
                  <a:srgbClr val="B68A1C"/>
                </a:gs>
              </a:gsLst>
              <a:lin ang="0" scaled="1"/>
            </a:gradFill>
            <a:ln w="12700">
              <a:noFill/>
              <a:round/>
              <a:headEnd/>
              <a:tailEnd/>
            </a:ln>
            <a:effectLst>
              <a:outerShdw dist="35921" dir="2700000" algn="ctr" rotWithShape="0">
                <a:srgbClr val="080808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План развития</a:t>
              </a:r>
            </a:p>
          </p:txBody>
        </p:sp>
        <p:sp>
          <p:nvSpPr>
            <p:cNvPr id="27684" name="AutoShape 36"/>
            <p:cNvSpPr>
              <a:spLocks noChangeArrowheads="1"/>
            </p:cNvSpPr>
            <p:nvPr/>
          </p:nvSpPr>
          <p:spPr bwMode="gray">
            <a:xfrm flipH="1">
              <a:off x="2620" y="1005"/>
              <a:ext cx="104" cy="246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685" name="AutoShape 37"/>
            <p:cNvSpPr>
              <a:spLocks noChangeArrowheads="1"/>
            </p:cNvSpPr>
            <p:nvPr/>
          </p:nvSpPr>
          <p:spPr bwMode="gray">
            <a:xfrm>
              <a:off x="420" y="1006"/>
              <a:ext cx="104" cy="242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27687" name="Picture 39" descr="1"/>
          <p:cNvPicPr>
            <a:picLocks noChangeAspect="1" noChangeArrowheads="1"/>
          </p:cNvPicPr>
          <p:nvPr/>
        </p:nvPicPr>
        <p:blipFill>
          <a:blip r:embed="rId2" cstate="print"/>
          <a:srcRect b="28612"/>
          <a:stretch>
            <a:fillRect/>
          </a:stretch>
        </p:blipFill>
        <p:spPr bwMode="auto">
          <a:xfrm>
            <a:off x="7078663" y="4572000"/>
            <a:ext cx="2041525" cy="2286000"/>
          </a:xfrm>
          <a:prstGeom prst="rect">
            <a:avLst/>
          </a:prstGeom>
          <a:noFill/>
        </p:spPr>
      </p:pic>
      <p:pic>
        <p:nvPicPr>
          <p:cNvPr id="40" name="Рисунок 43" descr="загруженное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005064"/>
            <a:ext cx="1345032" cy="135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Picture 1" descr="F:\на диск\портфолио оценивание Ревякин А.Н\DSC_04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3284984"/>
            <a:ext cx="1739683" cy="1156676"/>
          </a:xfrm>
          <a:prstGeom prst="rect">
            <a:avLst/>
          </a:prstGeom>
          <a:noFill/>
        </p:spPr>
      </p:pic>
      <p:pic>
        <p:nvPicPr>
          <p:cNvPr id="42" name="Рисунок 44" descr="1266620372N99g19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2492896"/>
            <a:ext cx="1477561" cy="110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2" descr="http://kargoo.gov.kz/loader/load/1787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95607" y="404664"/>
            <a:ext cx="2096873" cy="1872206"/>
          </a:xfrm>
          <a:prstGeom prst="rect">
            <a:avLst/>
          </a:prstGeom>
          <a:noFill/>
        </p:spPr>
      </p:pic>
      <p:sp>
        <p:nvSpPr>
          <p:cNvPr id="46" name="TextBox 45"/>
          <p:cNvSpPr txBox="1"/>
          <p:nvPr/>
        </p:nvSpPr>
        <p:spPr>
          <a:xfrm>
            <a:off x="6804248" y="404665"/>
            <a:ext cx="2088232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Компетентностный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центр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endParaRPr lang="en-US" dirty="0"/>
          </a:p>
        </p:txBody>
      </p:sp>
      <p:sp>
        <p:nvSpPr>
          <p:cNvPr id="27651" name="Freeform 3"/>
          <p:cNvSpPr>
            <a:spLocks/>
          </p:cNvSpPr>
          <p:nvPr/>
        </p:nvSpPr>
        <p:spPr bwMode="gray">
          <a:xfrm>
            <a:off x="827584" y="980728"/>
            <a:ext cx="7505700" cy="5604470"/>
          </a:xfrm>
          <a:custGeom>
            <a:avLst/>
            <a:gdLst/>
            <a:ahLst/>
            <a:cxnLst>
              <a:cxn ang="0">
                <a:pos x="1422" y="3"/>
              </a:cxn>
              <a:cxn ang="0">
                <a:pos x="192" y="705"/>
              </a:cxn>
              <a:cxn ang="0">
                <a:pos x="1096" y="1292"/>
              </a:cxn>
              <a:cxn ang="0">
                <a:pos x="2388" y="1428"/>
              </a:cxn>
              <a:cxn ang="0">
                <a:pos x="3672" y="1275"/>
              </a:cxn>
              <a:cxn ang="0">
                <a:pos x="4524" y="705"/>
              </a:cxn>
              <a:cxn ang="0">
                <a:pos x="3294" y="27"/>
              </a:cxn>
              <a:cxn ang="0">
                <a:pos x="4704" y="717"/>
              </a:cxn>
              <a:cxn ang="0">
                <a:pos x="3798" y="1488"/>
              </a:cxn>
              <a:cxn ang="0">
                <a:pos x="2412" y="1683"/>
              </a:cxn>
              <a:cxn ang="0">
                <a:pos x="972" y="1506"/>
              </a:cxn>
              <a:cxn ang="0">
                <a:pos x="24" y="723"/>
              </a:cxn>
              <a:cxn ang="0">
                <a:pos x="1422" y="3"/>
              </a:cxn>
            </a:cxnLst>
            <a:rect l="0" t="0" r="r" b="b"/>
            <a:pathLst>
              <a:path w="4728" h="1686">
                <a:moveTo>
                  <a:pt x="1422" y="3"/>
                </a:moveTo>
                <a:cubicBezTo>
                  <a:pt x="1450" y="0"/>
                  <a:pt x="252" y="159"/>
                  <a:pt x="192" y="705"/>
                </a:cubicBezTo>
                <a:cubicBezTo>
                  <a:pt x="222" y="1041"/>
                  <a:pt x="828" y="1203"/>
                  <a:pt x="1096" y="1292"/>
                </a:cubicBezTo>
                <a:cubicBezTo>
                  <a:pt x="1364" y="1381"/>
                  <a:pt x="1955" y="1428"/>
                  <a:pt x="2388" y="1428"/>
                </a:cubicBezTo>
                <a:cubicBezTo>
                  <a:pt x="2821" y="1428"/>
                  <a:pt x="3307" y="1379"/>
                  <a:pt x="3672" y="1275"/>
                </a:cubicBezTo>
                <a:cubicBezTo>
                  <a:pt x="4037" y="1171"/>
                  <a:pt x="4506" y="987"/>
                  <a:pt x="4524" y="705"/>
                </a:cubicBezTo>
                <a:cubicBezTo>
                  <a:pt x="4518" y="207"/>
                  <a:pt x="3269" y="50"/>
                  <a:pt x="3294" y="27"/>
                </a:cubicBezTo>
                <a:cubicBezTo>
                  <a:pt x="3324" y="29"/>
                  <a:pt x="4674" y="201"/>
                  <a:pt x="4704" y="717"/>
                </a:cubicBezTo>
                <a:cubicBezTo>
                  <a:pt x="4728" y="1077"/>
                  <a:pt x="4236" y="1365"/>
                  <a:pt x="3798" y="1488"/>
                </a:cubicBezTo>
                <a:cubicBezTo>
                  <a:pt x="3360" y="1611"/>
                  <a:pt x="2883" y="1680"/>
                  <a:pt x="2412" y="1683"/>
                </a:cubicBezTo>
                <a:cubicBezTo>
                  <a:pt x="1941" y="1686"/>
                  <a:pt x="1374" y="1644"/>
                  <a:pt x="972" y="1506"/>
                </a:cubicBezTo>
                <a:cubicBezTo>
                  <a:pt x="570" y="1368"/>
                  <a:pt x="0" y="1173"/>
                  <a:pt x="24" y="723"/>
                </a:cubicBezTo>
                <a:cubicBezTo>
                  <a:pt x="42" y="117"/>
                  <a:pt x="1394" y="6"/>
                  <a:pt x="1422" y="3"/>
                </a:cubicBezTo>
                <a:close/>
              </a:path>
            </a:pathLst>
          </a:custGeom>
          <a:gradFill rotWithShape="1">
            <a:gsLst>
              <a:gs pos="0">
                <a:schemeClr val="tx2"/>
              </a:gs>
              <a:gs pos="100000">
                <a:schemeClr val="tx2">
                  <a:gamma/>
                  <a:tint val="19216"/>
                  <a:invGamma/>
                </a:schemeClr>
              </a:gs>
            </a:gsLst>
            <a:lin ang="5400000" scaled="1"/>
          </a:gradFill>
          <a:ln w="9525" cap="flat" cmpd="sng">
            <a:noFill/>
            <a:prstDash val="solid"/>
            <a:round/>
            <a:headEnd/>
            <a:tailEnd/>
          </a:ln>
          <a:effectLst/>
          <a:scene3d>
            <a:camera prst="legacyObliqueBottom">
              <a:rot lat="21299999" lon="0" rev="0"/>
            </a:camera>
            <a:lightRig rig="legacyFlat3" dir="b"/>
          </a:scene3d>
          <a:sp3d extrusionH="100000" prstMaterial="legacyMatte">
            <a:bevelT w="13500" h="13500" prst="angle"/>
            <a:bevelB w="13500" h="13500" prst="angle"/>
            <a:extrusionClr>
              <a:schemeClr val="tx2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3275856" y="548680"/>
            <a:ext cx="2592084" cy="1289620"/>
            <a:chOff x="1217" y="1455"/>
            <a:chExt cx="2992" cy="593"/>
          </a:xfrm>
        </p:grpSpPr>
        <p:sp>
          <p:nvSpPr>
            <p:cNvPr id="27653" name="Oval 5"/>
            <p:cNvSpPr>
              <a:spLocks noChangeArrowheads="1"/>
            </p:cNvSpPr>
            <p:nvPr/>
          </p:nvSpPr>
          <p:spPr bwMode="ltGray">
            <a:xfrm>
              <a:off x="1383" y="1464"/>
              <a:ext cx="2824" cy="584"/>
            </a:xfrm>
            <a:prstGeom prst="ellipse">
              <a:avLst/>
            </a:prstGeom>
            <a:gradFill rotWithShape="1">
              <a:gsLst>
                <a:gs pos="0">
                  <a:srgbClr val="006699">
                    <a:gamma/>
                    <a:shade val="55686"/>
                    <a:invGamma/>
                  </a:srgbClr>
                </a:gs>
                <a:gs pos="50000">
                  <a:srgbClr val="006699"/>
                </a:gs>
                <a:gs pos="100000">
                  <a:srgbClr val="006699">
                    <a:gamma/>
                    <a:shade val="55686"/>
                    <a:invGamma/>
                  </a:srgbClr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654" name="Oval 6"/>
            <p:cNvSpPr>
              <a:spLocks noChangeArrowheads="1"/>
            </p:cNvSpPr>
            <p:nvPr/>
          </p:nvSpPr>
          <p:spPr bwMode="ltGray">
            <a:xfrm>
              <a:off x="1383" y="1455"/>
              <a:ext cx="2826" cy="552"/>
            </a:xfrm>
            <a:prstGeom prst="ellipse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tint val="33725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655" name="Oval 7"/>
            <p:cNvSpPr>
              <a:spLocks noChangeArrowheads="1"/>
            </p:cNvSpPr>
            <p:nvPr/>
          </p:nvSpPr>
          <p:spPr bwMode="ltGray">
            <a:xfrm>
              <a:off x="1217" y="1485"/>
              <a:ext cx="2992" cy="544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1600" b="1" dirty="0" smtClean="0">
                  <a:latin typeface="Times New Roman" pitchFamily="18" charset="0"/>
                  <a:cs typeface="Times New Roman" pitchFamily="18" charset="0"/>
                </a:rPr>
                <a:t>Сетевые сообщества</a:t>
              </a:r>
            </a:p>
            <a:p>
              <a:pPr algn="ctr"/>
              <a:r>
                <a:rPr lang="ru-RU" sz="1600" b="1" dirty="0" smtClean="0">
                  <a:latin typeface="Times New Roman" pitchFamily="18" charset="0"/>
                  <a:cs typeface="Times New Roman" pitchFamily="18" charset="0"/>
                </a:rPr>
                <a:t>школ</a:t>
              </a:r>
              <a:endParaRPr lang="ru-RU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7666" name="Rectangle 18"/>
          <p:cNvSpPr>
            <a:spLocks noChangeArrowheads="1"/>
          </p:cNvSpPr>
          <p:nvPr/>
        </p:nvSpPr>
        <p:spPr bwMode="gray">
          <a:xfrm rot="-982939">
            <a:off x="5943600" y="4800600"/>
            <a:ext cx="163830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600" b="1" dirty="0">
                <a:solidFill>
                  <a:srgbClr val="1C1C1C"/>
                </a:solidFill>
                <a:cs typeface="Arial" charset="0"/>
              </a:rPr>
              <a:t>Text in here</a:t>
            </a:r>
          </a:p>
        </p:txBody>
      </p: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3563888" y="2492896"/>
            <a:ext cx="1795264" cy="1872208"/>
            <a:chOff x="2457" y="2000"/>
            <a:chExt cx="901" cy="888"/>
          </a:xfrm>
        </p:grpSpPr>
        <p:pic>
          <p:nvPicPr>
            <p:cNvPr id="27669" name="Picture 21" descr="circuler_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ltGray">
            <a:xfrm>
              <a:off x="2457" y="2000"/>
              <a:ext cx="901" cy="886"/>
            </a:xfrm>
            <a:prstGeom prst="rect">
              <a:avLst/>
            </a:prstGeom>
            <a:noFill/>
          </p:spPr>
        </p:pic>
        <p:sp>
          <p:nvSpPr>
            <p:cNvPr id="27670" name="Oval 22"/>
            <p:cNvSpPr>
              <a:spLocks noChangeArrowheads="1"/>
            </p:cNvSpPr>
            <p:nvPr/>
          </p:nvSpPr>
          <p:spPr bwMode="ltGray">
            <a:xfrm>
              <a:off x="2457" y="2000"/>
              <a:ext cx="895" cy="888"/>
            </a:xfrm>
            <a:prstGeom prst="ellipse">
              <a:avLst/>
            </a:prstGeom>
            <a:gradFill rotWithShape="1">
              <a:gsLst>
                <a:gs pos="0">
                  <a:srgbClr val="F8F8F8">
                    <a:gamma/>
                    <a:shade val="26275"/>
                    <a:invGamma/>
                    <a:alpha val="89999"/>
                  </a:srgbClr>
                </a:gs>
                <a:gs pos="50000">
                  <a:srgbClr val="F8F8F8">
                    <a:alpha val="45000"/>
                  </a:srgbClr>
                </a:gs>
                <a:gs pos="100000">
                  <a:srgbClr val="F8F8F8">
                    <a:gamma/>
                    <a:shade val="26275"/>
                    <a:invGamma/>
                    <a:alpha val="89999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671" name="Freeform 23"/>
            <p:cNvSpPr>
              <a:spLocks/>
            </p:cNvSpPr>
            <p:nvPr/>
          </p:nvSpPr>
          <p:spPr bwMode="ltGray">
            <a:xfrm>
              <a:off x="2550" y="2121"/>
              <a:ext cx="703" cy="404"/>
            </a:xfrm>
            <a:custGeom>
              <a:avLst/>
              <a:gdLst/>
              <a:ahLst/>
              <a:cxnLst>
                <a:cxn ang="0">
                  <a:pos x="1301" y="401"/>
                </a:cxn>
                <a:cxn ang="0">
                  <a:pos x="1317" y="442"/>
                </a:cxn>
                <a:cxn ang="0">
                  <a:pos x="1321" y="481"/>
                </a:cxn>
                <a:cxn ang="0">
                  <a:pos x="1315" y="516"/>
                </a:cxn>
                <a:cxn ang="0">
                  <a:pos x="1298" y="550"/>
                </a:cxn>
                <a:cxn ang="0">
                  <a:pos x="1272" y="579"/>
                </a:cxn>
                <a:cxn ang="0">
                  <a:pos x="1239" y="604"/>
                </a:cxn>
                <a:cxn ang="0">
                  <a:pos x="1196" y="628"/>
                </a:cxn>
                <a:cxn ang="0">
                  <a:pos x="1147" y="649"/>
                </a:cxn>
                <a:cxn ang="0">
                  <a:pos x="1092" y="667"/>
                </a:cxn>
                <a:cxn ang="0">
                  <a:pos x="1031" y="683"/>
                </a:cxn>
                <a:cxn ang="0">
                  <a:pos x="967" y="694"/>
                </a:cxn>
                <a:cxn ang="0">
                  <a:pos x="896" y="704"/>
                </a:cxn>
                <a:cxn ang="0">
                  <a:pos x="824" y="710"/>
                </a:cxn>
                <a:cxn ang="0">
                  <a:pos x="795" y="712"/>
                </a:cxn>
                <a:cxn ang="0">
                  <a:pos x="476" y="712"/>
                </a:cxn>
                <a:cxn ang="0">
                  <a:pos x="472" y="712"/>
                </a:cxn>
                <a:cxn ang="0">
                  <a:pos x="409" y="708"/>
                </a:cxn>
                <a:cxn ang="0">
                  <a:pos x="348" y="704"/>
                </a:cxn>
                <a:cxn ang="0">
                  <a:pos x="290" y="696"/>
                </a:cxn>
                <a:cxn ang="0">
                  <a:pos x="235" y="689"/>
                </a:cxn>
                <a:cxn ang="0">
                  <a:pos x="186" y="677"/>
                </a:cxn>
                <a:cxn ang="0">
                  <a:pos x="141" y="663"/>
                </a:cxn>
                <a:cxn ang="0">
                  <a:pos x="102" y="648"/>
                </a:cxn>
                <a:cxn ang="0">
                  <a:pos x="67" y="630"/>
                </a:cxn>
                <a:cxn ang="0">
                  <a:pos x="39" y="608"/>
                </a:cxn>
                <a:cxn ang="0">
                  <a:pos x="18" y="583"/>
                </a:cxn>
                <a:cxn ang="0">
                  <a:pos x="6" y="554"/>
                </a:cxn>
                <a:cxn ang="0">
                  <a:pos x="0" y="524"/>
                </a:cxn>
                <a:cxn ang="0">
                  <a:pos x="0" y="520"/>
                </a:cxn>
                <a:cxn ang="0">
                  <a:pos x="4" y="487"/>
                </a:cxn>
                <a:cxn ang="0">
                  <a:pos x="16" y="446"/>
                </a:cxn>
                <a:cxn ang="0">
                  <a:pos x="51" y="370"/>
                </a:cxn>
                <a:cxn ang="0">
                  <a:pos x="94" y="299"/>
                </a:cxn>
                <a:cxn ang="0">
                  <a:pos x="147" y="235"/>
                </a:cxn>
                <a:cxn ang="0">
                  <a:pos x="204" y="176"/>
                </a:cxn>
                <a:cxn ang="0">
                  <a:pos x="270" y="125"/>
                </a:cxn>
                <a:cxn ang="0">
                  <a:pos x="341" y="82"/>
                </a:cxn>
                <a:cxn ang="0">
                  <a:pos x="415" y="47"/>
                </a:cxn>
                <a:cxn ang="0">
                  <a:pos x="497" y="21"/>
                </a:cxn>
                <a:cxn ang="0">
                  <a:pos x="581" y="6"/>
                </a:cxn>
                <a:cxn ang="0">
                  <a:pos x="667" y="0"/>
                </a:cxn>
                <a:cxn ang="0">
                  <a:pos x="667" y="0"/>
                </a:cxn>
                <a:cxn ang="0">
                  <a:pos x="759" y="6"/>
                </a:cxn>
                <a:cxn ang="0">
                  <a:pos x="847" y="23"/>
                </a:cxn>
                <a:cxn ang="0">
                  <a:pos x="932" y="53"/>
                </a:cxn>
                <a:cxn ang="0">
                  <a:pos x="1010" y="90"/>
                </a:cxn>
                <a:cxn ang="0">
                  <a:pos x="1082" y="137"/>
                </a:cxn>
                <a:cxn ang="0">
                  <a:pos x="1149" y="194"/>
                </a:cxn>
                <a:cxn ang="0">
                  <a:pos x="1208" y="256"/>
                </a:cxn>
                <a:cxn ang="0">
                  <a:pos x="1258" y="325"/>
                </a:cxn>
                <a:cxn ang="0">
                  <a:pos x="1301" y="401"/>
                </a:cxn>
                <a:cxn ang="0">
                  <a:pos x="1301" y="401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ru-RU" b="1" dirty="0" smtClean="0">
                  <a:solidFill>
                    <a:schemeClr val="tx2">
                      <a:lumMod val="75000"/>
                    </a:schemeClr>
                  </a:solidFill>
                </a:rPr>
                <a:t>Учитель математики</a:t>
              </a:r>
            </a:p>
            <a:p>
              <a:pPr algn="ctr"/>
              <a:r>
                <a:rPr lang="ru-RU" b="1" dirty="0" smtClean="0">
                  <a:solidFill>
                    <a:schemeClr val="tx2">
                      <a:lumMod val="75000"/>
                    </a:schemeClr>
                  </a:solidFill>
                </a:rPr>
                <a:t>педагогический стаж </a:t>
              </a:r>
            </a:p>
          </p:txBody>
        </p:sp>
        <p:grpSp>
          <p:nvGrpSpPr>
            <p:cNvPr id="4" name="Group 24"/>
            <p:cNvGrpSpPr>
              <a:grpSpLocks/>
            </p:cNvGrpSpPr>
            <p:nvPr/>
          </p:nvGrpSpPr>
          <p:grpSpPr bwMode="auto">
            <a:xfrm rot="-1297425" flipH="1" flipV="1">
              <a:off x="2525" y="2693"/>
              <a:ext cx="781" cy="188"/>
              <a:chOff x="2532" y="1051"/>
              <a:chExt cx="893" cy="246"/>
            </a:xfrm>
          </p:grpSpPr>
          <p:grpSp>
            <p:nvGrpSpPr>
              <p:cNvPr id="5" name="Group 25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7674" name="AutoShape 26"/>
                <p:cNvSpPr>
                  <a:spLocks noChangeArrowheads="1"/>
                </p:cNvSpPr>
                <p:nvPr/>
              </p:nvSpPr>
              <p:spPr bwMode="lt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7675" name="AutoShape 27"/>
                <p:cNvSpPr>
                  <a:spLocks noChangeArrowheads="1"/>
                </p:cNvSpPr>
                <p:nvPr/>
              </p:nvSpPr>
              <p:spPr bwMode="lt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7676" name="AutoShape 28"/>
                <p:cNvSpPr>
                  <a:spLocks noChangeArrowheads="1"/>
                </p:cNvSpPr>
                <p:nvPr/>
              </p:nvSpPr>
              <p:spPr bwMode="lt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7677" name="AutoShape 29"/>
                <p:cNvSpPr>
                  <a:spLocks noChangeArrowheads="1"/>
                </p:cNvSpPr>
                <p:nvPr/>
              </p:nvSpPr>
              <p:spPr bwMode="lt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6" name="Group 30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7679" name="AutoShape 31"/>
                <p:cNvSpPr>
                  <a:spLocks noChangeArrowheads="1"/>
                </p:cNvSpPr>
                <p:nvPr/>
              </p:nvSpPr>
              <p:spPr bwMode="lt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7680" name="AutoShape 32"/>
                <p:cNvSpPr>
                  <a:spLocks noChangeArrowheads="1"/>
                </p:cNvSpPr>
                <p:nvPr/>
              </p:nvSpPr>
              <p:spPr bwMode="lt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7681" name="AutoShape 33"/>
                <p:cNvSpPr>
                  <a:spLocks noChangeArrowheads="1"/>
                </p:cNvSpPr>
                <p:nvPr/>
              </p:nvSpPr>
              <p:spPr bwMode="lt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7682" name="AutoShape 34"/>
                <p:cNvSpPr>
                  <a:spLocks noChangeArrowheads="1"/>
                </p:cNvSpPr>
                <p:nvPr/>
              </p:nvSpPr>
              <p:spPr bwMode="lt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7" name="Group 4"/>
          <p:cNvGrpSpPr>
            <a:grpSpLocks/>
          </p:cNvGrpSpPr>
          <p:nvPr/>
        </p:nvGrpSpPr>
        <p:grpSpPr bwMode="auto">
          <a:xfrm>
            <a:off x="5940152" y="1628800"/>
            <a:ext cx="2448272" cy="1296144"/>
            <a:chOff x="1383" y="1452"/>
            <a:chExt cx="2826" cy="596"/>
          </a:xfrm>
        </p:grpSpPr>
        <p:sp>
          <p:nvSpPr>
            <p:cNvPr id="39" name="Oval 5"/>
            <p:cNvSpPr>
              <a:spLocks noChangeArrowheads="1"/>
            </p:cNvSpPr>
            <p:nvPr/>
          </p:nvSpPr>
          <p:spPr bwMode="ltGray">
            <a:xfrm>
              <a:off x="1383" y="1464"/>
              <a:ext cx="2824" cy="584"/>
            </a:xfrm>
            <a:prstGeom prst="ellipse">
              <a:avLst/>
            </a:prstGeom>
            <a:gradFill rotWithShape="1">
              <a:gsLst>
                <a:gs pos="0">
                  <a:srgbClr val="006699">
                    <a:gamma/>
                    <a:shade val="55686"/>
                    <a:invGamma/>
                  </a:srgbClr>
                </a:gs>
                <a:gs pos="50000">
                  <a:srgbClr val="006699"/>
                </a:gs>
                <a:gs pos="100000">
                  <a:srgbClr val="006699">
                    <a:gamma/>
                    <a:shade val="55686"/>
                    <a:invGamma/>
                  </a:srgbClr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" name="Oval 6"/>
            <p:cNvSpPr>
              <a:spLocks noChangeArrowheads="1"/>
            </p:cNvSpPr>
            <p:nvPr/>
          </p:nvSpPr>
          <p:spPr bwMode="ltGray">
            <a:xfrm>
              <a:off x="1383" y="1455"/>
              <a:ext cx="2826" cy="552"/>
            </a:xfrm>
            <a:prstGeom prst="ellipse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tint val="33725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" name="Oval 7"/>
            <p:cNvSpPr>
              <a:spLocks noChangeArrowheads="1"/>
            </p:cNvSpPr>
            <p:nvPr/>
          </p:nvSpPr>
          <p:spPr bwMode="ltGray">
            <a:xfrm>
              <a:off x="1385" y="1452"/>
              <a:ext cx="2808" cy="544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1600" b="1" dirty="0" smtClean="0">
                  <a:latin typeface="Times New Roman" pitchFamily="18" charset="0"/>
                  <a:cs typeface="Times New Roman" pitchFamily="18" charset="0"/>
                </a:rPr>
                <a:t>Семинары, форумы</a:t>
              </a:r>
              <a:endParaRPr lang="ru-RU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Group 4"/>
          <p:cNvGrpSpPr>
            <a:grpSpLocks/>
          </p:cNvGrpSpPr>
          <p:nvPr/>
        </p:nvGrpSpPr>
        <p:grpSpPr bwMode="auto">
          <a:xfrm>
            <a:off x="395536" y="1556792"/>
            <a:ext cx="2448272" cy="1296144"/>
            <a:chOff x="1383" y="1452"/>
            <a:chExt cx="2826" cy="596"/>
          </a:xfrm>
        </p:grpSpPr>
        <p:sp>
          <p:nvSpPr>
            <p:cNvPr id="43" name="Oval 5"/>
            <p:cNvSpPr>
              <a:spLocks noChangeArrowheads="1"/>
            </p:cNvSpPr>
            <p:nvPr/>
          </p:nvSpPr>
          <p:spPr bwMode="ltGray">
            <a:xfrm>
              <a:off x="1383" y="1464"/>
              <a:ext cx="2824" cy="584"/>
            </a:xfrm>
            <a:prstGeom prst="ellipse">
              <a:avLst/>
            </a:prstGeom>
            <a:gradFill rotWithShape="1">
              <a:gsLst>
                <a:gs pos="0">
                  <a:srgbClr val="006699">
                    <a:gamma/>
                    <a:shade val="55686"/>
                    <a:invGamma/>
                  </a:srgbClr>
                </a:gs>
                <a:gs pos="50000">
                  <a:srgbClr val="006699"/>
                </a:gs>
                <a:gs pos="100000">
                  <a:srgbClr val="006699">
                    <a:gamma/>
                    <a:shade val="55686"/>
                    <a:invGamma/>
                  </a:srgbClr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" name="Oval 6"/>
            <p:cNvSpPr>
              <a:spLocks noChangeArrowheads="1"/>
            </p:cNvSpPr>
            <p:nvPr/>
          </p:nvSpPr>
          <p:spPr bwMode="ltGray">
            <a:xfrm>
              <a:off x="1383" y="1455"/>
              <a:ext cx="2826" cy="552"/>
            </a:xfrm>
            <a:prstGeom prst="ellipse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tint val="33725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" name="Oval 7"/>
            <p:cNvSpPr>
              <a:spLocks noChangeArrowheads="1"/>
            </p:cNvSpPr>
            <p:nvPr/>
          </p:nvSpPr>
          <p:spPr bwMode="ltGray">
            <a:xfrm>
              <a:off x="1385" y="1452"/>
              <a:ext cx="2808" cy="544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600" b="1" dirty="0" smtClean="0">
                  <a:latin typeface="Times New Roman" pitchFamily="18" charset="0"/>
                  <a:cs typeface="Times New Roman" pitchFamily="18" charset="0"/>
                </a:rPr>
                <a:t>Мастер -  классы</a:t>
              </a:r>
              <a:endParaRPr lang="ru-RU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Group 4"/>
          <p:cNvGrpSpPr>
            <a:grpSpLocks/>
          </p:cNvGrpSpPr>
          <p:nvPr/>
        </p:nvGrpSpPr>
        <p:grpSpPr bwMode="auto">
          <a:xfrm>
            <a:off x="282" y="3717032"/>
            <a:ext cx="2844188" cy="1296144"/>
            <a:chOff x="1093" y="1452"/>
            <a:chExt cx="3283" cy="596"/>
          </a:xfrm>
        </p:grpSpPr>
        <p:sp>
          <p:nvSpPr>
            <p:cNvPr id="47" name="Oval 5"/>
            <p:cNvSpPr>
              <a:spLocks noChangeArrowheads="1"/>
            </p:cNvSpPr>
            <p:nvPr/>
          </p:nvSpPr>
          <p:spPr bwMode="ltGray">
            <a:xfrm>
              <a:off x="1383" y="1464"/>
              <a:ext cx="2824" cy="584"/>
            </a:xfrm>
            <a:prstGeom prst="ellipse">
              <a:avLst/>
            </a:prstGeom>
            <a:gradFill rotWithShape="1">
              <a:gsLst>
                <a:gs pos="0">
                  <a:srgbClr val="006699">
                    <a:gamma/>
                    <a:shade val="55686"/>
                    <a:invGamma/>
                  </a:srgbClr>
                </a:gs>
                <a:gs pos="50000">
                  <a:srgbClr val="006699"/>
                </a:gs>
                <a:gs pos="100000">
                  <a:srgbClr val="006699">
                    <a:gamma/>
                    <a:shade val="55686"/>
                    <a:invGamma/>
                  </a:srgbClr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8" name="Oval 6"/>
            <p:cNvSpPr>
              <a:spLocks noChangeArrowheads="1"/>
            </p:cNvSpPr>
            <p:nvPr/>
          </p:nvSpPr>
          <p:spPr bwMode="ltGray">
            <a:xfrm>
              <a:off x="1383" y="1455"/>
              <a:ext cx="2826" cy="552"/>
            </a:xfrm>
            <a:prstGeom prst="ellipse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tint val="33725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Oval 7"/>
            <p:cNvSpPr>
              <a:spLocks noChangeArrowheads="1"/>
            </p:cNvSpPr>
            <p:nvPr/>
          </p:nvSpPr>
          <p:spPr bwMode="ltGray">
            <a:xfrm>
              <a:off x="1093" y="1452"/>
              <a:ext cx="3283" cy="544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1600" b="1" dirty="0" err="1" smtClean="0">
                  <a:latin typeface="Times New Roman" pitchFamily="18" charset="0"/>
                  <a:cs typeface="Times New Roman" pitchFamily="18" charset="0"/>
                </a:rPr>
                <a:t>Коучинги</a:t>
              </a:r>
              <a:endParaRPr lang="ru-RU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" name="Group 4"/>
          <p:cNvGrpSpPr>
            <a:grpSpLocks/>
          </p:cNvGrpSpPr>
          <p:nvPr/>
        </p:nvGrpSpPr>
        <p:grpSpPr bwMode="auto">
          <a:xfrm>
            <a:off x="2843553" y="5373216"/>
            <a:ext cx="2880575" cy="1296144"/>
            <a:chOff x="884" y="1452"/>
            <a:chExt cx="3325" cy="596"/>
          </a:xfrm>
        </p:grpSpPr>
        <p:sp>
          <p:nvSpPr>
            <p:cNvPr id="51" name="Oval 5"/>
            <p:cNvSpPr>
              <a:spLocks noChangeArrowheads="1"/>
            </p:cNvSpPr>
            <p:nvPr/>
          </p:nvSpPr>
          <p:spPr bwMode="ltGray">
            <a:xfrm>
              <a:off x="1383" y="1464"/>
              <a:ext cx="2824" cy="584"/>
            </a:xfrm>
            <a:prstGeom prst="ellipse">
              <a:avLst/>
            </a:prstGeom>
            <a:gradFill rotWithShape="1">
              <a:gsLst>
                <a:gs pos="0">
                  <a:srgbClr val="006699">
                    <a:gamma/>
                    <a:shade val="55686"/>
                    <a:invGamma/>
                  </a:srgbClr>
                </a:gs>
                <a:gs pos="50000">
                  <a:srgbClr val="006699"/>
                </a:gs>
                <a:gs pos="100000">
                  <a:srgbClr val="006699">
                    <a:gamma/>
                    <a:shade val="55686"/>
                    <a:invGamma/>
                  </a:srgbClr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" name="Oval 6"/>
            <p:cNvSpPr>
              <a:spLocks noChangeArrowheads="1"/>
            </p:cNvSpPr>
            <p:nvPr/>
          </p:nvSpPr>
          <p:spPr bwMode="ltGray">
            <a:xfrm>
              <a:off x="1383" y="1455"/>
              <a:ext cx="2826" cy="552"/>
            </a:xfrm>
            <a:prstGeom prst="ellipse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tint val="33725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" name="Oval 7"/>
            <p:cNvSpPr>
              <a:spLocks noChangeArrowheads="1"/>
            </p:cNvSpPr>
            <p:nvPr/>
          </p:nvSpPr>
          <p:spPr bwMode="ltGray">
            <a:xfrm>
              <a:off x="884" y="1452"/>
              <a:ext cx="3309" cy="544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600" b="1" dirty="0" smtClean="0">
                  <a:latin typeface="Times New Roman" pitchFamily="18" charset="0"/>
                  <a:cs typeface="Times New Roman" pitchFamily="18" charset="0"/>
                </a:rPr>
                <a:t>Обобщение опыта работы </a:t>
              </a:r>
            </a:p>
            <a:p>
              <a:pPr algn="ctr"/>
              <a:r>
                <a:rPr lang="ru-RU" sz="1600" b="1" dirty="0" smtClean="0">
                  <a:latin typeface="Times New Roman" pitchFamily="18" charset="0"/>
                  <a:cs typeface="Times New Roman" pitchFamily="18" charset="0"/>
                </a:rPr>
                <a:t>учителей</a:t>
              </a:r>
              <a:endParaRPr lang="ru-RU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" name="Group 4"/>
          <p:cNvGrpSpPr>
            <a:grpSpLocks/>
          </p:cNvGrpSpPr>
          <p:nvPr/>
        </p:nvGrpSpPr>
        <p:grpSpPr bwMode="auto">
          <a:xfrm>
            <a:off x="6156176" y="4437112"/>
            <a:ext cx="2843323" cy="1296144"/>
            <a:chOff x="1383" y="1452"/>
            <a:chExt cx="3282" cy="596"/>
          </a:xfrm>
        </p:grpSpPr>
        <p:sp>
          <p:nvSpPr>
            <p:cNvPr id="55" name="Oval 5"/>
            <p:cNvSpPr>
              <a:spLocks noChangeArrowheads="1"/>
            </p:cNvSpPr>
            <p:nvPr/>
          </p:nvSpPr>
          <p:spPr bwMode="ltGray">
            <a:xfrm>
              <a:off x="1383" y="1464"/>
              <a:ext cx="2824" cy="584"/>
            </a:xfrm>
            <a:prstGeom prst="ellipse">
              <a:avLst/>
            </a:prstGeom>
            <a:gradFill rotWithShape="1">
              <a:gsLst>
                <a:gs pos="0">
                  <a:srgbClr val="006699">
                    <a:gamma/>
                    <a:shade val="55686"/>
                    <a:invGamma/>
                  </a:srgbClr>
                </a:gs>
                <a:gs pos="50000">
                  <a:srgbClr val="006699"/>
                </a:gs>
                <a:gs pos="100000">
                  <a:srgbClr val="006699">
                    <a:gamma/>
                    <a:shade val="55686"/>
                    <a:invGamma/>
                  </a:srgbClr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6" name="Oval 6"/>
            <p:cNvSpPr>
              <a:spLocks noChangeArrowheads="1"/>
            </p:cNvSpPr>
            <p:nvPr/>
          </p:nvSpPr>
          <p:spPr bwMode="ltGray">
            <a:xfrm>
              <a:off x="1383" y="1455"/>
              <a:ext cx="2826" cy="552"/>
            </a:xfrm>
            <a:prstGeom prst="ellipse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tint val="33725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7" name="Oval 7"/>
            <p:cNvSpPr>
              <a:spLocks noChangeArrowheads="1"/>
            </p:cNvSpPr>
            <p:nvPr/>
          </p:nvSpPr>
          <p:spPr bwMode="ltGray">
            <a:xfrm>
              <a:off x="1466" y="1452"/>
              <a:ext cx="3199" cy="544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600" b="1" dirty="0" smtClean="0">
                  <a:latin typeface="Times New Roman" pitchFamily="18" charset="0"/>
                  <a:cs typeface="Times New Roman" pitchFamily="18" charset="0"/>
                </a:rPr>
                <a:t>Согласование </a:t>
              </a:r>
            </a:p>
            <a:p>
              <a:r>
                <a:rPr lang="ru-RU" sz="1600" b="1" dirty="0" smtClean="0">
                  <a:latin typeface="Times New Roman" pitchFamily="18" charset="0"/>
                  <a:cs typeface="Times New Roman" pitchFamily="18" charset="0"/>
                </a:rPr>
                <a:t>планов развития</a:t>
              </a:r>
              <a:endParaRPr lang="ru-RU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77" name="Прямая со стрелкой 76"/>
          <p:cNvCxnSpPr/>
          <p:nvPr/>
        </p:nvCxnSpPr>
        <p:spPr>
          <a:xfrm flipH="1">
            <a:off x="2339752" y="3429000"/>
            <a:ext cx="72008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>
            <a:off x="4427984" y="4509120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 стрелкой 84"/>
          <p:cNvCxnSpPr/>
          <p:nvPr/>
        </p:nvCxnSpPr>
        <p:spPr>
          <a:xfrm flipV="1">
            <a:off x="5220072" y="2420888"/>
            <a:ext cx="648072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/>
          <p:nvPr/>
        </p:nvCxnSpPr>
        <p:spPr>
          <a:xfrm>
            <a:off x="5580112" y="4149080"/>
            <a:ext cx="576064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 стрелкой 94"/>
          <p:cNvCxnSpPr/>
          <p:nvPr/>
        </p:nvCxnSpPr>
        <p:spPr>
          <a:xfrm flipH="1" flipV="1">
            <a:off x="2915816" y="2492896"/>
            <a:ext cx="576064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Picture 2" descr="http://kargoo.gov.kz/loader/load/1787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2492895"/>
            <a:ext cx="1944216" cy="2103071"/>
          </a:xfrm>
          <a:prstGeom prst="rect">
            <a:avLst/>
          </a:prstGeom>
          <a:noFill/>
        </p:spPr>
      </p:pic>
      <p:sp>
        <p:nvSpPr>
          <p:cNvPr id="60" name="TextBox 59"/>
          <p:cNvSpPr txBox="1"/>
          <p:nvPr/>
        </p:nvSpPr>
        <p:spPr>
          <a:xfrm>
            <a:off x="3563888" y="2564904"/>
            <a:ext cx="1944216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Компетентностный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центр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1" name="Прямая со стрелкой 60"/>
          <p:cNvCxnSpPr/>
          <p:nvPr/>
        </p:nvCxnSpPr>
        <p:spPr>
          <a:xfrm flipV="1">
            <a:off x="4427984" y="1772816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899592" y="548680"/>
            <a:ext cx="8064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0066"/>
                </a:solidFill>
              </a:rPr>
              <a:t>Ключевые направления развития района </a:t>
            </a:r>
            <a:endParaRPr lang="ru-RU" sz="2400" dirty="0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3" descr="загруженное (5)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988840"/>
            <a:ext cx="4679950" cy="468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755576" y="1196752"/>
            <a:ext cx="7776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Хочешь, чтобы мир стал лучше?   Начни с самого себя !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1752600"/>
            <a:ext cx="5491336" cy="1820416"/>
          </a:xfrm>
        </p:spPr>
        <p:txBody>
          <a:bodyPr/>
          <a:lstStyle/>
          <a:p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Ключевые направления саморазвития учителя, развития школы, района, за счет активного использования новых подходов в преподавании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524328" y="764704"/>
            <a:ext cx="1381341" cy="36933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defTabSz="900113"/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908720"/>
            <a:ext cx="7503368" cy="539080"/>
          </a:xfrm>
        </p:spPr>
        <p:txBody>
          <a:bodyPr/>
          <a:lstStyle/>
          <a:p>
            <a:r>
              <a:rPr lang="ru-RU" sz="2400" i="1" u="sng" dirty="0" smtClean="0">
                <a:latin typeface="Times New Roman" pitchFamily="18" charset="0"/>
                <a:cs typeface="Times New Roman" pitchFamily="18" charset="0"/>
              </a:rPr>
              <a:t>Профессиональное</a:t>
            </a:r>
            <a:r>
              <a:rPr lang="ru-RU" i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u="sng" dirty="0" smtClean="0">
                <a:latin typeface="Times New Roman" pitchFamily="18" charset="0"/>
                <a:cs typeface="Times New Roman" pitchFamily="18" charset="0"/>
              </a:rPr>
              <a:t>саморазвитие педагога</a:t>
            </a:r>
            <a:endParaRPr lang="en-US" sz="2400" i="1" u="sng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black">
          <a:xfrm>
            <a:off x="467544" y="1628800"/>
            <a:ext cx="8676456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Многокомпонентный личностно и профессионально </a:t>
            </a:r>
          </a:p>
          <a:p>
            <a:pPr algn="ctr" eaLnBrk="0" hangingPunct="0"/>
            <a:r>
              <a:rPr lang="ru-RU" sz="2400" b="1" dirty="0" smtClean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значимый процесс целенаправленной деятельности:</a:t>
            </a:r>
            <a:endParaRPr lang="en-US" sz="2400" b="1" dirty="0">
              <a:solidFill>
                <a:schemeClr val="bg1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289" name="Group 49"/>
          <p:cNvGrpSpPr>
            <a:grpSpLocks/>
          </p:cNvGrpSpPr>
          <p:nvPr/>
        </p:nvGrpSpPr>
        <p:grpSpPr bwMode="auto">
          <a:xfrm>
            <a:off x="1691680" y="2708922"/>
            <a:ext cx="6768752" cy="554035"/>
            <a:chOff x="1213" y="1756"/>
            <a:chExt cx="3346" cy="288"/>
          </a:xfrm>
        </p:grpSpPr>
        <p:grpSp>
          <p:nvGrpSpPr>
            <p:cNvPr id="10244" name="Group 4"/>
            <p:cNvGrpSpPr>
              <a:grpSpLocks/>
            </p:cNvGrpSpPr>
            <p:nvPr/>
          </p:nvGrpSpPr>
          <p:grpSpPr bwMode="auto">
            <a:xfrm>
              <a:off x="1213" y="1756"/>
              <a:ext cx="3346" cy="288"/>
              <a:chOff x="1117" y="1455"/>
              <a:chExt cx="3346" cy="288"/>
            </a:xfrm>
          </p:grpSpPr>
          <p:sp>
            <p:nvSpPr>
              <p:cNvPr id="10245" name="AutoShape 5"/>
              <p:cNvSpPr>
                <a:spLocks noChangeArrowheads="1"/>
              </p:cNvSpPr>
              <p:nvPr/>
            </p:nvSpPr>
            <p:spPr bwMode="gray">
              <a:xfrm>
                <a:off x="1117" y="1455"/>
                <a:ext cx="3346" cy="288"/>
              </a:xfrm>
              <a:prstGeom prst="roundRect">
                <a:avLst>
                  <a:gd name="adj" fmla="val 7292"/>
                </a:avLst>
              </a:prstGeom>
              <a:noFill/>
              <a:ln w="9525">
                <a:solidFill>
                  <a:srgbClr val="FFFFFF">
                    <a:alpha val="70000"/>
                  </a:srgbClr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246" name="AutoShape 6"/>
              <p:cNvSpPr>
                <a:spLocks noChangeArrowheads="1"/>
              </p:cNvSpPr>
              <p:nvPr/>
            </p:nvSpPr>
            <p:spPr bwMode="gray">
              <a:xfrm>
                <a:off x="1117" y="1455"/>
                <a:ext cx="3346" cy="95"/>
              </a:xfrm>
              <a:prstGeom prst="roundRect">
                <a:avLst>
                  <a:gd name="adj" fmla="val 26389"/>
                </a:avLst>
              </a:prstGeom>
              <a:solidFill>
                <a:schemeClr val="accent2">
                  <a:alpha val="3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0247" name="Text Box 7"/>
            <p:cNvSpPr txBox="1">
              <a:spLocks noChangeArrowheads="1"/>
            </p:cNvSpPr>
            <p:nvPr/>
          </p:nvSpPr>
          <p:spPr bwMode="white">
            <a:xfrm>
              <a:off x="1569" y="1797"/>
              <a:ext cx="2955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457200" indent="-457200">
                <a:spcBef>
                  <a:spcPct val="50000"/>
                </a:spcBef>
                <a:buClr>
                  <a:schemeClr val="tx1"/>
                </a:buClr>
              </a:pPr>
              <a:r>
                <a:rPr lang="ru-RU" sz="2400" b="1" i="1" dirty="0" smtClean="0">
                  <a:solidFill>
                    <a:schemeClr val="bg1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- по непрерывному </a:t>
              </a:r>
              <a:r>
                <a:rPr lang="ru-RU" sz="2400" b="1" i="1" dirty="0" err="1" smtClean="0">
                  <a:solidFill>
                    <a:schemeClr val="bg1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самоизменению</a:t>
              </a:r>
              <a:r>
                <a:rPr lang="en-US" sz="2400" b="1" i="1" dirty="0" smtClean="0">
                  <a:solidFill>
                    <a:schemeClr val="bg1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    </a:t>
              </a:r>
              <a:endParaRPr lang="en-US" sz="2400" b="1" i="1" dirty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288" name="Group 48"/>
          <p:cNvGrpSpPr>
            <a:grpSpLocks/>
          </p:cNvGrpSpPr>
          <p:nvPr/>
        </p:nvGrpSpPr>
        <p:grpSpPr bwMode="auto">
          <a:xfrm>
            <a:off x="1691680" y="3645023"/>
            <a:ext cx="6912768" cy="461849"/>
            <a:chOff x="1214" y="2192"/>
            <a:chExt cx="3346" cy="534"/>
          </a:xfrm>
        </p:grpSpPr>
        <p:grpSp>
          <p:nvGrpSpPr>
            <p:cNvPr id="10254" name="Group 14"/>
            <p:cNvGrpSpPr>
              <a:grpSpLocks/>
            </p:cNvGrpSpPr>
            <p:nvPr/>
          </p:nvGrpSpPr>
          <p:grpSpPr bwMode="auto">
            <a:xfrm>
              <a:off x="1214" y="2249"/>
              <a:ext cx="3346" cy="443"/>
              <a:chOff x="1118" y="1948"/>
              <a:chExt cx="3346" cy="443"/>
            </a:xfrm>
          </p:grpSpPr>
          <p:sp>
            <p:nvSpPr>
              <p:cNvPr id="10255" name="AutoShape 15"/>
              <p:cNvSpPr>
                <a:spLocks noChangeArrowheads="1"/>
              </p:cNvSpPr>
              <p:nvPr/>
            </p:nvSpPr>
            <p:spPr bwMode="gray">
              <a:xfrm>
                <a:off x="1118" y="1948"/>
                <a:ext cx="3312" cy="443"/>
              </a:xfrm>
              <a:prstGeom prst="roundRect">
                <a:avLst>
                  <a:gd name="adj" fmla="val 7292"/>
                </a:avLst>
              </a:prstGeom>
              <a:noFill/>
              <a:ln w="9525">
                <a:solidFill>
                  <a:srgbClr val="FFFFFF">
                    <a:alpha val="70000"/>
                  </a:srgbClr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256" name="AutoShape 16"/>
              <p:cNvSpPr>
                <a:spLocks noChangeArrowheads="1"/>
              </p:cNvSpPr>
              <p:nvPr/>
            </p:nvSpPr>
            <p:spPr bwMode="gray">
              <a:xfrm>
                <a:off x="1118" y="1948"/>
                <a:ext cx="3346" cy="95"/>
              </a:xfrm>
              <a:prstGeom prst="roundRect">
                <a:avLst>
                  <a:gd name="adj" fmla="val 26389"/>
                </a:avLst>
              </a:prstGeom>
              <a:solidFill>
                <a:schemeClr val="accent1">
                  <a:alpha val="3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0257" name="Text Box 17"/>
            <p:cNvSpPr txBox="1">
              <a:spLocks noChangeArrowheads="1"/>
            </p:cNvSpPr>
            <p:nvPr/>
          </p:nvSpPr>
          <p:spPr bwMode="white">
            <a:xfrm>
              <a:off x="1667" y="2192"/>
              <a:ext cx="2858" cy="5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457200" indent="-457200">
                <a:spcBef>
                  <a:spcPct val="50000"/>
                </a:spcBef>
                <a:buClr>
                  <a:schemeClr val="tx1"/>
                </a:buClr>
              </a:pPr>
              <a:r>
                <a:rPr lang="ru-RU" sz="2400" b="1" i="1" dirty="0" smtClean="0">
                  <a:solidFill>
                    <a:schemeClr val="bg1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-  профессиональному развитию</a:t>
              </a:r>
              <a:r>
                <a:rPr lang="en-US" sz="2400" b="1" i="1" dirty="0" smtClean="0">
                  <a:solidFill>
                    <a:schemeClr val="bg1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   </a:t>
              </a:r>
              <a:endParaRPr lang="en-US" sz="2400" b="1" i="1" dirty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287" name="Group 47"/>
          <p:cNvGrpSpPr>
            <a:grpSpLocks/>
          </p:cNvGrpSpPr>
          <p:nvPr/>
        </p:nvGrpSpPr>
        <p:grpSpPr bwMode="auto">
          <a:xfrm>
            <a:off x="1044039" y="4389439"/>
            <a:ext cx="7631966" cy="822148"/>
            <a:chOff x="883" y="2765"/>
            <a:chExt cx="3733" cy="289"/>
          </a:xfrm>
        </p:grpSpPr>
        <p:grpSp>
          <p:nvGrpSpPr>
            <p:cNvPr id="10264" name="Group 24"/>
            <p:cNvGrpSpPr>
              <a:grpSpLocks/>
            </p:cNvGrpSpPr>
            <p:nvPr/>
          </p:nvGrpSpPr>
          <p:grpSpPr bwMode="auto">
            <a:xfrm>
              <a:off x="1235" y="2766"/>
              <a:ext cx="3346" cy="288"/>
              <a:chOff x="1098" y="2465"/>
              <a:chExt cx="3346" cy="288"/>
            </a:xfrm>
          </p:grpSpPr>
          <p:sp>
            <p:nvSpPr>
              <p:cNvPr id="10265" name="AutoShape 25"/>
              <p:cNvSpPr>
                <a:spLocks noChangeArrowheads="1"/>
              </p:cNvSpPr>
              <p:nvPr/>
            </p:nvSpPr>
            <p:spPr bwMode="gray">
              <a:xfrm>
                <a:off x="1098" y="2465"/>
                <a:ext cx="3346" cy="288"/>
              </a:xfrm>
              <a:prstGeom prst="roundRect">
                <a:avLst>
                  <a:gd name="adj" fmla="val 7292"/>
                </a:avLst>
              </a:prstGeom>
              <a:noFill/>
              <a:ln w="9525">
                <a:solidFill>
                  <a:srgbClr val="FFFFFF">
                    <a:alpha val="70000"/>
                  </a:srgbClr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266" name="AutoShape 26"/>
              <p:cNvSpPr>
                <a:spLocks noChangeArrowheads="1"/>
              </p:cNvSpPr>
              <p:nvPr/>
            </p:nvSpPr>
            <p:spPr bwMode="gray">
              <a:xfrm>
                <a:off x="1098" y="2465"/>
                <a:ext cx="3346" cy="95"/>
              </a:xfrm>
              <a:prstGeom prst="roundRect">
                <a:avLst>
                  <a:gd name="adj" fmla="val 26389"/>
                </a:avLst>
              </a:prstGeom>
              <a:solidFill>
                <a:schemeClr val="folHlink">
                  <a:alpha val="3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0267" name="Text Box 27"/>
            <p:cNvSpPr txBox="1">
              <a:spLocks noChangeArrowheads="1"/>
            </p:cNvSpPr>
            <p:nvPr/>
          </p:nvSpPr>
          <p:spPr bwMode="white">
            <a:xfrm>
              <a:off x="883" y="2765"/>
              <a:ext cx="3733" cy="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457200" indent="-457200" algn="ctr">
                <a:spcBef>
                  <a:spcPct val="50000"/>
                </a:spcBef>
                <a:buClr>
                  <a:schemeClr val="tx1"/>
                </a:buClr>
              </a:pPr>
              <a:r>
                <a:rPr lang="ru-RU" sz="2400" b="1" i="1" dirty="0" smtClean="0">
                  <a:solidFill>
                    <a:schemeClr val="bg1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- средство самопознания и самосовершенствования</a:t>
              </a:r>
              <a:endParaRPr lang="en-US" sz="2400" b="1" i="1" dirty="0">
                <a:solidFill>
                  <a:schemeClr val="bg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52" name="Прямая со стрелкой 51"/>
          <p:cNvCxnSpPr/>
          <p:nvPr/>
        </p:nvCxnSpPr>
        <p:spPr>
          <a:xfrm>
            <a:off x="4211960" y="1484784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flipH="1">
            <a:off x="4281055" y="2348880"/>
            <a:ext cx="2913" cy="26962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 flipH="1">
            <a:off x="4283968" y="3284984"/>
            <a:ext cx="2913" cy="26962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flipH="1">
            <a:off x="4355976" y="4005064"/>
            <a:ext cx="2913" cy="26962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light_shadow_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320800"/>
            <a:ext cx="8382000" cy="5187950"/>
          </a:xfrm>
          <a:prstGeom prst="rect">
            <a:avLst/>
          </a:prstGeom>
          <a:noFill/>
        </p:spPr>
      </p:pic>
      <p:sp>
        <p:nvSpPr>
          <p:cNvPr id="18435" name="Arc 3"/>
          <p:cNvSpPr>
            <a:spLocks/>
          </p:cNvSpPr>
          <p:nvPr/>
        </p:nvSpPr>
        <p:spPr bwMode="gray">
          <a:xfrm rot="692470">
            <a:off x="3800475" y="2578100"/>
            <a:ext cx="1382713" cy="1074738"/>
          </a:xfrm>
          <a:custGeom>
            <a:avLst/>
            <a:gdLst>
              <a:gd name="G0" fmla="+- 6155 0 0"/>
              <a:gd name="G1" fmla="+- 21600 0 0"/>
              <a:gd name="G2" fmla="+- 21600 0 0"/>
              <a:gd name="T0" fmla="*/ 0 w 12831"/>
              <a:gd name="T1" fmla="*/ 896 h 21600"/>
              <a:gd name="T2" fmla="*/ 12831 w 12831"/>
              <a:gd name="T3" fmla="*/ 1058 h 21600"/>
              <a:gd name="T4" fmla="*/ 6155 w 12831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831" h="21600" fill="none" extrusionOk="0">
                <a:moveTo>
                  <a:pt x="-1" y="895"/>
                </a:moveTo>
                <a:cubicBezTo>
                  <a:pt x="1997" y="301"/>
                  <a:pt x="4070" y="-1"/>
                  <a:pt x="6155" y="0"/>
                </a:cubicBezTo>
                <a:cubicBezTo>
                  <a:pt x="8422" y="0"/>
                  <a:pt x="10675" y="356"/>
                  <a:pt x="12831" y="1057"/>
                </a:cubicBezTo>
              </a:path>
              <a:path w="12831" h="21600" stroke="0" extrusionOk="0">
                <a:moveTo>
                  <a:pt x="-1" y="895"/>
                </a:moveTo>
                <a:cubicBezTo>
                  <a:pt x="1997" y="301"/>
                  <a:pt x="4070" y="-1"/>
                  <a:pt x="6155" y="0"/>
                </a:cubicBezTo>
                <a:cubicBezTo>
                  <a:pt x="8422" y="0"/>
                  <a:pt x="10675" y="356"/>
                  <a:pt x="12831" y="1057"/>
                </a:cubicBezTo>
                <a:lnTo>
                  <a:pt x="6155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667000" y="5829300"/>
            <a:ext cx="3581400" cy="914400"/>
            <a:chOff x="2309" y="1872"/>
            <a:chExt cx="1915" cy="749"/>
          </a:xfrm>
        </p:grpSpPr>
        <p:pic>
          <p:nvPicPr>
            <p:cNvPr id="18437" name="Picture 5" descr="shadow_1_m"/>
            <p:cNvPicPr>
              <a:picLocks noChangeAspect="1" noChangeArrowheads="1"/>
            </p:cNvPicPr>
            <p:nvPr/>
          </p:nvPicPr>
          <p:blipFill>
            <a:blip r:embed="rId3" cstate="print">
              <a:lum bright="18000"/>
            </a:blip>
            <a:srcRect/>
            <a:stretch>
              <a:fillRect/>
            </a:stretch>
          </p:blipFill>
          <p:spPr bwMode="gray">
            <a:xfrm>
              <a:off x="2309" y="2352"/>
              <a:ext cx="1915" cy="269"/>
            </a:xfrm>
            <a:prstGeom prst="rect">
              <a:avLst/>
            </a:prstGeom>
            <a:noFill/>
          </p:spPr>
        </p:pic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2310" y="1872"/>
              <a:ext cx="1901" cy="645"/>
              <a:chOff x="2310" y="1872"/>
              <a:chExt cx="1901" cy="645"/>
            </a:xfrm>
          </p:grpSpPr>
          <p:sp>
            <p:nvSpPr>
              <p:cNvPr id="18439" name="Oval 7"/>
              <p:cNvSpPr>
                <a:spLocks noChangeArrowheads="1"/>
              </p:cNvSpPr>
              <p:nvPr/>
            </p:nvSpPr>
            <p:spPr bwMode="gray">
              <a:xfrm>
                <a:off x="2316" y="1872"/>
                <a:ext cx="1895" cy="645"/>
              </a:xfrm>
              <a:prstGeom prst="ellipse">
                <a:avLst/>
              </a:prstGeom>
              <a:gradFill rotWithShape="1">
                <a:gsLst>
                  <a:gs pos="0">
                    <a:srgbClr val="C0C0C0">
                      <a:gamma/>
                      <a:shade val="63529"/>
                      <a:invGamma/>
                    </a:srgbClr>
                  </a:gs>
                  <a:gs pos="50000">
                    <a:srgbClr val="C0C0C0"/>
                  </a:gs>
                  <a:gs pos="100000">
                    <a:srgbClr val="C0C0C0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8440" name="Oval 8"/>
              <p:cNvSpPr>
                <a:spLocks noChangeArrowheads="1"/>
              </p:cNvSpPr>
              <p:nvPr/>
            </p:nvSpPr>
            <p:spPr bwMode="gray">
              <a:xfrm>
                <a:off x="2310" y="1872"/>
                <a:ext cx="1901" cy="555"/>
              </a:xfrm>
              <a:prstGeom prst="ellipse">
                <a:avLst/>
              </a:prstGeom>
              <a:gradFill rotWithShape="1">
                <a:gsLst>
                  <a:gs pos="0">
                    <a:srgbClr val="C0C0C0"/>
                  </a:gs>
                  <a:gs pos="100000">
                    <a:srgbClr val="C0C0C0">
                      <a:gamma/>
                      <a:tint val="33725"/>
                      <a:invGamma/>
                    </a:srgbClr>
                  </a:gs>
                </a:gsLst>
                <a:lin ang="5400000" scaled="1"/>
              </a:gradFill>
              <a:ln w="9525" algn="ctr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18441" name="Freeform 9"/>
          <p:cNvSpPr>
            <a:spLocks/>
          </p:cNvSpPr>
          <p:nvPr/>
        </p:nvSpPr>
        <p:spPr bwMode="gray">
          <a:xfrm>
            <a:off x="3563888" y="1772816"/>
            <a:ext cx="2200275" cy="4800600"/>
          </a:xfrm>
          <a:custGeom>
            <a:avLst/>
            <a:gdLst/>
            <a:ahLst/>
            <a:cxnLst>
              <a:cxn ang="0">
                <a:pos x="682" y="350"/>
              </a:cxn>
              <a:cxn ang="0">
                <a:pos x="720" y="242"/>
              </a:cxn>
              <a:cxn ang="0">
                <a:pos x="660" y="39"/>
              </a:cxn>
              <a:cxn ang="0">
                <a:pos x="409" y="118"/>
              </a:cxn>
              <a:cxn ang="0">
                <a:pos x="330" y="348"/>
              </a:cxn>
              <a:cxn ang="0">
                <a:pos x="319" y="450"/>
              </a:cxn>
              <a:cxn ang="0">
                <a:pos x="42" y="826"/>
              </a:cxn>
              <a:cxn ang="0">
                <a:pos x="126" y="994"/>
              </a:cxn>
              <a:cxn ang="0">
                <a:pos x="397" y="1105"/>
              </a:cxn>
              <a:cxn ang="0">
                <a:pos x="126" y="879"/>
              </a:cxn>
              <a:cxn ang="0">
                <a:pos x="348" y="655"/>
              </a:cxn>
              <a:cxn ang="0">
                <a:pos x="480" y="957"/>
              </a:cxn>
              <a:cxn ang="0">
                <a:pos x="336" y="1212"/>
              </a:cxn>
              <a:cxn ang="0">
                <a:pos x="343" y="1683"/>
              </a:cxn>
              <a:cxn ang="0">
                <a:pos x="462" y="2019"/>
              </a:cxn>
              <a:cxn ang="0">
                <a:pos x="427" y="2716"/>
              </a:cxn>
              <a:cxn ang="0">
                <a:pos x="354" y="2784"/>
              </a:cxn>
              <a:cxn ang="0">
                <a:pos x="376" y="3013"/>
              </a:cxn>
              <a:cxn ang="0">
                <a:pos x="402" y="2959"/>
              </a:cxn>
              <a:cxn ang="0">
                <a:pos x="430" y="2925"/>
              </a:cxn>
              <a:cxn ang="0">
                <a:pos x="628" y="3094"/>
              </a:cxn>
              <a:cxn ang="0">
                <a:pos x="636" y="3036"/>
              </a:cxn>
              <a:cxn ang="0">
                <a:pos x="604" y="2913"/>
              </a:cxn>
              <a:cxn ang="0">
                <a:pos x="619" y="2146"/>
              </a:cxn>
              <a:cxn ang="0">
                <a:pos x="639" y="1968"/>
              </a:cxn>
              <a:cxn ang="0">
                <a:pos x="724" y="1692"/>
              </a:cxn>
              <a:cxn ang="0">
                <a:pos x="772" y="1138"/>
              </a:cxn>
              <a:cxn ang="0">
                <a:pos x="712" y="816"/>
              </a:cxn>
              <a:cxn ang="0">
                <a:pos x="820" y="934"/>
              </a:cxn>
              <a:cxn ang="0">
                <a:pos x="1060" y="838"/>
              </a:cxn>
              <a:cxn ang="0">
                <a:pos x="1314" y="592"/>
              </a:cxn>
              <a:cxn ang="0">
                <a:pos x="1414" y="445"/>
              </a:cxn>
              <a:cxn ang="0">
                <a:pos x="1288" y="501"/>
              </a:cxn>
              <a:cxn ang="0">
                <a:pos x="1234" y="445"/>
              </a:cxn>
              <a:cxn ang="0">
                <a:pos x="1167" y="573"/>
              </a:cxn>
              <a:cxn ang="0">
                <a:pos x="775" y="607"/>
              </a:cxn>
              <a:cxn ang="0">
                <a:pos x="664" y="439"/>
              </a:cxn>
              <a:cxn ang="0">
                <a:pos x="609" y="378"/>
              </a:cxn>
            </a:cxnLst>
            <a:rect l="0" t="0" r="r" b="b"/>
            <a:pathLst>
              <a:path w="1416" h="3094">
                <a:moveTo>
                  <a:pt x="609" y="378"/>
                </a:moveTo>
                <a:cubicBezTo>
                  <a:pt x="609" y="378"/>
                  <a:pt x="645" y="364"/>
                  <a:pt x="682" y="350"/>
                </a:cubicBezTo>
                <a:cubicBezTo>
                  <a:pt x="672" y="314"/>
                  <a:pt x="692" y="278"/>
                  <a:pt x="692" y="278"/>
                </a:cubicBezTo>
                <a:cubicBezTo>
                  <a:pt x="698" y="260"/>
                  <a:pt x="715" y="264"/>
                  <a:pt x="720" y="242"/>
                </a:cubicBezTo>
                <a:cubicBezTo>
                  <a:pt x="746" y="212"/>
                  <a:pt x="730" y="180"/>
                  <a:pt x="720" y="146"/>
                </a:cubicBezTo>
                <a:cubicBezTo>
                  <a:pt x="732" y="106"/>
                  <a:pt x="703" y="61"/>
                  <a:pt x="660" y="39"/>
                </a:cubicBezTo>
                <a:cubicBezTo>
                  <a:pt x="617" y="10"/>
                  <a:pt x="531" y="0"/>
                  <a:pt x="483" y="16"/>
                </a:cubicBezTo>
                <a:cubicBezTo>
                  <a:pt x="435" y="32"/>
                  <a:pt x="422" y="83"/>
                  <a:pt x="409" y="118"/>
                </a:cubicBezTo>
                <a:lnTo>
                  <a:pt x="384" y="223"/>
                </a:lnTo>
                <a:cubicBezTo>
                  <a:pt x="384" y="223"/>
                  <a:pt x="376" y="324"/>
                  <a:pt x="330" y="348"/>
                </a:cubicBezTo>
                <a:cubicBezTo>
                  <a:pt x="386" y="358"/>
                  <a:pt x="415" y="391"/>
                  <a:pt x="415" y="391"/>
                </a:cubicBezTo>
                <a:lnTo>
                  <a:pt x="319" y="450"/>
                </a:lnTo>
                <a:lnTo>
                  <a:pt x="244" y="550"/>
                </a:lnTo>
                <a:lnTo>
                  <a:pt x="42" y="826"/>
                </a:lnTo>
                <a:cubicBezTo>
                  <a:pt x="2" y="886"/>
                  <a:pt x="0" y="892"/>
                  <a:pt x="4" y="907"/>
                </a:cubicBezTo>
                <a:cubicBezTo>
                  <a:pt x="8" y="922"/>
                  <a:pt x="70" y="943"/>
                  <a:pt x="126" y="994"/>
                </a:cubicBezTo>
                <a:lnTo>
                  <a:pt x="368" y="1150"/>
                </a:lnTo>
                <a:lnTo>
                  <a:pt x="397" y="1105"/>
                </a:lnTo>
                <a:lnTo>
                  <a:pt x="265" y="1008"/>
                </a:lnTo>
                <a:lnTo>
                  <a:pt x="126" y="879"/>
                </a:lnTo>
                <a:lnTo>
                  <a:pt x="147" y="841"/>
                </a:lnTo>
                <a:cubicBezTo>
                  <a:pt x="147" y="841"/>
                  <a:pt x="247" y="748"/>
                  <a:pt x="348" y="655"/>
                </a:cubicBezTo>
                <a:cubicBezTo>
                  <a:pt x="384" y="708"/>
                  <a:pt x="404" y="724"/>
                  <a:pt x="426" y="774"/>
                </a:cubicBezTo>
                <a:cubicBezTo>
                  <a:pt x="448" y="824"/>
                  <a:pt x="484" y="902"/>
                  <a:pt x="480" y="957"/>
                </a:cubicBezTo>
                <a:lnTo>
                  <a:pt x="399" y="1102"/>
                </a:lnTo>
                <a:lnTo>
                  <a:pt x="336" y="1212"/>
                </a:lnTo>
                <a:cubicBezTo>
                  <a:pt x="322" y="1244"/>
                  <a:pt x="314" y="1268"/>
                  <a:pt x="315" y="1293"/>
                </a:cubicBezTo>
                <a:cubicBezTo>
                  <a:pt x="316" y="1318"/>
                  <a:pt x="334" y="1618"/>
                  <a:pt x="343" y="1683"/>
                </a:cubicBezTo>
                <a:lnTo>
                  <a:pt x="367" y="1686"/>
                </a:lnTo>
                <a:cubicBezTo>
                  <a:pt x="367" y="1686"/>
                  <a:pt x="414" y="1852"/>
                  <a:pt x="462" y="2019"/>
                </a:cubicBezTo>
                <a:cubicBezTo>
                  <a:pt x="417" y="2130"/>
                  <a:pt x="413" y="2159"/>
                  <a:pt x="409" y="2274"/>
                </a:cubicBezTo>
                <a:cubicBezTo>
                  <a:pt x="405" y="2389"/>
                  <a:pt x="430" y="2635"/>
                  <a:pt x="427" y="2716"/>
                </a:cubicBezTo>
                <a:lnTo>
                  <a:pt x="402" y="2755"/>
                </a:lnTo>
                <a:lnTo>
                  <a:pt x="354" y="2784"/>
                </a:lnTo>
                <a:cubicBezTo>
                  <a:pt x="354" y="2784"/>
                  <a:pt x="347" y="2819"/>
                  <a:pt x="340" y="2854"/>
                </a:cubicBezTo>
                <a:cubicBezTo>
                  <a:pt x="375" y="2899"/>
                  <a:pt x="376" y="3013"/>
                  <a:pt x="376" y="3013"/>
                </a:cubicBezTo>
                <a:lnTo>
                  <a:pt x="393" y="3009"/>
                </a:lnTo>
                <a:lnTo>
                  <a:pt x="402" y="2959"/>
                </a:lnTo>
                <a:lnTo>
                  <a:pt x="424" y="2961"/>
                </a:lnTo>
                <a:lnTo>
                  <a:pt x="430" y="2925"/>
                </a:lnTo>
                <a:lnTo>
                  <a:pt x="487" y="3058"/>
                </a:lnTo>
                <a:cubicBezTo>
                  <a:pt x="520" y="3086"/>
                  <a:pt x="599" y="3091"/>
                  <a:pt x="628" y="3094"/>
                </a:cubicBezTo>
                <a:lnTo>
                  <a:pt x="661" y="3075"/>
                </a:lnTo>
                <a:lnTo>
                  <a:pt x="636" y="3036"/>
                </a:lnTo>
                <a:lnTo>
                  <a:pt x="690" y="3021"/>
                </a:lnTo>
                <a:lnTo>
                  <a:pt x="604" y="2913"/>
                </a:lnTo>
                <a:cubicBezTo>
                  <a:pt x="578" y="2861"/>
                  <a:pt x="574" y="2833"/>
                  <a:pt x="532" y="2710"/>
                </a:cubicBezTo>
                <a:cubicBezTo>
                  <a:pt x="534" y="2582"/>
                  <a:pt x="602" y="2260"/>
                  <a:pt x="619" y="2146"/>
                </a:cubicBezTo>
                <a:cubicBezTo>
                  <a:pt x="635" y="2031"/>
                  <a:pt x="634" y="2055"/>
                  <a:pt x="637" y="2025"/>
                </a:cubicBezTo>
                <a:cubicBezTo>
                  <a:pt x="640" y="1995"/>
                  <a:pt x="642" y="1980"/>
                  <a:pt x="639" y="1968"/>
                </a:cubicBezTo>
                <a:cubicBezTo>
                  <a:pt x="670" y="1830"/>
                  <a:pt x="702" y="1693"/>
                  <a:pt x="702" y="1693"/>
                </a:cubicBezTo>
                <a:lnTo>
                  <a:pt x="724" y="1692"/>
                </a:lnTo>
                <a:cubicBezTo>
                  <a:pt x="724" y="1692"/>
                  <a:pt x="763" y="1505"/>
                  <a:pt x="771" y="1413"/>
                </a:cubicBezTo>
                <a:cubicBezTo>
                  <a:pt x="779" y="1321"/>
                  <a:pt x="778" y="1218"/>
                  <a:pt x="772" y="1138"/>
                </a:cubicBezTo>
                <a:cubicBezTo>
                  <a:pt x="766" y="1082"/>
                  <a:pt x="745" y="994"/>
                  <a:pt x="735" y="934"/>
                </a:cubicBezTo>
                <a:lnTo>
                  <a:pt x="712" y="816"/>
                </a:lnTo>
                <a:lnTo>
                  <a:pt x="735" y="786"/>
                </a:lnTo>
                <a:lnTo>
                  <a:pt x="820" y="934"/>
                </a:lnTo>
                <a:cubicBezTo>
                  <a:pt x="849" y="968"/>
                  <a:pt x="867" y="1006"/>
                  <a:pt x="907" y="990"/>
                </a:cubicBezTo>
                <a:cubicBezTo>
                  <a:pt x="947" y="974"/>
                  <a:pt x="1004" y="894"/>
                  <a:pt x="1060" y="838"/>
                </a:cubicBezTo>
                <a:lnTo>
                  <a:pt x="1204" y="646"/>
                </a:lnTo>
                <a:cubicBezTo>
                  <a:pt x="1246" y="605"/>
                  <a:pt x="1286" y="608"/>
                  <a:pt x="1314" y="592"/>
                </a:cubicBezTo>
                <a:cubicBezTo>
                  <a:pt x="1342" y="576"/>
                  <a:pt x="1357" y="572"/>
                  <a:pt x="1374" y="547"/>
                </a:cubicBezTo>
                <a:cubicBezTo>
                  <a:pt x="1391" y="522"/>
                  <a:pt x="1416" y="462"/>
                  <a:pt x="1414" y="445"/>
                </a:cubicBezTo>
                <a:cubicBezTo>
                  <a:pt x="1401" y="435"/>
                  <a:pt x="1386" y="436"/>
                  <a:pt x="1365" y="445"/>
                </a:cubicBezTo>
                <a:lnTo>
                  <a:pt x="1288" y="501"/>
                </a:lnTo>
                <a:lnTo>
                  <a:pt x="1209" y="528"/>
                </a:lnTo>
                <a:lnTo>
                  <a:pt x="1234" y="445"/>
                </a:lnTo>
                <a:cubicBezTo>
                  <a:pt x="1231" y="435"/>
                  <a:pt x="1203" y="447"/>
                  <a:pt x="1192" y="468"/>
                </a:cubicBezTo>
                <a:lnTo>
                  <a:pt x="1167" y="573"/>
                </a:lnTo>
                <a:cubicBezTo>
                  <a:pt x="1117" y="639"/>
                  <a:pt x="957" y="856"/>
                  <a:pt x="892" y="862"/>
                </a:cubicBezTo>
                <a:cubicBezTo>
                  <a:pt x="852" y="790"/>
                  <a:pt x="801" y="672"/>
                  <a:pt x="775" y="607"/>
                </a:cubicBezTo>
                <a:cubicBezTo>
                  <a:pt x="751" y="543"/>
                  <a:pt x="766" y="508"/>
                  <a:pt x="747" y="480"/>
                </a:cubicBezTo>
                <a:cubicBezTo>
                  <a:pt x="728" y="449"/>
                  <a:pt x="683" y="452"/>
                  <a:pt x="664" y="439"/>
                </a:cubicBezTo>
                <a:cubicBezTo>
                  <a:pt x="645" y="426"/>
                  <a:pt x="643" y="412"/>
                  <a:pt x="634" y="402"/>
                </a:cubicBezTo>
                <a:lnTo>
                  <a:pt x="609" y="378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3324225" y="2247900"/>
            <a:ext cx="409575" cy="393700"/>
            <a:chOff x="1833" y="1596"/>
            <a:chExt cx="368" cy="355"/>
          </a:xfrm>
        </p:grpSpPr>
        <p:pic>
          <p:nvPicPr>
            <p:cNvPr id="18443" name="Picture 11" descr="circuler_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gray">
            <a:xfrm>
              <a:off x="1833" y="1596"/>
              <a:ext cx="368" cy="354"/>
            </a:xfrm>
            <a:prstGeom prst="rect">
              <a:avLst/>
            </a:prstGeom>
            <a:noFill/>
          </p:spPr>
        </p:pic>
        <p:sp>
          <p:nvSpPr>
            <p:cNvPr id="18444" name="Oval 12"/>
            <p:cNvSpPr>
              <a:spLocks noChangeArrowheads="1"/>
            </p:cNvSpPr>
            <p:nvPr/>
          </p:nvSpPr>
          <p:spPr bwMode="gray">
            <a:xfrm>
              <a:off x="1833" y="1596"/>
              <a:ext cx="366" cy="355"/>
            </a:xfrm>
            <a:prstGeom prst="ellipse">
              <a:avLst/>
            </a:prstGeom>
            <a:gradFill rotWithShape="1">
              <a:gsLst>
                <a:gs pos="0">
                  <a:srgbClr val="DDDDDD">
                    <a:alpha val="55000"/>
                  </a:srgbClr>
                </a:gs>
                <a:gs pos="50000">
                  <a:srgbClr val="DDDDDD">
                    <a:gamma/>
                    <a:shade val="46275"/>
                    <a:invGamma/>
                    <a:alpha val="89999"/>
                  </a:srgbClr>
                </a:gs>
                <a:gs pos="100000">
                  <a:srgbClr val="DDDDDD">
                    <a:alpha val="55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8445" name="Picture 13" descr="Picture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gray">
            <a:xfrm>
              <a:off x="1869" y="1600"/>
              <a:ext cx="291" cy="125"/>
            </a:xfrm>
            <a:prstGeom prst="rect">
              <a:avLst/>
            </a:prstGeom>
            <a:noFill/>
          </p:spPr>
        </p:pic>
      </p:grpSp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5305425" y="2678113"/>
            <a:ext cx="333375" cy="320675"/>
            <a:chOff x="3206" y="1632"/>
            <a:chExt cx="298" cy="289"/>
          </a:xfrm>
        </p:grpSpPr>
        <p:pic>
          <p:nvPicPr>
            <p:cNvPr id="18447" name="Picture 15" descr="circuler_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gray">
            <a:xfrm>
              <a:off x="3206" y="1632"/>
              <a:ext cx="298" cy="288"/>
            </a:xfrm>
            <a:prstGeom prst="rect">
              <a:avLst/>
            </a:prstGeom>
            <a:noFill/>
          </p:spPr>
        </p:pic>
        <p:sp>
          <p:nvSpPr>
            <p:cNvPr id="18448" name="Oval 16"/>
            <p:cNvSpPr>
              <a:spLocks noChangeArrowheads="1"/>
            </p:cNvSpPr>
            <p:nvPr/>
          </p:nvSpPr>
          <p:spPr bwMode="gray">
            <a:xfrm>
              <a:off x="3206" y="1632"/>
              <a:ext cx="296" cy="289"/>
            </a:xfrm>
            <a:prstGeom prst="ellipse">
              <a:avLst/>
            </a:prstGeom>
            <a:gradFill rotWithShape="1">
              <a:gsLst>
                <a:gs pos="0">
                  <a:srgbClr val="DDDDDD">
                    <a:alpha val="55000"/>
                  </a:srgbClr>
                </a:gs>
                <a:gs pos="50000">
                  <a:srgbClr val="DDDDDD">
                    <a:gamma/>
                    <a:shade val="46275"/>
                    <a:invGamma/>
                    <a:alpha val="89999"/>
                  </a:srgbClr>
                </a:gs>
                <a:gs pos="100000">
                  <a:srgbClr val="DDDDDD">
                    <a:alpha val="55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8449" name="Picture 17" descr="Picture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gray">
            <a:xfrm>
              <a:off x="3236" y="1635"/>
              <a:ext cx="235" cy="102"/>
            </a:xfrm>
            <a:prstGeom prst="rect">
              <a:avLst/>
            </a:prstGeom>
            <a:noFill/>
          </p:spPr>
        </p:pic>
      </p:grpSp>
      <p:grpSp>
        <p:nvGrpSpPr>
          <p:cNvPr id="6" name="Group 18"/>
          <p:cNvGrpSpPr>
            <a:grpSpLocks/>
          </p:cNvGrpSpPr>
          <p:nvPr/>
        </p:nvGrpSpPr>
        <p:grpSpPr bwMode="auto">
          <a:xfrm rot="692470">
            <a:off x="6162675" y="3400425"/>
            <a:ext cx="914400" cy="885825"/>
            <a:chOff x="4055" y="2088"/>
            <a:chExt cx="436" cy="422"/>
          </a:xfrm>
        </p:grpSpPr>
        <p:pic>
          <p:nvPicPr>
            <p:cNvPr id="18451" name="Picture 19" descr="circuler_1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gray">
            <a:xfrm>
              <a:off x="4055" y="2088"/>
              <a:ext cx="436" cy="420"/>
            </a:xfrm>
            <a:prstGeom prst="rect">
              <a:avLst/>
            </a:prstGeom>
            <a:noFill/>
          </p:spPr>
        </p:pic>
        <p:sp>
          <p:nvSpPr>
            <p:cNvPr id="18452" name="Oval 20"/>
            <p:cNvSpPr>
              <a:spLocks noChangeArrowheads="1"/>
            </p:cNvSpPr>
            <p:nvPr/>
          </p:nvSpPr>
          <p:spPr bwMode="gray">
            <a:xfrm>
              <a:off x="4055" y="2088"/>
              <a:ext cx="433" cy="422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alpha val="78999"/>
                  </a:schemeClr>
                </a:gs>
                <a:gs pos="5000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>
                    <a:alpha val="78999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8453" name="Picture 21" descr="Picture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gray">
            <a:xfrm>
              <a:off x="4098" y="2092"/>
              <a:ext cx="345" cy="149"/>
            </a:xfrm>
            <a:prstGeom prst="rect">
              <a:avLst/>
            </a:prstGeom>
            <a:noFill/>
          </p:spPr>
        </p:pic>
      </p:grpSp>
      <p:grpSp>
        <p:nvGrpSpPr>
          <p:cNvPr id="7" name="Group 22"/>
          <p:cNvGrpSpPr>
            <a:grpSpLocks/>
          </p:cNvGrpSpPr>
          <p:nvPr/>
        </p:nvGrpSpPr>
        <p:grpSpPr bwMode="auto">
          <a:xfrm>
            <a:off x="1762125" y="2335213"/>
            <a:ext cx="984250" cy="952500"/>
            <a:chOff x="887" y="2040"/>
            <a:chExt cx="433" cy="422"/>
          </a:xfrm>
        </p:grpSpPr>
        <p:pic>
          <p:nvPicPr>
            <p:cNvPr id="18455" name="Picture 23" descr="circuler_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gray">
            <a:xfrm>
              <a:off x="887" y="2040"/>
              <a:ext cx="430" cy="420"/>
            </a:xfrm>
            <a:prstGeom prst="rect">
              <a:avLst/>
            </a:prstGeom>
            <a:noFill/>
          </p:spPr>
        </p:pic>
        <p:sp>
          <p:nvSpPr>
            <p:cNvPr id="18456" name="Oval 24"/>
            <p:cNvSpPr>
              <a:spLocks noChangeArrowheads="1"/>
            </p:cNvSpPr>
            <p:nvPr/>
          </p:nvSpPr>
          <p:spPr bwMode="gray">
            <a:xfrm>
              <a:off x="887" y="2040"/>
              <a:ext cx="433" cy="422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alpha val="80000"/>
                  </a:schemeClr>
                </a:gs>
                <a:gs pos="50000">
                  <a:schemeClr val="folHlink">
                    <a:gamma/>
                    <a:shade val="46275"/>
                    <a:invGamma/>
                  </a:schemeClr>
                </a:gs>
                <a:gs pos="100000">
                  <a:schemeClr val="folHlink">
                    <a:alpha val="80000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8457" name="Picture 25" descr="Picture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gray">
            <a:xfrm>
              <a:off x="930" y="2044"/>
              <a:ext cx="345" cy="149"/>
            </a:xfrm>
            <a:prstGeom prst="rect">
              <a:avLst/>
            </a:prstGeom>
            <a:noFill/>
          </p:spPr>
        </p:pic>
      </p:grpSp>
      <p:grpSp>
        <p:nvGrpSpPr>
          <p:cNvPr id="8" name="Group 26"/>
          <p:cNvGrpSpPr>
            <a:grpSpLocks/>
          </p:cNvGrpSpPr>
          <p:nvPr/>
        </p:nvGrpSpPr>
        <p:grpSpPr bwMode="auto">
          <a:xfrm>
            <a:off x="2147888" y="3608388"/>
            <a:ext cx="660400" cy="631825"/>
            <a:chOff x="1224" y="2711"/>
            <a:chExt cx="530" cy="512"/>
          </a:xfrm>
        </p:grpSpPr>
        <p:pic>
          <p:nvPicPr>
            <p:cNvPr id="18459" name="Picture 27" descr="circuler_1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gray">
            <a:xfrm>
              <a:off x="1224" y="2711"/>
              <a:ext cx="530" cy="511"/>
            </a:xfrm>
            <a:prstGeom prst="rect">
              <a:avLst/>
            </a:prstGeom>
            <a:noFill/>
          </p:spPr>
        </p:pic>
        <p:sp>
          <p:nvSpPr>
            <p:cNvPr id="18460" name="Oval 28"/>
            <p:cNvSpPr>
              <a:spLocks noChangeArrowheads="1"/>
            </p:cNvSpPr>
            <p:nvPr/>
          </p:nvSpPr>
          <p:spPr bwMode="gray">
            <a:xfrm>
              <a:off x="1224" y="2711"/>
              <a:ext cx="526" cy="512"/>
            </a:xfrm>
            <a:prstGeom prst="ellipse">
              <a:avLst/>
            </a:prstGeom>
            <a:gradFill rotWithShape="1">
              <a:gsLst>
                <a:gs pos="0">
                  <a:srgbClr val="DDDDDD">
                    <a:alpha val="55000"/>
                  </a:srgbClr>
                </a:gs>
                <a:gs pos="50000">
                  <a:srgbClr val="DDDDDD">
                    <a:gamma/>
                    <a:shade val="46275"/>
                    <a:invGamma/>
                    <a:alpha val="89999"/>
                  </a:srgbClr>
                </a:gs>
                <a:gs pos="100000">
                  <a:srgbClr val="DDDDDD">
                    <a:alpha val="55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8461" name="Picture 29" descr="Picture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gray">
            <a:xfrm>
              <a:off x="1277" y="2716"/>
              <a:ext cx="419" cy="181"/>
            </a:xfrm>
            <a:prstGeom prst="rect">
              <a:avLst/>
            </a:prstGeom>
            <a:noFill/>
          </p:spPr>
        </p:pic>
      </p:grpSp>
      <p:grpSp>
        <p:nvGrpSpPr>
          <p:cNvPr id="9" name="Group 30"/>
          <p:cNvGrpSpPr>
            <a:grpSpLocks/>
          </p:cNvGrpSpPr>
          <p:nvPr/>
        </p:nvGrpSpPr>
        <p:grpSpPr bwMode="auto">
          <a:xfrm>
            <a:off x="3427413" y="3968750"/>
            <a:ext cx="1263650" cy="1222375"/>
            <a:chOff x="2323" y="2847"/>
            <a:chExt cx="636" cy="616"/>
          </a:xfrm>
        </p:grpSpPr>
        <p:pic>
          <p:nvPicPr>
            <p:cNvPr id="18463" name="Picture 31" descr="circuler_1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gray">
            <a:xfrm>
              <a:off x="2323" y="2847"/>
              <a:ext cx="636" cy="614"/>
            </a:xfrm>
            <a:prstGeom prst="rect">
              <a:avLst/>
            </a:prstGeom>
            <a:noFill/>
          </p:spPr>
        </p:pic>
        <p:sp>
          <p:nvSpPr>
            <p:cNvPr id="18464" name="Oval 32"/>
            <p:cNvSpPr>
              <a:spLocks noChangeArrowheads="1"/>
            </p:cNvSpPr>
            <p:nvPr/>
          </p:nvSpPr>
          <p:spPr bwMode="gray">
            <a:xfrm>
              <a:off x="2323" y="2847"/>
              <a:ext cx="632" cy="616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80000"/>
                  </a:schemeClr>
                </a:gs>
                <a:gs pos="50000">
                  <a:schemeClr val="accent1">
                    <a:gamma/>
                    <a:shade val="60000"/>
                    <a:invGamma/>
                  </a:schemeClr>
                </a:gs>
                <a:gs pos="100000">
                  <a:schemeClr val="accent1">
                    <a:alpha val="80000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8465" name="Picture 33" descr="Picture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gray">
            <a:xfrm>
              <a:off x="2386" y="2853"/>
              <a:ext cx="503" cy="218"/>
            </a:xfrm>
            <a:prstGeom prst="rect">
              <a:avLst/>
            </a:prstGeom>
            <a:noFill/>
          </p:spPr>
        </p:pic>
      </p:grpSp>
      <p:grpSp>
        <p:nvGrpSpPr>
          <p:cNvPr id="10" name="Group 34"/>
          <p:cNvGrpSpPr>
            <a:grpSpLocks/>
          </p:cNvGrpSpPr>
          <p:nvPr/>
        </p:nvGrpSpPr>
        <p:grpSpPr bwMode="auto">
          <a:xfrm>
            <a:off x="5454650" y="4370388"/>
            <a:ext cx="660400" cy="635000"/>
            <a:chOff x="3528" y="2759"/>
            <a:chExt cx="530" cy="512"/>
          </a:xfrm>
        </p:grpSpPr>
        <p:pic>
          <p:nvPicPr>
            <p:cNvPr id="18467" name="Picture 35" descr="circuler_1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gray">
            <a:xfrm>
              <a:off x="3528" y="2759"/>
              <a:ext cx="530" cy="511"/>
            </a:xfrm>
            <a:prstGeom prst="rect">
              <a:avLst/>
            </a:prstGeom>
            <a:noFill/>
          </p:spPr>
        </p:pic>
        <p:sp>
          <p:nvSpPr>
            <p:cNvPr id="18468" name="Oval 36"/>
            <p:cNvSpPr>
              <a:spLocks noChangeArrowheads="1"/>
            </p:cNvSpPr>
            <p:nvPr/>
          </p:nvSpPr>
          <p:spPr bwMode="gray">
            <a:xfrm>
              <a:off x="3528" y="2759"/>
              <a:ext cx="526" cy="512"/>
            </a:xfrm>
            <a:prstGeom prst="ellipse">
              <a:avLst/>
            </a:prstGeom>
            <a:gradFill rotWithShape="1">
              <a:gsLst>
                <a:gs pos="0">
                  <a:srgbClr val="DDDDDD">
                    <a:alpha val="55000"/>
                  </a:srgbClr>
                </a:gs>
                <a:gs pos="50000">
                  <a:srgbClr val="DDDDDD">
                    <a:gamma/>
                    <a:shade val="46275"/>
                    <a:invGamma/>
                    <a:alpha val="89999"/>
                  </a:srgbClr>
                </a:gs>
                <a:gs pos="100000">
                  <a:srgbClr val="DDDDDD">
                    <a:alpha val="55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8469" name="Picture 37" descr="Picture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gray">
            <a:xfrm>
              <a:off x="3581" y="2764"/>
              <a:ext cx="419" cy="181"/>
            </a:xfrm>
            <a:prstGeom prst="rect">
              <a:avLst/>
            </a:prstGeom>
            <a:noFill/>
          </p:spPr>
        </p:pic>
      </p:grpSp>
      <p:sp>
        <p:nvSpPr>
          <p:cNvPr id="18470" name="Arc 38"/>
          <p:cNvSpPr>
            <a:spLocks/>
          </p:cNvSpPr>
          <p:nvPr/>
        </p:nvSpPr>
        <p:spPr bwMode="gray">
          <a:xfrm rot="692470">
            <a:off x="4432300" y="2906713"/>
            <a:ext cx="1951038" cy="933450"/>
          </a:xfrm>
          <a:custGeom>
            <a:avLst/>
            <a:gdLst>
              <a:gd name="G0" fmla="+- 0 0 0"/>
              <a:gd name="G1" fmla="+- 18769 0 0"/>
              <a:gd name="G2" fmla="+- 21600 0 0"/>
              <a:gd name="T0" fmla="*/ 10691 w 18088"/>
              <a:gd name="T1" fmla="*/ 0 h 18769"/>
              <a:gd name="T2" fmla="*/ 18088 w 18088"/>
              <a:gd name="T3" fmla="*/ 6964 h 18769"/>
              <a:gd name="T4" fmla="*/ 0 w 18088"/>
              <a:gd name="T5" fmla="*/ 18769 h 187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088" h="18769" fill="none" extrusionOk="0">
                <a:moveTo>
                  <a:pt x="10690" y="0"/>
                </a:moveTo>
                <a:cubicBezTo>
                  <a:pt x="13675" y="1700"/>
                  <a:pt x="16211" y="4087"/>
                  <a:pt x="18088" y="6963"/>
                </a:cubicBezTo>
              </a:path>
              <a:path w="18088" h="18769" stroke="0" extrusionOk="0">
                <a:moveTo>
                  <a:pt x="10690" y="0"/>
                </a:moveTo>
                <a:cubicBezTo>
                  <a:pt x="13675" y="1700"/>
                  <a:pt x="16211" y="4087"/>
                  <a:pt x="18088" y="6963"/>
                </a:cubicBezTo>
                <a:lnTo>
                  <a:pt x="0" y="18769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71" name="Arc 39"/>
          <p:cNvSpPr>
            <a:spLocks/>
          </p:cNvSpPr>
          <p:nvPr/>
        </p:nvSpPr>
        <p:spPr bwMode="gray">
          <a:xfrm rot="692470">
            <a:off x="4278313" y="3811588"/>
            <a:ext cx="2328862" cy="657225"/>
          </a:xfrm>
          <a:custGeom>
            <a:avLst/>
            <a:gdLst>
              <a:gd name="G0" fmla="+- 0 0 0"/>
              <a:gd name="G1" fmla="+- 1042 0 0"/>
              <a:gd name="G2" fmla="+- 21600 0 0"/>
              <a:gd name="T0" fmla="*/ 21575 w 21600"/>
              <a:gd name="T1" fmla="*/ 0 h 13223"/>
              <a:gd name="T2" fmla="*/ 17837 w 21600"/>
              <a:gd name="T3" fmla="*/ 13223 h 13223"/>
              <a:gd name="T4" fmla="*/ 0 w 21600"/>
              <a:gd name="T5" fmla="*/ 1042 h 13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13223" fill="none" extrusionOk="0">
                <a:moveTo>
                  <a:pt x="21574" y="0"/>
                </a:moveTo>
                <a:cubicBezTo>
                  <a:pt x="21591" y="347"/>
                  <a:pt x="21600" y="694"/>
                  <a:pt x="21600" y="1042"/>
                </a:cubicBezTo>
                <a:cubicBezTo>
                  <a:pt x="21600" y="5388"/>
                  <a:pt x="20288" y="9633"/>
                  <a:pt x="17837" y="13223"/>
                </a:cubicBezTo>
              </a:path>
              <a:path w="21600" h="13223" stroke="0" extrusionOk="0">
                <a:moveTo>
                  <a:pt x="21574" y="0"/>
                </a:moveTo>
                <a:cubicBezTo>
                  <a:pt x="21591" y="347"/>
                  <a:pt x="21600" y="694"/>
                  <a:pt x="21600" y="1042"/>
                </a:cubicBezTo>
                <a:cubicBezTo>
                  <a:pt x="21600" y="5388"/>
                  <a:pt x="20288" y="9633"/>
                  <a:pt x="17837" y="13223"/>
                </a:cubicBezTo>
                <a:lnTo>
                  <a:pt x="0" y="1042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72" name="Arc 40"/>
          <p:cNvSpPr>
            <a:spLocks/>
          </p:cNvSpPr>
          <p:nvPr/>
        </p:nvSpPr>
        <p:spPr bwMode="gray">
          <a:xfrm rot="692470">
            <a:off x="4240213" y="3740150"/>
            <a:ext cx="1309687" cy="1047750"/>
          </a:xfrm>
          <a:custGeom>
            <a:avLst/>
            <a:gdLst>
              <a:gd name="G0" fmla="+- 0 0 0"/>
              <a:gd name="G1" fmla="+- 0 0 0"/>
              <a:gd name="G2" fmla="+- 21600 0 0"/>
              <a:gd name="T0" fmla="*/ 12127 w 12127"/>
              <a:gd name="T1" fmla="*/ 17875 h 21079"/>
              <a:gd name="T2" fmla="*/ 4714 w 12127"/>
              <a:gd name="T3" fmla="*/ 21079 h 21079"/>
              <a:gd name="T4" fmla="*/ 0 w 12127"/>
              <a:gd name="T5" fmla="*/ 0 h 21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127" h="21079" fill="none" extrusionOk="0">
                <a:moveTo>
                  <a:pt x="12126" y="17874"/>
                </a:moveTo>
                <a:cubicBezTo>
                  <a:pt x="9879" y="19399"/>
                  <a:pt x="7364" y="20486"/>
                  <a:pt x="4714" y="21079"/>
                </a:cubicBezTo>
              </a:path>
              <a:path w="12127" h="21079" stroke="0" extrusionOk="0">
                <a:moveTo>
                  <a:pt x="12126" y="17874"/>
                </a:moveTo>
                <a:cubicBezTo>
                  <a:pt x="9879" y="19399"/>
                  <a:pt x="7364" y="20486"/>
                  <a:pt x="4714" y="21079"/>
                </a:cubicBezTo>
                <a:lnTo>
                  <a:pt x="0" y="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73" name="Arc 41"/>
          <p:cNvSpPr>
            <a:spLocks/>
          </p:cNvSpPr>
          <p:nvPr/>
        </p:nvSpPr>
        <p:spPr bwMode="gray">
          <a:xfrm rot="692470">
            <a:off x="2776538" y="3443288"/>
            <a:ext cx="1503362" cy="1009650"/>
          </a:xfrm>
          <a:custGeom>
            <a:avLst/>
            <a:gdLst>
              <a:gd name="G0" fmla="+- 13927 0 0"/>
              <a:gd name="G1" fmla="+- 0 0 0"/>
              <a:gd name="G2" fmla="+- 21600 0 0"/>
              <a:gd name="T0" fmla="*/ 6735 w 13927"/>
              <a:gd name="T1" fmla="*/ 20367 h 20367"/>
              <a:gd name="T2" fmla="*/ 0 w 13927"/>
              <a:gd name="T3" fmla="*/ 16511 h 20367"/>
              <a:gd name="T4" fmla="*/ 13927 w 13927"/>
              <a:gd name="T5" fmla="*/ 0 h 20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927" h="20367" fill="none" extrusionOk="0">
                <a:moveTo>
                  <a:pt x="6734" y="20367"/>
                </a:moveTo>
                <a:cubicBezTo>
                  <a:pt x="4275" y="19499"/>
                  <a:pt x="1993" y="18192"/>
                  <a:pt x="0" y="16510"/>
                </a:cubicBezTo>
              </a:path>
              <a:path w="13927" h="20367" stroke="0" extrusionOk="0">
                <a:moveTo>
                  <a:pt x="6734" y="20367"/>
                </a:moveTo>
                <a:cubicBezTo>
                  <a:pt x="4275" y="19499"/>
                  <a:pt x="1993" y="18192"/>
                  <a:pt x="0" y="16510"/>
                </a:cubicBezTo>
                <a:lnTo>
                  <a:pt x="13927" y="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74" name="Arc 42"/>
          <p:cNvSpPr>
            <a:spLocks/>
          </p:cNvSpPr>
          <p:nvPr/>
        </p:nvSpPr>
        <p:spPr bwMode="gray">
          <a:xfrm rot="692470">
            <a:off x="1978025" y="3241675"/>
            <a:ext cx="2332038" cy="604838"/>
          </a:xfrm>
          <a:custGeom>
            <a:avLst/>
            <a:gdLst>
              <a:gd name="G0" fmla="+- 21600 0 0"/>
              <a:gd name="G1" fmla="+- 2426 0 0"/>
              <a:gd name="G2" fmla="+- 21600 0 0"/>
              <a:gd name="T0" fmla="*/ 2337 w 21600"/>
              <a:gd name="T1" fmla="*/ 12198 h 12198"/>
              <a:gd name="T2" fmla="*/ 137 w 21600"/>
              <a:gd name="T3" fmla="*/ 0 h 12198"/>
              <a:gd name="T4" fmla="*/ 21600 w 21600"/>
              <a:gd name="T5" fmla="*/ 2426 h 12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12198" fill="none" extrusionOk="0">
                <a:moveTo>
                  <a:pt x="2336" y="12198"/>
                </a:moveTo>
                <a:cubicBezTo>
                  <a:pt x="800" y="9169"/>
                  <a:pt x="0" y="5821"/>
                  <a:pt x="0" y="2426"/>
                </a:cubicBezTo>
                <a:cubicBezTo>
                  <a:pt x="-1" y="1615"/>
                  <a:pt x="45" y="805"/>
                  <a:pt x="136" y="-1"/>
                </a:cubicBezTo>
              </a:path>
              <a:path w="21600" h="12198" stroke="0" extrusionOk="0">
                <a:moveTo>
                  <a:pt x="2336" y="12198"/>
                </a:moveTo>
                <a:cubicBezTo>
                  <a:pt x="800" y="9169"/>
                  <a:pt x="0" y="5821"/>
                  <a:pt x="0" y="2426"/>
                </a:cubicBezTo>
                <a:cubicBezTo>
                  <a:pt x="-1" y="1615"/>
                  <a:pt x="45" y="805"/>
                  <a:pt x="136" y="-1"/>
                </a:cubicBezTo>
                <a:lnTo>
                  <a:pt x="21600" y="2426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75" name="Arc 43"/>
          <p:cNvSpPr>
            <a:spLocks/>
          </p:cNvSpPr>
          <p:nvPr/>
        </p:nvSpPr>
        <p:spPr bwMode="gray">
          <a:xfrm rot="692470">
            <a:off x="2632075" y="2522538"/>
            <a:ext cx="1808163" cy="903287"/>
          </a:xfrm>
          <a:custGeom>
            <a:avLst/>
            <a:gdLst>
              <a:gd name="G0" fmla="+- 16756 0 0"/>
              <a:gd name="G1" fmla="+- 18207 0 0"/>
              <a:gd name="G2" fmla="+- 21600 0 0"/>
              <a:gd name="T0" fmla="*/ 0 w 16756"/>
              <a:gd name="T1" fmla="*/ 4577 h 18207"/>
              <a:gd name="T2" fmla="*/ 5134 w 16756"/>
              <a:gd name="T3" fmla="*/ 0 h 18207"/>
              <a:gd name="T4" fmla="*/ 16756 w 16756"/>
              <a:gd name="T5" fmla="*/ 18207 h 182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756" h="18207" fill="none" extrusionOk="0">
                <a:moveTo>
                  <a:pt x="-1" y="4576"/>
                </a:moveTo>
                <a:cubicBezTo>
                  <a:pt x="1455" y="2786"/>
                  <a:pt x="3189" y="1241"/>
                  <a:pt x="5134" y="0"/>
                </a:cubicBezTo>
              </a:path>
              <a:path w="16756" h="18207" stroke="0" extrusionOk="0">
                <a:moveTo>
                  <a:pt x="-1" y="4576"/>
                </a:moveTo>
                <a:cubicBezTo>
                  <a:pt x="1455" y="2786"/>
                  <a:pt x="3189" y="1241"/>
                  <a:pt x="5134" y="0"/>
                </a:cubicBezTo>
                <a:lnTo>
                  <a:pt x="16756" y="1820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79" name="AutoShape 47"/>
          <p:cNvSpPr>
            <a:spLocks/>
          </p:cNvSpPr>
          <p:nvPr/>
        </p:nvSpPr>
        <p:spPr bwMode="black">
          <a:xfrm>
            <a:off x="7086600" y="2770188"/>
            <a:ext cx="2057400" cy="544512"/>
          </a:xfrm>
          <a:prstGeom prst="accentCallout2">
            <a:avLst>
              <a:gd name="adj1" fmla="val 20991"/>
              <a:gd name="adj2" fmla="val -4014"/>
              <a:gd name="adj3" fmla="val 20991"/>
              <a:gd name="adj4" fmla="val -12375"/>
              <a:gd name="adj5" fmla="val 125657"/>
              <a:gd name="adj6" fmla="val -20736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Рефлексивный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практик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80" name="AutoShape 48"/>
          <p:cNvSpPr>
            <a:spLocks/>
          </p:cNvSpPr>
          <p:nvPr/>
        </p:nvSpPr>
        <p:spPr bwMode="black">
          <a:xfrm>
            <a:off x="5029200" y="5208588"/>
            <a:ext cx="2371725" cy="544512"/>
          </a:xfrm>
          <a:prstGeom prst="accentCallout2">
            <a:avLst>
              <a:gd name="adj1" fmla="val 20991"/>
              <a:gd name="adj2" fmla="val -3213"/>
              <a:gd name="adj3" fmla="val 20991"/>
              <a:gd name="adj4" fmla="val -13051"/>
              <a:gd name="adj5" fmla="val -40523"/>
              <a:gd name="adj6" fmla="val -23227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Лидер в обучении и преподавании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81" name="AutoShape 49"/>
          <p:cNvSpPr>
            <a:spLocks/>
          </p:cNvSpPr>
          <p:nvPr/>
        </p:nvSpPr>
        <p:spPr bwMode="black">
          <a:xfrm>
            <a:off x="0" y="1866900"/>
            <a:ext cx="1943100" cy="544513"/>
          </a:xfrm>
          <a:prstGeom prst="accentCallout2">
            <a:avLst>
              <a:gd name="adj1" fmla="val 20991"/>
              <a:gd name="adj2" fmla="val 104255"/>
              <a:gd name="adj3" fmla="val 20991"/>
              <a:gd name="adj4" fmla="val 109218"/>
              <a:gd name="adj5" fmla="val 107287"/>
              <a:gd name="adj6" fmla="val 114449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r">
              <a:lnSpc>
                <a:spcPct val="9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Учитель - </a:t>
            </a:r>
          </a:p>
          <a:p>
            <a:pPr algn="r">
              <a:lnSpc>
                <a:spcPct val="9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исследователь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82" name="Rectangle 50"/>
          <p:cNvSpPr>
            <a:spLocks noGrp="1" noChangeArrowheads="1"/>
          </p:cNvSpPr>
          <p:nvPr>
            <p:ph type="title"/>
          </p:nvPr>
        </p:nvSpPr>
        <p:spPr>
          <a:xfrm>
            <a:off x="361950" y="1124744"/>
            <a:ext cx="8401050" cy="504056"/>
          </a:xfrm>
        </p:spPr>
        <p:txBody>
          <a:bodyPr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Процесс профессионального саморазвития учителей через активное использование новых подходов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6995120" cy="1512168"/>
          </a:xfrm>
        </p:spPr>
        <p:txBody>
          <a:bodyPr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Дискуссионная площадка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1520" y="1268760"/>
            <a:ext cx="4032448" cy="5328592"/>
          </a:xfrm>
          <a:solidFill>
            <a:schemeClr val="bg2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FontTx/>
              <a:buChar char="-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учитель должен взаимодействовать с учениками, собирать данные о достижениях каждого ученика, делать выводы о том, насколько хорошо обучается ученик, и затем обеспечивать намеченную индивидуальную обратную связь, чтобы помочь каждому ученику продвинуться вперед.;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только постоянные вопросы "Почему?" "Зачем?" и "Как?"", умение слышать "голос ученика", то есть постоянная рефлексия поможет учителю двигаться дальше.</a:t>
            </a:r>
          </a:p>
          <a:p>
            <a:pPr>
              <a:buFontTx/>
              <a:buChar char="-"/>
            </a:pPr>
            <a:r>
              <a:rPr lang="ru-RU" sz="1800" b="1" dirty="0" smtClean="0">
                <a:solidFill>
                  <a:srgbClr val="A40C17"/>
                </a:solidFill>
                <a:latin typeface="Times New Roman" pitchFamily="18" charset="0"/>
                <a:cs typeface="Times New Roman" pitchFamily="18" charset="0"/>
              </a:rPr>
              <a:t>деятельность учителя в области самообразования можно обозначить следующими  глаголами: читать, изучать, апробировать, анализировать, наблюдать и писать.</a:t>
            </a:r>
          </a:p>
          <a:p>
            <a:endParaRPr lang="ru-RU" sz="16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916832"/>
            <a:ext cx="4501792" cy="3179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61950" y="908720"/>
            <a:ext cx="8401050" cy="539080"/>
          </a:xfrm>
        </p:spPr>
        <p:txBody>
          <a:bodyPr/>
          <a:lstStyle/>
          <a:p>
            <a:pPr algn="ctr"/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Ключевые направления саморазвития учителя</a:t>
            </a:r>
            <a:endParaRPr lang="en-US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96938" y="2708920"/>
            <a:ext cx="7188200" cy="2277418"/>
          </a:xfrm>
        </p:spPr>
        <p:txBody>
          <a:bodyPr/>
          <a:lstStyle/>
          <a:p>
            <a:pPr>
              <a:buClr>
                <a:schemeClr val="tx1"/>
              </a:buClr>
              <a:buSzPct val="90000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Изучение и использование в своей практике разнообразного арсенала стратегий, позволяющих получить от учащихся персональную обратную связь, что позволит повысить качество обучения;</a:t>
            </a:r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rc 2"/>
          <p:cNvSpPr>
            <a:spLocks/>
          </p:cNvSpPr>
          <p:nvPr/>
        </p:nvSpPr>
        <p:spPr bwMode="gray">
          <a:xfrm>
            <a:off x="11113" y="4292600"/>
            <a:ext cx="2568575" cy="25654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solidFill>
            <a:schemeClr val="accent1">
              <a:alpha val="0"/>
            </a:schemeClr>
          </a:solidFill>
          <a:ln w="9525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5843" name="Line 3"/>
          <p:cNvSpPr>
            <a:spLocks noChangeShapeType="1"/>
          </p:cNvSpPr>
          <p:nvPr/>
        </p:nvSpPr>
        <p:spPr bwMode="gray">
          <a:xfrm flipH="1">
            <a:off x="0" y="6400800"/>
            <a:ext cx="2819400" cy="228600"/>
          </a:xfrm>
          <a:prstGeom prst="line">
            <a:avLst/>
          </a:prstGeom>
          <a:noFill/>
          <a:ln w="9525">
            <a:solidFill>
              <a:schemeClr val="accent1">
                <a:alpha val="39999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gray">
          <a:xfrm flipH="1">
            <a:off x="0" y="3962400"/>
            <a:ext cx="609600" cy="2667000"/>
          </a:xfrm>
          <a:prstGeom prst="line">
            <a:avLst/>
          </a:prstGeom>
          <a:noFill/>
          <a:ln w="9525">
            <a:solidFill>
              <a:schemeClr val="accent1">
                <a:alpha val="39999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5845" name="AutoShape 5"/>
          <p:cNvSpPr>
            <a:spLocks noChangeArrowheads="1"/>
          </p:cNvSpPr>
          <p:nvPr/>
        </p:nvSpPr>
        <p:spPr bwMode="black">
          <a:xfrm>
            <a:off x="1614488" y="3543300"/>
            <a:ext cx="228600" cy="228600"/>
          </a:xfrm>
          <a:custGeom>
            <a:avLst/>
            <a:gdLst>
              <a:gd name="G0" fmla="+- 5400 0 0"/>
              <a:gd name="G1" fmla="+- 21600 0 5400"/>
              <a:gd name="G2" fmla="+- 21600 0 54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FFFFFF">
              <a:alpha val="60001"/>
            </a:srgbClr>
          </a:solidFill>
          <a:ln w="9525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5846" name="AutoShape 6"/>
          <p:cNvSpPr>
            <a:spLocks noChangeArrowheads="1"/>
          </p:cNvSpPr>
          <p:nvPr/>
        </p:nvSpPr>
        <p:spPr bwMode="black">
          <a:xfrm>
            <a:off x="2506663" y="4032250"/>
            <a:ext cx="228600" cy="228600"/>
          </a:xfrm>
          <a:custGeom>
            <a:avLst/>
            <a:gdLst>
              <a:gd name="G0" fmla="+- 5400 0 0"/>
              <a:gd name="G1" fmla="+- 21600 0 5400"/>
              <a:gd name="G2" fmla="+- 21600 0 54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FFFFFF">
              <a:alpha val="60001"/>
            </a:srgbClr>
          </a:solidFill>
          <a:ln w="9525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5847" name="AutoShape 7"/>
          <p:cNvSpPr>
            <a:spLocks noChangeArrowheads="1"/>
          </p:cNvSpPr>
          <p:nvPr/>
        </p:nvSpPr>
        <p:spPr bwMode="black">
          <a:xfrm>
            <a:off x="2771800" y="5085184"/>
            <a:ext cx="228600" cy="228600"/>
          </a:xfrm>
          <a:custGeom>
            <a:avLst/>
            <a:gdLst>
              <a:gd name="G0" fmla="+- 5400 0 0"/>
              <a:gd name="G1" fmla="+- 21600 0 5400"/>
              <a:gd name="G2" fmla="+- 21600 0 54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FFFFFF">
              <a:alpha val="60001"/>
            </a:srgbClr>
          </a:solidFill>
          <a:ln w="9525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5848" name="Line 8"/>
          <p:cNvSpPr>
            <a:spLocks noChangeShapeType="1"/>
          </p:cNvSpPr>
          <p:nvPr/>
        </p:nvSpPr>
        <p:spPr bwMode="gray">
          <a:xfrm flipH="1">
            <a:off x="0" y="3751263"/>
            <a:ext cx="1665288" cy="2878137"/>
          </a:xfrm>
          <a:prstGeom prst="line">
            <a:avLst/>
          </a:prstGeom>
          <a:noFill/>
          <a:ln w="9525">
            <a:solidFill>
              <a:schemeClr val="accent1">
                <a:alpha val="39999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5849" name="Line 9"/>
          <p:cNvSpPr>
            <a:spLocks noChangeShapeType="1"/>
          </p:cNvSpPr>
          <p:nvPr/>
        </p:nvSpPr>
        <p:spPr bwMode="gray">
          <a:xfrm flipH="1">
            <a:off x="0" y="5301208"/>
            <a:ext cx="2627784" cy="1219770"/>
          </a:xfrm>
          <a:prstGeom prst="line">
            <a:avLst/>
          </a:prstGeom>
          <a:noFill/>
          <a:ln w="9525">
            <a:solidFill>
              <a:schemeClr val="accent1">
                <a:alpha val="39999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5850" name="Line 10"/>
          <p:cNvSpPr>
            <a:spLocks noChangeShapeType="1"/>
          </p:cNvSpPr>
          <p:nvPr/>
        </p:nvSpPr>
        <p:spPr bwMode="black">
          <a:xfrm flipH="1">
            <a:off x="0" y="2243138"/>
            <a:ext cx="1866900" cy="4386262"/>
          </a:xfrm>
          <a:prstGeom prst="line">
            <a:avLst/>
          </a:prstGeom>
          <a:noFill/>
          <a:ln w="19050">
            <a:solidFill>
              <a:schemeClr val="accent1">
                <a:alpha val="60001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5851" name="Line 11"/>
          <p:cNvSpPr>
            <a:spLocks noChangeShapeType="1"/>
          </p:cNvSpPr>
          <p:nvPr/>
        </p:nvSpPr>
        <p:spPr bwMode="black">
          <a:xfrm flipH="1">
            <a:off x="467544" y="4365104"/>
            <a:ext cx="2016224" cy="3059111"/>
          </a:xfrm>
          <a:prstGeom prst="line">
            <a:avLst/>
          </a:prstGeom>
          <a:noFill/>
          <a:ln w="19050">
            <a:solidFill>
              <a:schemeClr val="accent1">
                <a:alpha val="60001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5852" name="Line 12"/>
          <p:cNvSpPr>
            <a:spLocks noChangeShapeType="1"/>
          </p:cNvSpPr>
          <p:nvPr/>
        </p:nvSpPr>
        <p:spPr bwMode="black">
          <a:xfrm flipH="1">
            <a:off x="467544" y="5733256"/>
            <a:ext cx="2846388" cy="1792287"/>
          </a:xfrm>
          <a:prstGeom prst="line">
            <a:avLst/>
          </a:prstGeom>
          <a:noFill/>
          <a:ln w="19050">
            <a:solidFill>
              <a:schemeClr val="accent1">
                <a:alpha val="60001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5854" name="Arc 14"/>
          <p:cNvSpPr>
            <a:spLocks/>
          </p:cNvSpPr>
          <p:nvPr/>
        </p:nvSpPr>
        <p:spPr bwMode="gray">
          <a:xfrm>
            <a:off x="0" y="4343400"/>
            <a:ext cx="2509838" cy="25146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5856" name="Arc 16"/>
          <p:cNvSpPr>
            <a:spLocks/>
          </p:cNvSpPr>
          <p:nvPr/>
        </p:nvSpPr>
        <p:spPr bwMode="gray">
          <a:xfrm>
            <a:off x="0" y="4422775"/>
            <a:ext cx="2438400" cy="243522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5860" name="Text Box 20"/>
          <p:cNvSpPr txBox="1">
            <a:spLocks noChangeArrowheads="1"/>
          </p:cNvSpPr>
          <p:nvPr/>
        </p:nvSpPr>
        <p:spPr bwMode="black">
          <a:xfrm>
            <a:off x="4267200" y="5334000"/>
            <a:ext cx="18923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600" b="1" dirty="0">
              <a:solidFill>
                <a:srgbClr val="800000"/>
              </a:solidFill>
              <a:latin typeface="Verdana" pitchFamily="34" charset="0"/>
            </a:endParaRPr>
          </a:p>
        </p:txBody>
      </p:sp>
      <p:sp>
        <p:nvSpPr>
          <p:cNvPr id="35864" name="Text Box 24"/>
          <p:cNvSpPr txBox="1">
            <a:spLocks noChangeArrowheads="1"/>
          </p:cNvSpPr>
          <p:nvPr/>
        </p:nvSpPr>
        <p:spPr bwMode="black">
          <a:xfrm>
            <a:off x="2339752" y="1772816"/>
            <a:ext cx="6624736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расширение целей применения информационных технологий в обучении (обучающая, исследовательская, коммуникативная, инструментальная цели);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68" name="Text Box 28"/>
          <p:cNvSpPr txBox="1">
            <a:spLocks noChangeArrowheads="1"/>
          </p:cNvSpPr>
          <p:nvPr/>
        </p:nvSpPr>
        <p:spPr bwMode="black">
          <a:xfrm>
            <a:off x="2843808" y="3140968"/>
            <a:ext cx="6120680" cy="163121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совершенствование ситуативного подхода в воспитании, которое включает совершенствование межличностного взаимодействия учителя и ученика в контексте как образовательной, так и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социокультурной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ситуации.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76" name="Text Box 36"/>
          <p:cNvSpPr txBox="1">
            <a:spLocks noChangeArrowheads="1"/>
          </p:cNvSpPr>
          <p:nvPr/>
        </p:nvSpPr>
        <p:spPr bwMode="black">
          <a:xfrm>
            <a:off x="3995936" y="4941168"/>
            <a:ext cx="4968552" cy="163121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стратегии в переподготовке учителя (курсы повышения квалификации по Программе 1-3 уровня повышения квалификации педагогических работников РК)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77" name="AutoShape 37"/>
          <p:cNvSpPr>
            <a:spLocks noChangeArrowheads="1"/>
          </p:cNvSpPr>
          <p:nvPr/>
        </p:nvSpPr>
        <p:spPr bwMode="black">
          <a:xfrm>
            <a:off x="534988" y="3732213"/>
            <a:ext cx="228600" cy="228600"/>
          </a:xfrm>
          <a:custGeom>
            <a:avLst/>
            <a:gdLst>
              <a:gd name="G0" fmla="+- 5400 0 0"/>
              <a:gd name="G1" fmla="+- 21600 0 5400"/>
              <a:gd name="G2" fmla="+- 21600 0 54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FFFFFF">
              <a:alpha val="60001"/>
            </a:srgbClr>
          </a:solidFill>
          <a:ln w="9525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5878" name="AutoShape 38"/>
          <p:cNvSpPr>
            <a:spLocks noChangeArrowheads="1"/>
          </p:cNvSpPr>
          <p:nvPr/>
        </p:nvSpPr>
        <p:spPr bwMode="black">
          <a:xfrm>
            <a:off x="2819400" y="6302375"/>
            <a:ext cx="228600" cy="228600"/>
          </a:xfrm>
          <a:custGeom>
            <a:avLst/>
            <a:gdLst>
              <a:gd name="G0" fmla="+- 5400 0 0"/>
              <a:gd name="G1" fmla="+- 21600 0 5400"/>
              <a:gd name="G2" fmla="+- 21600 0 54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FFFFFF">
              <a:alpha val="60001"/>
            </a:srgbClr>
          </a:solidFill>
          <a:ln w="9525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5880" name="AutoShape 40"/>
          <p:cNvSpPr>
            <a:spLocks noChangeArrowheads="1"/>
          </p:cNvSpPr>
          <p:nvPr/>
        </p:nvSpPr>
        <p:spPr bwMode="gray">
          <a:xfrm>
            <a:off x="1539875" y="1771650"/>
            <a:ext cx="657225" cy="657225"/>
          </a:xfrm>
          <a:prstGeom prst="star5">
            <a:avLst/>
          </a:prstGeom>
          <a:gradFill rotWithShape="1">
            <a:gsLst>
              <a:gs pos="0">
                <a:schemeClr val="hlink">
                  <a:gamma/>
                  <a:tint val="20000"/>
                  <a:invGamma/>
                </a:schemeClr>
              </a:gs>
              <a:gs pos="100000">
                <a:schemeClr val="hlink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EFFFF"/>
            </a:solidFill>
            <a:miter lim="800000"/>
            <a:headEnd/>
            <a:tailEnd/>
          </a:ln>
          <a:effectLst>
            <a:outerShdw dist="35921" dir="2700000" algn="ctr" rotWithShape="0">
              <a:srgbClr val="080808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81" name="AutoShape 41"/>
          <p:cNvSpPr>
            <a:spLocks noChangeArrowheads="1"/>
          </p:cNvSpPr>
          <p:nvPr/>
        </p:nvSpPr>
        <p:spPr bwMode="gray">
          <a:xfrm rot="802016">
            <a:off x="2262804" y="3712093"/>
            <a:ext cx="657225" cy="657225"/>
          </a:xfrm>
          <a:prstGeom prst="star5">
            <a:avLst/>
          </a:prstGeom>
          <a:gradFill rotWithShape="1">
            <a:gsLst>
              <a:gs pos="0">
                <a:schemeClr val="accent1">
                  <a:gamma/>
                  <a:tint val="28627"/>
                  <a:invGamma/>
                </a:schemeClr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EFFFF"/>
            </a:solidFill>
            <a:miter lim="800000"/>
            <a:headEnd/>
            <a:tailEnd/>
          </a:ln>
          <a:effectLst>
            <a:outerShdw dist="35921" dir="2700000" algn="ctr" rotWithShape="0">
              <a:srgbClr val="080808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82" name="AutoShape 42"/>
          <p:cNvSpPr>
            <a:spLocks noChangeArrowheads="1"/>
          </p:cNvSpPr>
          <p:nvPr/>
        </p:nvSpPr>
        <p:spPr bwMode="gray">
          <a:xfrm rot="3116201">
            <a:off x="3253975" y="5207319"/>
            <a:ext cx="604838" cy="604838"/>
          </a:xfrm>
          <a:prstGeom prst="star5">
            <a:avLst/>
          </a:prstGeom>
          <a:gradFill rotWithShape="1">
            <a:gsLst>
              <a:gs pos="0">
                <a:schemeClr val="folHlink">
                  <a:gamma/>
                  <a:tint val="63529"/>
                  <a:invGamma/>
                </a:schemeClr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EFFFF"/>
            </a:solidFill>
            <a:miter lim="800000"/>
            <a:headEnd/>
            <a:tailEnd/>
          </a:ln>
          <a:effectLst>
            <a:outerShdw dist="35921" dir="2700000" algn="ctr" rotWithShape="0">
              <a:srgbClr val="080808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83" name="Rectangle 43"/>
          <p:cNvSpPr>
            <a:spLocks noGrp="1" noChangeArrowheads="1"/>
          </p:cNvSpPr>
          <p:nvPr>
            <p:ph type="title"/>
          </p:nvPr>
        </p:nvSpPr>
        <p:spPr>
          <a:xfrm>
            <a:off x="361950" y="1196752"/>
            <a:ext cx="8401050" cy="251048"/>
          </a:xfrm>
        </p:spPr>
        <p:txBody>
          <a:bodyPr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Инновационные педагогические стратегии</a:t>
            </a:r>
            <a:endParaRPr lang="en-US" sz="2400" u="sng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44"/>
          <p:cNvGrpSpPr>
            <a:grpSpLocks/>
          </p:cNvGrpSpPr>
          <p:nvPr/>
        </p:nvGrpSpPr>
        <p:grpSpPr bwMode="auto">
          <a:xfrm>
            <a:off x="304800" y="4495800"/>
            <a:ext cx="1752600" cy="1958975"/>
            <a:chOff x="482" y="1851"/>
            <a:chExt cx="860" cy="796"/>
          </a:xfrm>
        </p:grpSpPr>
        <p:sp>
          <p:nvSpPr>
            <p:cNvPr id="35885" name="Freeform 45"/>
            <p:cNvSpPr>
              <a:spLocks/>
            </p:cNvSpPr>
            <p:nvPr/>
          </p:nvSpPr>
          <p:spPr bwMode="gray">
            <a:xfrm>
              <a:off x="567" y="2464"/>
              <a:ext cx="335" cy="173"/>
            </a:xfrm>
            <a:custGeom>
              <a:avLst/>
              <a:gdLst/>
              <a:ahLst/>
              <a:cxnLst>
                <a:cxn ang="0">
                  <a:pos x="0" y="166"/>
                </a:cxn>
                <a:cxn ang="0">
                  <a:pos x="58" y="173"/>
                </a:cxn>
                <a:cxn ang="0">
                  <a:pos x="297" y="32"/>
                </a:cxn>
                <a:cxn ang="0">
                  <a:pos x="289" y="8"/>
                </a:cxn>
                <a:cxn ang="0">
                  <a:pos x="223" y="26"/>
                </a:cxn>
                <a:cxn ang="0">
                  <a:pos x="0" y="166"/>
                </a:cxn>
              </a:cxnLst>
              <a:rect l="0" t="0" r="r" b="b"/>
              <a:pathLst>
                <a:path w="335" h="173">
                  <a:moveTo>
                    <a:pt x="0" y="166"/>
                  </a:moveTo>
                  <a:lnTo>
                    <a:pt x="58" y="173"/>
                  </a:lnTo>
                  <a:lnTo>
                    <a:pt x="297" y="32"/>
                  </a:lnTo>
                  <a:cubicBezTo>
                    <a:pt x="335" y="5"/>
                    <a:pt x="301" y="9"/>
                    <a:pt x="289" y="8"/>
                  </a:cubicBezTo>
                  <a:cubicBezTo>
                    <a:pt x="277" y="7"/>
                    <a:pt x="271" y="0"/>
                    <a:pt x="223" y="26"/>
                  </a:cubicBezTo>
                  <a:lnTo>
                    <a:pt x="0" y="166"/>
                  </a:lnTo>
                  <a:close/>
                </a:path>
              </a:pathLst>
            </a:custGeom>
            <a:gradFill rotWithShape="1">
              <a:gsLst>
                <a:gs pos="0">
                  <a:srgbClr val="1C1C1C">
                    <a:gamma/>
                    <a:shade val="85882"/>
                    <a:invGamma/>
                    <a:alpha val="0"/>
                  </a:srgbClr>
                </a:gs>
                <a:gs pos="100000">
                  <a:srgbClr val="1C1C1C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886" name="Freeform 46"/>
            <p:cNvSpPr>
              <a:spLocks/>
            </p:cNvSpPr>
            <p:nvPr/>
          </p:nvSpPr>
          <p:spPr bwMode="gray">
            <a:xfrm>
              <a:off x="797" y="2401"/>
              <a:ext cx="367" cy="170"/>
            </a:xfrm>
            <a:custGeom>
              <a:avLst/>
              <a:gdLst/>
              <a:ahLst/>
              <a:cxnLst>
                <a:cxn ang="0">
                  <a:pos x="0" y="158"/>
                </a:cxn>
                <a:cxn ang="0">
                  <a:pos x="80" y="170"/>
                </a:cxn>
                <a:cxn ang="0">
                  <a:pos x="332" y="37"/>
                </a:cxn>
                <a:cxn ang="0">
                  <a:pos x="292" y="1"/>
                </a:cxn>
                <a:cxn ang="0">
                  <a:pos x="230" y="29"/>
                </a:cxn>
                <a:cxn ang="0">
                  <a:pos x="0" y="158"/>
                </a:cxn>
              </a:cxnLst>
              <a:rect l="0" t="0" r="r" b="b"/>
              <a:pathLst>
                <a:path w="367" h="170">
                  <a:moveTo>
                    <a:pt x="0" y="158"/>
                  </a:moveTo>
                  <a:lnTo>
                    <a:pt x="80" y="170"/>
                  </a:lnTo>
                  <a:lnTo>
                    <a:pt x="332" y="37"/>
                  </a:lnTo>
                  <a:cubicBezTo>
                    <a:pt x="367" y="9"/>
                    <a:pt x="309" y="2"/>
                    <a:pt x="292" y="1"/>
                  </a:cubicBezTo>
                  <a:cubicBezTo>
                    <a:pt x="280" y="0"/>
                    <a:pt x="279" y="3"/>
                    <a:pt x="230" y="29"/>
                  </a:cubicBezTo>
                  <a:lnTo>
                    <a:pt x="0" y="158"/>
                  </a:lnTo>
                  <a:close/>
                </a:path>
              </a:pathLst>
            </a:custGeom>
            <a:gradFill rotWithShape="1">
              <a:gsLst>
                <a:gs pos="0">
                  <a:srgbClr val="1C1C1C">
                    <a:gamma/>
                    <a:shade val="85882"/>
                    <a:invGamma/>
                    <a:alpha val="0"/>
                  </a:srgbClr>
                </a:gs>
                <a:gs pos="100000">
                  <a:srgbClr val="1C1C1C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887" name="Freeform 47"/>
            <p:cNvSpPr>
              <a:spLocks/>
            </p:cNvSpPr>
            <p:nvPr/>
          </p:nvSpPr>
          <p:spPr bwMode="gray">
            <a:xfrm>
              <a:off x="1035" y="2504"/>
              <a:ext cx="307" cy="143"/>
            </a:xfrm>
            <a:custGeom>
              <a:avLst/>
              <a:gdLst/>
              <a:ahLst/>
              <a:cxnLst>
                <a:cxn ang="0">
                  <a:pos x="0" y="134"/>
                </a:cxn>
                <a:cxn ang="0">
                  <a:pos x="66" y="143"/>
                </a:cxn>
                <a:cxn ang="0">
                  <a:pos x="282" y="35"/>
                </a:cxn>
                <a:cxn ang="0">
                  <a:pos x="219" y="17"/>
                </a:cxn>
                <a:cxn ang="0">
                  <a:pos x="0" y="134"/>
                </a:cxn>
              </a:cxnLst>
              <a:rect l="0" t="0" r="r" b="b"/>
              <a:pathLst>
                <a:path w="307" h="143">
                  <a:moveTo>
                    <a:pt x="0" y="134"/>
                  </a:moveTo>
                  <a:lnTo>
                    <a:pt x="66" y="143"/>
                  </a:lnTo>
                  <a:lnTo>
                    <a:pt x="282" y="35"/>
                  </a:lnTo>
                  <a:cubicBezTo>
                    <a:pt x="307" y="14"/>
                    <a:pt x="266" y="0"/>
                    <a:pt x="219" y="17"/>
                  </a:cubicBezTo>
                  <a:lnTo>
                    <a:pt x="0" y="134"/>
                  </a:lnTo>
                  <a:close/>
                </a:path>
              </a:pathLst>
            </a:custGeom>
            <a:gradFill rotWithShape="1">
              <a:gsLst>
                <a:gs pos="0">
                  <a:srgbClr val="1C1C1C">
                    <a:gamma/>
                    <a:shade val="85882"/>
                    <a:invGamma/>
                    <a:alpha val="0"/>
                  </a:srgbClr>
                </a:gs>
                <a:gs pos="100000">
                  <a:srgbClr val="1C1C1C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888" name="Freeform 48"/>
            <p:cNvSpPr>
              <a:spLocks/>
            </p:cNvSpPr>
            <p:nvPr/>
          </p:nvSpPr>
          <p:spPr bwMode="gray">
            <a:xfrm>
              <a:off x="482" y="2066"/>
              <a:ext cx="224" cy="569"/>
            </a:xfrm>
            <a:custGeom>
              <a:avLst/>
              <a:gdLst/>
              <a:ahLst/>
              <a:cxnLst>
                <a:cxn ang="0">
                  <a:pos x="103" y="101"/>
                </a:cxn>
                <a:cxn ang="0">
                  <a:pos x="74" y="50"/>
                </a:cxn>
                <a:cxn ang="0">
                  <a:pos x="121" y="1"/>
                </a:cxn>
                <a:cxn ang="0">
                  <a:pos x="171" y="52"/>
                </a:cxn>
                <a:cxn ang="0">
                  <a:pos x="135" y="101"/>
                </a:cxn>
                <a:cxn ang="0">
                  <a:pos x="134" y="124"/>
                </a:cxn>
                <a:cxn ang="0">
                  <a:pos x="209" y="145"/>
                </a:cxn>
                <a:cxn ang="0">
                  <a:pos x="221" y="204"/>
                </a:cxn>
                <a:cxn ang="0">
                  <a:pos x="218" y="321"/>
                </a:cxn>
                <a:cxn ang="0">
                  <a:pos x="209" y="365"/>
                </a:cxn>
                <a:cxn ang="0">
                  <a:pos x="196" y="308"/>
                </a:cxn>
                <a:cxn ang="0">
                  <a:pos x="187" y="202"/>
                </a:cxn>
                <a:cxn ang="0">
                  <a:pos x="170" y="321"/>
                </a:cxn>
                <a:cxn ang="0">
                  <a:pos x="144" y="569"/>
                </a:cxn>
                <a:cxn ang="0">
                  <a:pos x="78" y="565"/>
                </a:cxn>
                <a:cxn ang="0">
                  <a:pos x="50" y="325"/>
                </a:cxn>
                <a:cxn ang="0">
                  <a:pos x="33" y="208"/>
                </a:cxn>
                <a:cxn ang="0">
                  <a:pos x="25" y="310"/>
                </a:cxn>
                <a:cxn ang="0">
                  <a:pos x="12" y="365"/>
                </a:cxn>
                <a:cxn ang="0">
                  <a:pos x="1" y="305"/>
                </a:cxn>
                <a:cxn ang="0">
                  <a:pos x="7" y="184"/>
                </a:cxn>
                <a:cxn ang="0">
                  <a:pos x="23" y="140"/>
                </a:cxn>
                <a:cxn ang="0">
                  <a:pos x="102" y="124"/>
                </a:cxn>
                <a:cxn ang="0">
                  <a:pos x="103" y="101"/>
                </a:cxn>
              </a:cxnLst>
              <a:rect l="0" t="0" r="r" b="b"/>
              <a:pathLst>
                <a:path w="224" h="569">
                  <a:moveTo>
                    <a:pt x="103" y="101"/>
                  </a:moveTo>
                  <a:cubicBezTo>
                    <a:pt x="87" y="94"/>
                    <a:pt x="75" y="75"/>
                    <a:pt x="74" y="50"/>
                  </a:cubicBezTo>
                  <a:cubicBezTo>
                    <a:pt x="72" y="26"/>
                    <a:pt x="90" y="0"/>
                    <a:pt x="121" y="1"/>
                  </a:cubicBezTo>
                  <a:cubicBezTo>
                    <a:pt x="152" y="2"/>
                    <a:pt x="172" y="18"/>
                    <a:pt x="171" y="52"/>
                  </a:cubicBezTo>
                  <a:cubicBezTo>
                    <a:pt x="170" y="85"/>
                    <a:pt x="151" y="96"/>
                    <a:pt x="135" y="101"/>
                  </a:cubicBezTo>
                  <a:cubicBezTo>
                    <a:pt x="132" y="111"/>
                    <a:pt x="132" y="118"/>
                    <a:pt x="134" y="124"/>
                  </a:cubicBezTo>
                  <a:cubicBezTo>
                    <a:pt x="151" y="131"/>
                    <a:pt x="194" y="132"/>
                    <a:pt x="209" y="145"/>
                  </a:cubicBezTo>
                  <a:cubicBezTo>
                    <a:pt x="224" y="156"/>
                    <a:pt x="219" y="175"/>
                    <a:pt x="221" y="204"/>
                  </a:cubicBezTo>
                  <a:lnTo>
                    <a:pt x="218" y="321"/>
                  </a:lnTo>
                  <a:cubicBezTo>
                    <a:pt x="216" y="348"/>
                    <a:pt x="212" y="367"/>
                    <a:pt x="209" y="365"/>
                  </a:cubicBezTo>
                  <a:cubicBezTo>
                    <a:pt x="199" y="370"/>
                    <a:pt x="200" y="335"/>
                    <a:pt x="196" y="308"/>
                  </a:cubicBezTo>
                  <a:lnTo>
                    <a:pt x="187" y="202"/>
                  </a:lnTo>
                  <a:cubicBezTo>
                    <a:pt x="182" y="204"/>
                    <a:pt x="177" y="260"/>
                    <a:pt x="170" y="321"/>
                  </a:cubicBezTo>
                  <a:lnTo>
                    <a:pt x="144" y="569"/>
                  </a:lnTo>
                  <a:lnTo>
                    <a:pt x="78" y="565"/>
                  </a:lnTo>
                  <a:lnTo>
                    <a:pt x="50" y="325"/>
                  </a:lnTo>
                  <a:cubicBezTo>
                    <a:pt x="39" y="255"/>
                    <a:pt x="37" y="211"/>
                    <a:pt x="33" y="208"/>
                  </a:cubicBezTo>
                  <a:lnTo>
                    <a:pt x="25" y="310"/>
                  </a:lnTo>
                  <a:cubicBezTo>
                    <a:pt x="22" y="336"/>
                    <a:pt x="16" y="366"/>
                    <a:pt x="12" y="365"/>
                  </a:cubicBezTo>
                  <a:cubicBezTo>
                    <a:pt x="4" y="365"/>
                    <a:pt x="2" y="335"/>
                    <a:pt x="1" y="305"/>
                  </a:cubicBezTo>
                  <a:cubicBezTo>
                    <a:pt x="0" y="275"/>
                    <a:pt x="3" y="212"/>
                    <a:pt x="7" y="184"/>
                  </a:cubicBezTo>
                  <a:cubicBezTo>
                    <a:pt x="12" y="157"/>
                    <a:pt x="7" y="150"/>
                    <a:pt x="23" y="140"/>
                  </a:cubicBezTo>
                  <a:cubicBezTo>
                    <a:pt x="39" y="131"/>
                    <a:pt x="89" y="131"/>
                    <a:pt x="102" y="124"/>
                  </a:cubicBezTo>
                  <a:cubicBezTo>
                    <a:pt x="106" y="120"/>
                    <a:pt x="108" y="108"/>
                    <a:pt x="103" y="10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  <a:scene3d>
              <a:camera prst="legacyPerspectiveTopRight">
                <a:rot lat="0" lon="900000" rev="0"/>
              </a:camera>
              <a:lightRig rig="legacyFlat1" dir="t"/>
            </a:scene3d>
            <a:sp3d extrusionH="36500" prstMaterial="legacyMetal">
              <a:bevelT w="13500" h="13500" prst="angle"/>
              <a:bevelB w="13500" h="13500" prst="angle"/>
              <a:extrusionClr>
                <a:srgbClr val="333333"/>
              </a:extrusion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35889" name="Freeform 49"/>
            <p:cNvSpPr>
              <a:spLocks/>
            </p:cNvSpPr>
            <p:nvPr/>
          </p:nvSpPr>
          <p:spPr bwMode="gray">
            <a:xfrm>
              <a:off x="698" y="1851"/>
              <a:ext cx="282" cy="716"/>
            </a:xfrm>
            <a:custGeom>
              <a:avLst/>
              <a:gdLst/>
              <a:ahLst/>
              <a:cxnLst>
                <a:cxn ang="0">
                  <a:pos x="103" y="101"/>
                </a:cxn>
                <a:cxn ang="0">
                  <a:pos x="74" y="50"/>
                </a:cxn>
                <a:cxn ang="0">
                  <a:pos x="121" y="1"/>
                </a:cxn>
                <a:cxn ang="0">
                  <a:pos x="171" y="52"/>
                </a:cxn>
                <a:cxn ang="0">
                  <a:pos x="135" y="101"/>
                </a:cxn>
                <a:cxn ang="0">
                  <a:pos x="134" y="124"/>
                </a:cxn>
                <a:cxn ang="0">
                  <a:pos x="209" y="145"/>
                </a:cxn>
                <a:cxn ang="0">
                  <a:pos x="221" y="204"/>
                </a:cxn>
                <a:cxn ang="0">
                  <a:pos x="218" y="321"/>
                </a:cxn>
                <a:cxn ang="0">
                  <a:pos x="209" y="365"/>
                </a:cxn>
                <a:cxn ang="0">
                  <a:pos x="196" y="308"/>
                </a:cxn>
                <a:cxn ang="0">
                  <a:pos x="187" y="202"/>
                </a:cxn>
                <a:cxn ang="0">
                  <a:pos x="170" y="321"/>
                </a:cxn>
                <a:cxn ang="0">
                  <a:pos x="144" y="569"/>
                </a:cxn>
                <a:cxn ang="0">
                  <a:pos x="78" y="565"/>
                </a:cxn>
                <a:cxn ang="0">
                  <a:pos x="50" y="325"/>
                </a:cxn>
                <a:cxn ang="0">
                  <a:pos x="33" y="208"/>
                </a:cxn>
                <a:cxn ang="0">
                  <a:pos x="25" y="310"/>
                </a:cxn>
                <a:cxn ang="0">
                  <a:pos x="12" y="365"/>
                </a:cxn>
                <a:cxn ang="0">
                  <a:pos x="1" y="305"/>
                </a:cxn>
                <a:cxn ang="0">
                  <a:pos x="7" y="184"/>
                </a:cxn>
                <a:cxn ang="0">
                  <a:pos x="23" y="140"/>
                </a:cxn>
                <a:cxn ang="0">
                  <a:pos x="102" y="124"/>
                </a:cxn>
                <a:cxn ang="0">
                  <a:pos x="103" y="101"/>
                </a:cxn>
              </a:cxnLst>
              <a:rect l="0" t="0" r="r" b="b"/>
              <a:pathLst>
                <a:path w="224" h="569">
                  <a:moveTo>
                    <a:pt x="103" y="101"/>
                  </a:moveTo>
                  <a:cubicBezTo>
                    <a:pt x="87" y="94"/>
                    <a:pt x="75" y="75"/>
                    <a:pt x="74" y="50"/>
                  </a:cubicBezTo>
                  <a:cubicBezTo>
                    <a:pt x="72" y="26"/>
                    <a:pt x="90" y="0"/>
                    <a:pt x="121" y="1"/>
                  </a:cubicBezTo>
                  <a:cubicBezTo>
                    <a:pt x="152" y="2"/>
                    <a:pt x="172" y="18"/>
                    <a:pt x="171" y="52"/>
                  </a:cubicBezTo>
                  <a:cubicBezTo>
                    <a:pt x="170" y="85"/>
                    <a:pt x="151" y="96"/>
                    <a:pt x="135" y="101"/>
                  </a:cubicBezTo>
                  <a:cubicBezTo>
                    <a:pt x="132" y="111"/>
                    <a:pt x="132" y="118"/>
                    <a:pt x="134" y="124"/>
                  </a:cubicBezTo>
                  <a:cubicBezTo>
                    <a:pt x="151" y="131"/>
                    <a:pt x="194" y="132"/>
                    <a:pt x="209" y="145"/>
                  </a:cubicBezTo>
                  <a:cubicBezTo>
                    <a:pt x="224" y="156"/>
                    <a:pt x="219" y="175"/>
                    <a:pt x="221" y="204"/>
                  </a:cubicBezTo>
                  <a:lnTo>
                    <a:pt x="218" y="321"/>
                  </a:lnTo>
                  <a:cubicBezTo>
                    <a:pt x="216" y="348"/>
                    <a:pt x="212" y="367"/>
                    <a:pt x="209" y="365"/>
                  </a:cubicBezTo>
                  <a:cubicBezTo>
                    <a:pt x="199" y="370"/>
                    <a:pt x="200" y="335"/>
                    <a:pt x="196" y="308"/>
                  </a:cubicBezTo>
                  <a:lnTo>
                    <a:pt x="187" y="202"/>
                  </a:lnTo>
                  <a:cubicBezTo>
                    <a:pt x="182" y="204"/>
                    <a:pt x="177" y="260"/>
                    <a:pt x="170" y="321"/>
                  </a:cubicBezTo>
                  <a:lnTo>
                    <a:pt x="144" y="569"/>
                  </a:lnTo>
                  <a:lnTo>
                    <a:pt x="78" y="565"/>
                  </a:lnTo>
                  <a:lnTo>
                    <a:pt x="50" y="325"/>
                  </a:lnTo>
                  <a:cubicBezTo>
                    <a:pt x="39" y="255"/>
                    <a:pt x="37" y="211"/>
                    <a:pt x="33" y="208"/>
                  </a:cubicBezTo>
                  <a:lnTo>
                    <a:pt x="25" y="310"/>
                  </a:lnTo>
                  <a:cubicBezTo>
                    <a:pt x="22" y="336"/>
                    <a:pt x="16" y="366"/>
                    <a:pt x="12" y="365"/>
                  </a:cubicBezTo>
                  <a:cubicBezTo>
                    <a:pt x="4" y="365"/>
                    <a:pt x="2" y="335"/>
                    <a:pt x="1" y="305"/>
                  </a:cubicBezTo>
                  <a:cubicBezTo>
                    <a:pt x="0" y="275"/>
                    <a:pt x="3" y="212"/>
                    <a:pt x="7" y="184"/>
                  </a:cubicBezTo>
                  <a:cubicBezTo>
                    <a:pt x="12" y="157"/>
                    <a:pt x="7" y="150"/>
                    <a:pt x="23" y="140"/>
                  </a:cubicBezTo>
                  <a:cubicBezTo>
                    <a:pt x="39" y="131"/>
                    <a:pt x="89" y="131"/>
                    <a:pt x="102" y="124"/>
                  </a:cubicBezTo>
                  <a:cubicBezTo>
                    <a:pt x="106" y="120"/>
                    <a:pt x="108" y="108"/>
                    <a:pt x="103" y="10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  <a:scene3d>
              <a:camera prst="legacyPerspectiveTopRight">
                <a:rot lat="0" lon="900000" rev="0"/>
              </a:camera>
              <a:lightRig rig="legacyFlat1" dir="t"/>
            </a:scene3d>
            <a:sp3d extrusionH="36500" prstMaterial="legacyMetal">
              <a:bevelT w="13500" h="13500" prst="angle"/>
              <a:bevelB w="13500" h="13500" prst="angle"/>
              <a:extrusionClr>
                <a:srgbClr val="333333"/>
              </a:extrusion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35890" name="Freeform 50"/>
            <p:cNvSpPr>
              <a:spLocks/>
            </p:cNvSpPr>
            <p:nvPr/>
          </p:nvSpPr>
          <p:spPr bwMode="gray">
            <a:xfrm>
              <a:off x="956" y="2078"/>
              <a:ext cx="224" cy="569"/>
            </a:xfrm>
            <a:custGeom>
              <a:avLst/>
              <a:gdLst/>
              <a:ahLst/>
              <a:cxnLst>
                <a:cxn ang="0">
                  <a:pos x="103" y="101"/>
                </a:cxn>
                <a:cxn ang="0">
                  <a:pos x="74" y="50"/>
                </a:cxn>
                <a:cxn ang="0">
                  <a:pos x="121" y="1"/>
                </a:cxn>
                <a:cxn ang="0">
                  <a:pos x="171" y="52"/>
                </a:cxn>
                <a:cxn ang="0">
                  <a:pos x="135" y="101"/>
                </a:cxn>
                <a:cxn ang="0">
                  <a:pos x="134" y="124"/>
                </a:cxn>
                <a:cxn ang="0">
                  <a:pos x="209" y="145"/>
                </a:cxn>
                <a:cxn ang="0">
                  <a:pos x="221" y="204"/>
                </a:cxn>
                <a:cxn ang="0">
                  <a:pos x="218" y="321"/>
                </a:cxn>
                <a:cxn ang="0">
                  <a:pos x="209" y="365"/>
                </a:cxn>
                <a:cxn ang="0">
                  <a:pos x="196" y="308"/>
                </a:cxn>
                <a:cxn ang="0">
                  <a:pos x="187" y="202"/>
                </a:cxn>
                <a:cxn ang="0">
                  <a:pos x="170" y="321"/>
                </a:cxn>
                <a:cxn ang="0">
                  <a:pos x="144" y="569"/>
                </a:cxn>
                <a:cxn ang="0">
                  <a:pos x="78" y="565"/>
                </a:cxn>
                <a:cxn ang="0">
                  <a:pos x="50" y="325"/>
                </a:cxn>
                <a:cxn ang="0">
                  <a:pos x="33" y="208"/>
                </a:cxn>
                <a:cxn ang="0">
                  <a:pos x="25" y="310"/>
                </a:cxn>
                <a:cxn ang="0">
                  <a:pos x="12" y="365"/>
                </a:cxn>
                <a:cxn ang="0">
                  <a:pos x="1" y="305"/>
                </a:cxn>
                <a:cxn ang="0">
                  <a:pos x="7" y="184"/>
                </a:cxn>
                <a:cxn ang="0">
                  <a:pos x="23" y="140"/>
                </a:cxn>
                <a:cxn ang="0">
                  <a:pos x="102" y="124"/>
                </a:cxn>
                <a:cxn ang="0">
                  <a:pos x="103" y="101"/>
                </a:cxn>
              </a:cxnLst>
              <a:rect l="0" t="0" r="r" b="b"/>
              <a:pathLst>
                <a:path w="224" h="569">
                  <a:moveTo>
                    <a:pt x="103" y="101"/>
                  </a:moveTo>
                  <a:cubicBezTo>
                    <a:pt x="87" y="94"/>
                    <a:pt x="75" y="75"/>
                    <a:pt x="74" y="50"/>
                  </a:cubicBezTo>
                  <a:cubicBezTo>
                    <a:pt x="72" y="26"/>
                    <a:pt x="90" y="0"/>
                    <a:pt x="121" y="1"/>
                  </a:cubicBezTo>
                  <a:cubicBezTo>
                    <a:pt x="152" y="2"/>
                    <a:pt x="172" y="18"/>
                    <a:pt x="171" y="52"/>
                  </a:cubicBezTo>
                  <a:cubicBezTo>
                    <a:pt x="170" y="85"/>
                    <a:pt x="151" y="96"/>
                    <a:pt x="135" y="101"/>
                  </a:cubicBezTo>
                  <a:cubicBezTo>
                    <a:pt x="132" y="111"/>
                    <a:pt x="132" y="118"/>
                    <a:pt x="134" y="124"/>
                  </a:cubicBezTo>
                  <a:cubicBezTo>
                    <a:pt x="151" y="131"/>
                    <a:pt x="194" y="132"/>
                    <a:pt x="209" y="145"/>
                  </a:cubicBezTo>
                  <a:cubicBezTo>
                    <a:pt x="224" y="156"/>
                    <a:pt x="219" y="175"/>
                    <a:pt x="221" y="204"/>
                  </a:cubicBezTo>
                  <a:lnTo>
                    <a:pt x="218" y="321"/>
                  </a:lnTo>
                  <a:cubicBezTo>
                    <a:pt x="216" y="348"/>
                    <a:pt x="212" y="367"/>
                    <a:pt x="209" y="365"/>
                  </a:cubicBezTo>
                  <a:cubicBezTo>
                    <a:pt x="199" y="370"/>
                    <a:pt x="200" y="335"/>
                    <a:pt x="196" y="308"/>
                  </a:cubicBezTo>
                  <a:lnTo>
                    <a:pt x="187" y="202"/>
                  </a:lnTo>
                  <a:cubicBezTo>
                    <a:pt x="182" y="204"/>
                    <a:pt x="177" y="260"/>
                    <a:pt x="170" y="321"/>
                  </a:cubicBezTo>
                  <a:lnTo>
                    <a:pt x="144" y="569"/>
                  </a:lnTo>
                  <a:lnTo>
                    <a:pt x="78" y="565"/>
                  </a:lnTo>
                  <a:lnTo>
                    <a:pt x="50" y="325"/>
                  </a:lnTo>
                  <a:cubicBezTo>
                    <a:pt x="39" y="255"/>
                    <a:pt x="37" y="211"/>
                    <a:pt x="33" y="208"/>
                  </a:cubicBezTo>
                  <a:lnTo>
                    <a:pt x="25" y="310"/>
                  </a:lnTo>
                  <a:cubicBezTo>
                    <a:pt x="22" y="336"/>
                    <a:pt x="16" y="366"/>
                    <a:pt x="12" y="365"/>
                  </a:cubicBezTo>
                  <a:cubicBezTo>
                    <a:pt x="4" y="365"/>
                    <a:pt x="2" y="335"/>
                    <a:pt x="1" y="305"/>
                  </a:cubicBezTo>
                  <a:cubicBezTo>
                    <a:pt x="0" y="275"/>
                    <a:pt x="3" y="212"/>
                    <a:pt x="7" y="184"/>
                  </a:cubicBezTo>
                  <a:cubicBezTo>
                    <a:pt x="12" y="157"/>
                    <a:pt x="7" y="150"/>
                    <a:pt x="23" y="140"/>
                  </a:cubicBezTo>
                  <a:cubicBezTo>
                    <a:pt x="39" y="131"/>
                    <a:pt x="89" y="131"/>
                    <a:pt x="102" y="124"/>
                  </a:cubicBezTo>
                  <a:cubicBezTo>
                    <a:pt x="106" y="120"/>
                    <a:pt x="108" y="108"/>
                    <a:pt x="103" y="10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  <a:scene3d>
              <a:camera prst="legacyPerspectiveTopRight">
                <a:rot lat="0" lon="900000" rev="0"/>
              </a:camera>
              <a:lightRig rig="legacyFlat1" dir="t"/>
            </a:scene3d>
            <a:sp3d extrusionH="36500" prstMaterial="legacyMetal">
              <a:bevelT w="13500" h="13500" prst="angle"/>
              <a:bevelB w="13500" h="13500" prst="angle"/>
              <a:extrusionClr>
                <a:srgbClr val="333333"/>
              </a:extrusion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96938" y="1556792"/>
            <a:ext cx="7851526" cy="3429546"/>
          </a:xfrm>
        </p:spPr>
        <p:txBody>
          <a:bodyPr/>
          <a:lstStyle/>
          <a:p>
            <a:pPr>
              <a:buClr>
                <a:schemeClr val="tx1"/>
              </a:buClr>
              <a:buSzPct val="90000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Получение достаточных знаний о том, как происходит обучение, об уровне мотивации отдельных учащихся, а переживаемых ими эмоциях;</a:t>
            </a:r>
          </a:p>
          <a:p>
            <a:endParaRPr lang="en-US" sz="2400" dirty="0"/>
          </a:p>
        </p:txBody>
      </p:sp>
      <p:pic>
        <p:nvPicPr>
          <p:cNvPr id="4" name="Picture 3" descr="J:\DCIM\102NIKON\DSCN052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212976"/>
            <a:ext cx="3600400" cy="2554709"/>
          </a:xfrm>
          <a:prstGeom prst="rect">
            <a:avLst/>
          </a:prstGeom>
          <a:noFill/>
        </p:spPr>
      </p:pic>
      <p:pic>
        <p:nvPicPr>
          <p:cNvPr id="5" name="Picture 2" descr="I:\урок\IMG_02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4005064"/>
            <a:ext cx="3528392" cy="252028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10922" t="21375" r="15251" b="10000"/>
          <a:stretch>
            <a:fillRect/>
          </a:stretch>
        </p:blipFill>
        <p:spPr bwMode="auto">
          <a:xfrm>
            <a:off x="395536" y="908720"/>
            <a:ext cx="8461448" cy="4915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71TGp_business_light_ani">
  <a:themeElements>
    <a:clrScheme name="Default Design 1">
      <a:dk1>
        <a:srgbClr val="000000"/>
      </a:dk1>
      <a:lt1>
        <a:srgbClr val="CAD4CF"/>
      </a:lt1>
      <a:dk2>
        <a:srgbClr val="425462"/>
      </a:dk2>
      <a:lt2>
        <a:srgbClr val="768A7B"/>
      </a:lt2>
      <a:accent1>
        <a:srgbClr val="DE608D"/>
      </a:accent1>
      <a:accent2>
        <a:srgbClr val="35ADE3"/>
      </a:accent2>
      <a:accent3>
        <a:srgbClr val="E1E6E4"/>
      </a:accent3>
      <a:accent4>
        <a:srgbClr val="000000"/>
      </a:accent4>
      <a:accent5>
        <a:srgbClr val="ECB6C5"/>
      </a:accent5>
      <a:accent6>
        <a:srgbClr val="2F9CCE"/>
      </a:accent6>
      <a:hlink>
        <a:srgbClr val="F6AE44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CAD4CF"/>
        </a:lt1>
        <a:dk2>
          <a:srgbClr val="425462"/>
        </a:dk2>
        <a:lt2>
          <a:srgbClr val="768A7B"/>
        </a:lt2>
        <a:accent1>
          <a:srgbClr val="DE608D"/>
        </a:accent1>
        <a:accent2>
          <a:srgbClr val="35ADE3"/>
        </a:accent2>
        <a:accent3>
          <a:srgbClr val="E1E6E4"/>
        </a:accent3>
        <a:accent4>
          <a:srgbClr val="000000"/>
        </a:accent4>
        <a:accent5>
          <a:srgbClr val="ECB6C5"/>
        </a:accent5>
        <a:accent6>
          <a:srgbClr val="2F9CCE"/>
        </a:accent6>
        <a:hlink>
          <a:srgbClr val="F6AE44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C1D0DD"/>
        </a:lt1>
        <a:dk2>
          <a:srgbClr val="335175"/>
        </a:dk2>
        <a:lt2>
          <a:srgbClr val="7C92B6"/>
        </a:lt2>
        <a:accent1>
          <a:srgbClr val="4B93D5"/>
        </a:accent1>
        <a:accent2>
          <a:srgbClr val="65B737"/>
        </a:accent2>
        <a:accent3>
          <a:srgbClr val="DDE4EB"/>
        </a:accent3>
        <a:accent4>
          <a:srgbClr val="000000"/>
        </a:accent4>
        <a:accent5>
          <a:srgbClr val="B1C8E7"/>
        </a:accent5>
        <a:accent6>
          <a:srgbClr val="5BA631"/>
        </a:accent6>
        <a:hlink>
          <a:srgbClr val="CF9F49"/>
        </a:hlink>
        <a:folHlink>
          <a:srgbClr val="C382D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DDD3C9"/>
        </a:lt1>
        <a:dk2>
          <a:srgbClr val="514639"/>
        </a:dk2>
        <a:lt2>
          <a:srgbClr val="A7938B"/>
        </a:lt2>
        <a:accent1>
          <a:srgbClr val="BF9733"/>
        </a:accent1>
        <a:accent2>
          <a:srgbClr val="7FB22C"/>
        </a:accent2>
        <a:accent3>
          <a:srgbClr val="EBE6E1"/>
        </a:accent3>
        <a:accent4>
          <a:srgbClr val="000000"/>
        </a:accent4>
        <a:accent5>
          <a:srgbClr val="DCC9AD"/>
        </a:accent5>
        <a:accent6>
          <a:srgbClr val="72A127"/>
        </a:accent6>
        <a:hlink>
          <a:srgbClr val="D56575"/>
        </a:hlink>
        <a:folHlink>
          <a:srgbClr val="4E8FC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571TGp_business_light_ani</Template>
  <TotalTime>798</TotalTime>
  <Words>420</Words>
  <Application>Microsoft Office PowerPoint</Application>
  <PresentationFormat>Экран (4:3)</PresentationFormat>
  <Paragraphs>64</Paragraphs>
  <Slides>17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571TGp_business_light_ani</vt:lpstr>
      <vt:lpstr>Слайд 1</vt:lpstr>
      <vt:lpstr>Ключевые направления саморазвития учителя, развития школы, района, за счет активного использования новых подходов в преподавании</vt:lpstr>
      <vt:lpstr>Профессиональное саморазвитие педагога</vt:lpstr>
      <vt:lpstr>Процесс профессионального саморазвития учителей через активное использование новых подходов</vt:lpstr>
      <vt:lpstr>Дискуссионная площадка</vt:lpstr>
      <vt:lpstr>Ключевые направления саморазвития учителя</vt:lpstr>
      <vt:lpstr> Инновационные педагогические стратегии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Ключевые направления развития школы Click to edit </vt:lpstr>
      <vt:lpstr>  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revyakins</dc:creator>
  <cp:lastModifiedBy>revyakins</cp:lastModifiedBy>
  <cp:revision>82</cp:revision>
  <dcterms:created xsi:type="dcterms:W3CDTF">2013-11-26T06:50:58Z</dcterms:created>
  <dcterms:modified xsi:type="dcterms:W3CDTF">2014-08-14T09:07:51Z</dcterms:modified>
</cp:coreProperties>
</file>