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256" r:id="rId3"/>
    <p:sldId id="259" r:id="rId4"/>
    <p:sldId id="291" r:id="rId5"/>
    <p:sldId id="312" r:id="rId6"/>
    <p:sldId id="260" r:id="rId7"/>
    <p:sldId id="295" r:id="rId8"/>
    <p:sldId id="296" r:id="rId9"/>
    <p:sldId id="309" r:id="rId10"/>
    <p:sldId id="298" r:id="rId11"/>
    <p:sldId id="299" r:id="rId12"/>
    <p:sldId id="300" r:id="rId13"/>
    <p:sldId id="302" r:id="rId14"/>
    <p:sldId id="315" r:id="rId15"/>
    <p:sldId id="276" r:id="rId16"/>
    <p:sldId id="314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C17"/>
    <a:srgbClr val="000066"/>
    <a:srgbClr val="003366"/>
    <a:srgbClr val="2F6ACB"/>
    <a:srgbClr val="3376C7"/>
    <a:srgbClr val="B6E7F6"/>
    <a:srgbClr val="E56D09"/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04576-B6EA-412D-B07B-B86B115A62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4576-B6EA-412D-B07B-B86B115A62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4576-B6EA-412D-B07B-B86B115A62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9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926" y="857"/>
              </a:cxn>
              <a:cxn ang="0">
                <a:pos x="2157" y="793"/>
              </a:cxn>
              <a:cxn ang="0">
                <a:pos x="2509" y="473"/>
              </a:cxn>
              <a:cxn ang="0">
                <a:pos x="2970" y="390"/>
              </a:cxn>
              <a:cxn ang="0">
                <a:pos x="5773" y="388"/>
              </a:cxn>
              <a:cxn ang="0">
                <a:pos x="5777" y="0"/>
              </a:cxn>
              <a:cxn ang="0">
                <a:pos x="0" y="2"/>
              </a:cxn>
              <a:cxn ang="0">
                <a:pos x="0" y="858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BA2EAC0C-9A07-4242-B34A-1CA17283A3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3" cstate="print"/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</p:spPr>
      </p:pic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 animBg="1"/>
      <p:bldP spid="3101" grpId="0" animBg="1"/>
      <p:bldP spid="3099" grpId="0" animBg="1"/>
      <p:bldP spid="3109" grpId="0" animBg="1"/>
      <p:bldP spid="3105" grpId="0" animBg="1"/>
      <p:bldP spid="3106" grpId="0" animBg="1"/>
      <p:bldP spid="310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8F40-29E0-412B-A447-E00D86D94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49132-AB8E-4A83-9E2D-D4CEA5E94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BB33499-7B5E-445B-9694-2A4DAF756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0704D44E-F8EF-474D-B70C-672846BAA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012FBF9-9DE8-4E21-8AE9-5E1DF7F01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EBE8AF8-96C2-429C-9DFC-FEA42F940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55F2-FBDC-434A-82A4-53D35386C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A923-8A70-43D2-BD66-ABCAA1320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3602-DB96-4EC3-9E57-72924E15F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EEEC1-B82A-4CE6-9CD5-1306B11F1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9E99E-4A64-4684-A895-91D3A21AD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53310-4A0F-4B0C-9A68-02640683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43F71-5B41-4633-90D2-77E10E501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51DBB-6814-4020-BD96-AF56C3DFF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/>
            <a:ahLst/>
            <a:cxnLst>
              <a:cxn ang="0">
                <a:pos x="0" y="472"/>
              </a:cxn>
              <a:cxn ang="0">
                <a:pos x="3261" y="473"/>
              </a:cxn>
              <a:cxn ang="0">
                <a:pos x="3437" y="465"/>
              </a:cxn>
              <a:cxn ang="0">
                <a:pos x="3763" y="314"/>
              </a:cxn>
              <a:cxn ang="0">
                <a:pos x="5779" y="314"/>
              </a:cxn>
              <a:cxn ang="0">
                <a:pos x="5777" y="0"/>
              </a:cxn>
              <a:cxn ang="0">
                <a:pos x="0" y="1"/>
              </a:cxn>
              <a:cxn ang="0">
                <a:pos x="0" y="472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091022A-F851-4ECD-8F10-A36313FA61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8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80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1097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1" t="2904" r="6684" b="8529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908720"/>
            <a:ext cx="8401050" cy="539080"/>
          </a:xfrm>
        </p:spPr>
        <p:txBody>
          <a:bodyPr/>
          <a:lstStyle/>
          <a:p>
            <a:pPr algn="ctr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938" y="1844824"/>
            <a:ext cx="7851526" cy="3141514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навыков коммуникации не только с коллегами по преподаваемому предмету, но и по другим учебным предметам для решения существующих проблем в учебном процессе</a:t>
            </a:r>
          </a:p>
        </p:txBody>
      </p:sp>
      <p:pic>
        <p:nvPicPr>
          <p:cNvPr id="4" name="Рисунок 29" descr="загруженное 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03974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323528" y="836712"/>
            <a:ext cx="8568952" cy="5748486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39952" y="2636912"/>
            <a:ext cx="1512168" cy="1440160"/>
            <a:chOff x="2457" y="2000"/>
            <a:chExt cx="901" cy="888"/>
          </a:xfrm>
        </p:grpSpPr>
        <p:pic>
          <p:nvPicPr>
            <p:cNvPr id="27669" name="Picture 2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7670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ltGray">
            <a:xfrm>
              <a:off x="2550" y="2121"/>
              <a:ext cx="703" cy="4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7674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5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6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7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679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0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1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2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2483768" y="3573016"/>
            <a:ext cx="172819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292080" y="1340768"/>
            <a:ext cx="115212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580112" y="3501008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 flipV="1">
            <a:off x="1043608" y="3429000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2555776" y="2420888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одержимое 77"/>
          <p:cNvSpPr>
            <a:spLocks noGrp="1"/>
          </p:cNvSpPr>
          <p:nvPr>
            <p:ph idx="1"/>
          </p:nvPr>
        </p:nvSpPr>
        <p:spPr>
          <a:xfrm>
            <a:off x="4644008" y="6525344"/>
            <a:ext cx="5194920" cy="332656"/>
          </a:xfrm>
        </p:spPr>
        <p:txBody>
          <a:bodyPr>
            <a:noAutofit/>
          </a:bodyPr>
          <a:lstStyle/>
          <a:p>
            <a:endParaRPr lang="ru-RU" sz="1400" dirty="0"/>
          </a:p>
        </p:txBody>
      </p:sp>
      <p:pic>
        <p:nvPicPr>
          <p:cNvPr id="54" name="Picture 6" descr="http://im5-tub-kz.yandex.net/i?id=122310584-4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1512168" cy="1480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" name="TextBox 97"/>
          <p:cNvSpPr txBox="1"/>
          <p:nvPr/>
        </p:nvSpPr>
        <p:spPr>
          <a:xfrm rot="21174677">
            <a:off x="2487226" y="998791"/>
            <a:ext cx="391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исследовательские группы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группы(проектные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 rot="3946436">
            <a:off x="3240550" y="2660737"/>
            <a:ext cx="643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мероприятия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профессиональному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4005771">
            <a:off x="831971" y="3134624"/>
            <a:ext cx="288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Плановые визиты 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школы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3059832" y="4365104"/>
            <a:ext cx="413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тренинги.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коучинга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менторинга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1835696" y="1700808"/>
            <a:ext cx="595656" cy="30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7452320" y="198884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7731968" y="3717032"/>
            <a:ext cx="224408" cy="49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5580112" y="522920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 flipV="1">
            <a:off x="2915816" y="5229200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 rot="4323967">
            <a:off x="459692" y="3797520"/>
            <a:ext cx="2526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908720"/>
            <a:ext cx="8401050" cy="539080"/>
          </a:xfrm>
        </p:spPr>
        <p:txBody>
          <a:bodyPr/>
          <a:lstStyle/>
          <a:p>
            <a:pPr algn="ctr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938" y="1916832"/>
            <a:ext cx="7851526" cy="1944216"/>
          </a:xfrm>
        </p:spPr>
        <p:txBody>
          <a:bodyPr/>
          <a:lstStyle/>
          <a:p>
            <a:pPr algn="ctr">
              <a:buClr>
                <a:schemeClr val="tx1"/>
              </a:buClr>
              <a:buSzPct val="9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Активное использование процессов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коучинга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рамках сетевых профессиональных сообществах</a:t>
            </a:r>
          </a:p>
        </p:txBody>
      </p:sp>
      <p:pic>
        <p:nvPicPr>
          <p:cNvPr id="4" name="Рисунок 23" descr="images (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3127091" cy="173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4" descr="images (6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261" y="4581128"/>
            <a:ext cx="2756939" cy="19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352928" cy="2304256"/>
          </a:xfrm>
        </p:spPr>
        <p:txBody>
          <a:bodyPr/>
          <a:lstStyle/>
          <a:p>
            <a:pPr algn="ctr">
              <a:buClr>
                <a:schemeClr val="tx1"/>
              </a:buClr>
              <a:buSzPct val="9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навыков в области информационных технологий и методики их использования как эффективного инструмента преподавания</a:t>
            </a:r>
          </a:p>
        </p:txBody>
      </p:sp>
      <p:pic>
        <p:nvPicPr>
          <p:cNvPr id="10" name="Picture 27" descr="LED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462897" cy="22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:\урок\IMG_0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89040"/>
            <a:ext cx="4248472" cy="264439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908720"/>
            <a:ext cx="8401050" cy="539080"/>
          </a:xfrm>
        </p:spPr>
        <p:txBody>
          <a:bodyPr/>
          <a:lstStyle/>
          <a:p>
            <a:pPr algn="ctr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352928" cy="2232248"/>
          </a:xfrm>
        </p:spPr>
        <p:txBody>
          <a:bodyPr/>
          <a:lstStyle/>
          <a:p>
            <a:pPr algn="ctr">
              <a:buClr>
                <a:schemeClr val="tx1"/>
              </a:buClr>
              <a:buSzPct val="9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навыков непрерывной рефлексии в ходе своей практики с целью обучения на своем опыте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38159" r="35923" b="40107"/>
          <a:stretch>
            <a:fillRect/>
          </a:stretch>
        </p:blipFill>
        <p:spPr bwMode="auto">
          <a:xfrm>
            <a:off x="1763688" y="3501008"/>
            <a:ext cx="5594709" cy="26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980728"/>
            <a:ext cx="8401050" cy="1208290"/>
          </a:xfrm>
        </p:spPr>
        <p:txBody>
          <a:bodyPr/>
          <a:lstStyle/>
          <a:p>
            <a:r>
              <a:rPr lang="ru-RU" sz="2400" dirty="0" smtClean="0"/>
              <a:t>Ключевые направления развития школы </a:t>
            </a:r>
            <a:r>
              <a:rPr lang="en-US" sz="2400" dirty="0" smtClean="0"/>
              <a:t>Click </a:t>
            </a:r>
            <a:r>
              <a:rPr lang="en-US" sz="2400" dirty="0"/>
              <a:t>to edit </a:t>
            </a:r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671513" y="2978150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600075" y="5546725"/>
            <a:ext cx="1883693" cy="474563"/>
            <a:chOff x="406" y="980"/>
            <a:chExt cx="2330" cy="294"/>
          </a:xfrm>
        </p:grpSpPr>
        <p:sp>
          <p:nvSpPr>
            <p:cNvPr id="2766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68" name="Rectangle 20"/>
          <p:cNvSpPr>
            <a:spLocks noChangeArrowheads="1"/>
          </p:cNvSpPr>
          <p:nvPr/>
        </p:nvSpPr>
        <p:spPr bwMode="black">
          <a:xfrm>
            <a:off x="671513" y="5517232"/>
            <a:ext cx="1768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 модулей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2730500" y="4724811"/>
            <a:ext cx="2201540" cy="431875"/>
            <a:chOff x="406" y="958"/>
            <a:chExt cx="2330" cy="406"/>
          </a:xfrm>
        </p:grpSpPr>
        <p:sp>
          <p:nvSpPr>
            <p:cNvPr id="27673" name="AutoShape 25"/>
            <p:cNvSpPr>
              <a:spLocks noChangeArrowheads="1"/>
            </p:cNvSpPr>
            <p:nvPr/>
          </p:nvSpPr>
          <p:spPr bwMode="gray">
            <a:xfrm>
              <a:off x="406" y="958"/>
              <a:ext cx="233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76" name="Text Box 18"/>
          <p:cNvSpPr txBox="1">
            <a:spLocks noChangeArrowheads="1"/>
          </p:cNvSpPr>
          <p:nvPr/>
        </p:nvSpPr>
        <p:spPr bwMode="white">
          <a:xfrm>
            <a:off x="2627784" y="4653136"/>
            <a:ext cx="23762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менторинг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4760912" y="3861048"/>
            <a:ext cx="2115343" cy="576064"/>
            <a:chOff x="406" y="980"/>
            <a:chExt cx="2330" cy="294"/>
          </a:xfrm>
        </p:grpSpPr>
        <p:sp>
          <p:nvSpPr>
            <p:cNvPr id="2767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81" name="Text Box 18"/>
          <p:cNvSpPr txBox="1">
            <a:spLocks noChangeArrowheads="1"/>
          </p:cNvSpPr>
          <p:nvPr/>
        </p:nvSpPr>
        <p:spPr bwMode="white">
          <a:xfrm>
            <a:off x="4867275" y="3913188"/>
            <a:ext cx="193697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Сетевое сообщество</a:t>
            </a:r>
            <a:endParaRPr lang="en-US" sz="1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6878638" y="3144838"/>
            <a:ext cx="2085850" cy="500186"/>
            <a:chOff x="406" y="980"/>
            <a:chExt cx="2330" cy="294"/>
          </a:xfrm>
        </p:grpSpPr>
        <p:sp>
          <p:nvSpPr>
            <p:cNvPr id="2768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План развития</a:t>
              </a:r>
            </a:p>
          </p:txBody>
        </p:sp>
        <p:sp>
          <p:nvSpPr>
            <p:cNvPr id="2768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7687" name="Picture 39" descr="1"/>
          <p:cNvPicPr>
            <a:picLocks noChangeAspect="1" noChangeArrowheads="1"/>
          </p:cNvPicPr>
          <p:nvPr/>
        </p:nvPicPr>
        <p:blipFill>
          <a:blip r:embed="rId2" cstate="print"/>
          <a:srcRect b="28612"/>
          <a:stretch>
            <a:fillRect/>
          </a:stretch>
        </p:blipFill>
        <p:spPr bwMode="auto">
          <a:xfrm>
            <a:off x="7078663" y="4572000"/>
            <a:ext cx="2041525" cy="2286000"/>
          </a:xfrm>
          <a:prstGeom prst="rect">
            <a:avLst/>
          </a:prstGeom>
          <a:noFill/>
        </p:spPr>
      </p:pic>
      <p:pic>
        <p:nvPicPr>
          <p:cNvPr id="40" name="Рисунок 43" descr="загруженно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345032" cy="13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" descr="F:\на диск\портфолио оценивание Ревякин А.Н\DSC_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1739683" cy="1156676"/>
          </a:xfrm>
          <a:prstGeom prst="rect">
            <a:avLst/>
          </a:prstGeom>
          <a:noFill/>
        </p:spPr>
      </p:pic>
      <p:pic>
        <p:nvPicPr>
          <p:cNvPr id="42" name="Рисунок 44" descr="1266620372N99g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92896"/>
            <a:ext cx="1477561" cy="11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 descr="http://kargoo.gov.kz/loader/load/178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5607" y="404664"/>
            <a:ext cx="2096873" cy="1872206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6804248" y="404665"/>
            <a:ext cx="20882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центр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en-US" dirty="0"/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827584" y="980728"/>
            <a:ext cx="7505700" cy="5604470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5856" y="548680"/>
            <a:ext cx="2592084" cy="1289620"/>
            <a:chOff x="1217" y="1455"/>
            <a:chExt cx="2992" cy="593"/>
          </a:xfrm>
        </p:grpSpPr>
        <p:sp>
          <p:nvSpPr>
            <p:cNvPr id="27653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ltGray">
            <a:xfrm>
              <a:off x="1217" y="1485"/>
              <a:ext cx="2992" cy="5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Сетевые сообщества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школ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66" name="Rectangle 18"/>
          <p:cNvSpPr>
            <a:spLocks noChangeArrowheads="1"/>
          </p:cNvSpPr>
          <p:nvPr/>
        </p:nvSpPr>
        <p:spPr bwMode="gray">
          <a:xfrm rot="-982939">
            <a:off x="5943600" y="4800600"/>
            <a:ext cx="1638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1C1C1C"/>
                </a:solidFill>
                <a:cs typeface="Arial" charset="0"/>
              </a:rPr>
              <a:t>Text in here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63888" y="2492896"/>
            <a:ext cx="1795264" cy="1872208"/>
            <a:chOff x="2457" y="2000"/>
            <a:chExt cx="901" cy="888"/>
          </a:xfrm>
        </p:grpSpPr>
        <p:pic>
          <p:nvPicPr>
            <p:cNvPr id="27669" name="Picture 2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7670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ltGray">
            <a:xfrm>
              <a:off x="2550" y="2121"/>
              <a:ext cx="703" cy="40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Учитель математики</a:t>
              </a:r>
            </a:p>
            <a:p>
              <a:pPr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педагогический стаж 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7674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5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6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7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679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0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1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2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940152" y="1628800"/>
            <a:ext cx="2448272" cy="1296144"/>
            <a:chOff x="1383" y="1452"/>
            <a:chExt cx="2826" cy="596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Семинары, форумы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95536" y="1556792"/>
            <a:ext cx="2448272" cy="1296144"/>
            <a:chOff x="1383" y="1452"/>
            <a:chExt cx="2826" cy="596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Мастер -  классы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82" y="3717032"/>
            <a:ext cx="2844188" cy="1296144"/>
            <a:chOff x="1093" y="1452"/>
            <a:chExt cx="3283" cy="596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ltGray">
            <a:xfrm>
              <a:off x="1093" y="1452"/>
              <a:ext cx="3283" cy="5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Коучинги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843553" y="5373216"/>
            <a:ext cx="2880575" cy="1296144"/>
            <a:chOff x="884" y="1452"/>
            <a:chExt cx="3325" cy="596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Oval 7"/>
            <p:cNvSpPr>
              <a:spLocks noChangeArrowheads="1"/>
            </p:cNvSpPr>
            <p:nvPr/>
          </p:nvSpPr>
          <p:spPr bwMode="ltGray">
            <a:xfrm>
              <a:off x="884" y="1452"/>
              <a:ext cx="3309" cy="5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Обобщение опыта работы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учителей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156176" y="4437112"/>
            <a:ext cx="2843323" cy="1296144"/>
            <a:chOff x="1383" y="1452"/>
            <a:chExt cx="3282" cy="596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ltGray">
            <a:xfrm>
              <a:off x="1466" y="1452"/>
              <a:ext cx="3199" cy="5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Согласование 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планов развития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2339752" y="342900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427984" y="450912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220072" y="2420888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580112" y="414908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2915816" y="2492896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://kargoo.gov.kz/loader/load/178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5"/>
            <a:ext cx="1944216" cy="2103071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3563888" y="2564904"/>
            <a:ext cx="19442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4427984" y="17728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99592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</a:rPr>
              <a:t>Ключевые направления развития района 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загруженное (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6799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Хочешь, чтобы мир стал лучше?   Начни с самого себя 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5491336" cy="1820416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Ключевые направления саморазвития учителя, развития школы, района, за счет активного использования новых подходов в преподавании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764704"/>
            <a:ext cx="138134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00113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908720"/>
            <a:ext cx="7503368" cy="539080"/>
          </a:xfrm>
        </p:spPr>
        <p:txBody>
          <a:bodyPr/>
          <a:lstStyle/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Профессиональное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саморазвитие педагога</a:t>
            </a:r>
            <a:endParaRPr lang="en-US" sz="2400" i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black">
          <a:xfrm>
            <a:off x="467544" y="1628800"/>
            <a:ext cx="86764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Многокомпонентный личностно и профессионально </a:t>
            </a:r>
          </a:p>
          <a:p>
            <a:pPr algn="ctr" eaLnBrk="0" hangingPunct="0"/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значимый процесс целенаправленной деятельности: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89" name="Group 49"/>
          <p:cNvGrpSpPr>
            <a:grpSpLocks/>
          </p:cNvGrpSpPr>
          <p:nvPr/>
        </p:nvGrpSpPr>
        <p:grpSpPr bwMode="auto">
          <a:xfrm>
            <a:off x="1691680" y="2708922"/>
            <a:ext cx="6768752" cy="554035"/>
            <a:chOff x="1213" y="1756"/>
            <a:chExt cx="3346" cy="288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1213" y="1756"/>
              <a:ext cx="3346" cy="288"/>
              <a:chOff x="1117" y="1455"/>
              <a:chExt cx="3346" cy="288"/>
            </a:xfrm>
          </p:grpSpPr>
          <p:sp>
            <p:nvSpPr>
              <p:cNvPr id="10245" name="AutoShape 5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288"/>
              </a:xfrm>
              <a:prstGeom prst="roundRect">
                <a:avLst>
                  <a:gd name="adj" fmla="val 7292"/>
                </a:avLst>
              </a:prstGeom>
              <a:noFill/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6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2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47" name="Text Box 7"/>
            <p:cNvSpPr txBox="1">
              <a:spLocks noChangeArrowheads="1"/>
            </p:cNvSpPr>
            <p:nvPr/>
          </p:nvSpPr>
          <p:spPr bwMode="white">
            <a:xfrm>
              <a:off x="1569" y="1797"/>
              <a:ext cx="295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i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по непрерывному </a:t>
              </a:r>
              <a:r>
                <a:rPr lang="ru-RU" sz="2400" b="1" i="1" dirty="0" err="1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самоизменению</a:t>
              </a:r>
              <a:r>
                <a:rPr lang="en-US" sz="2400" b="1" i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en-US" sz="2400" b="1" i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88" name="Group 48"/>
          <p:cNvGrpSpPr>
            <a:grpSpLocks/>
          </p:cNvGrpSpPr>
          <p:nvPr/>
        </p:nvGrpSpPr>
        <p:grpSpPr bwMode="auto">
          <a:xfrm>
            <a:off x="1691680" y="3645023"/>
            <a:ext cx="6912768" cy="461849"/>
            <a:chOff x="1214" y="2192"/>
            <a:chExt cx="3346" cy="534"/>
          </a:xfrm>
        </p:grpSpPr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1214" y="2249"/>
              <a:ext cx="3346" cy="443"/>
              <a:chOff x="1118" y="1948"/>
              <a:chExt cx="3346" cy="443"/>
            </a:xfrm>
          </p:grpSpPr>
          <p:sp>
            <p:nvSpPr>
              <p:cNvPr id="10255" name="AutoShape 15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12" cy="443"/>
              </a:xfrm>
              <a:prstGeom prst="roundRect">
                <a:avLst>
                  <a:gd name="adj" fmla="val 7292"/>
                </a:avLst>
              </a:prstGeom>
              <a:noFill/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utoShape 16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1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7" name="Text Box 17"/>
            <p:cNvSpPr txBox="1">
              <a:spLocks noChangeArrowheads="1"/>
            </p:cNvSpPr>
            <p:nvPr/>
          </p:nvSpPr>
          <p:spPr bwMode="white">
            <a:xfrm>
              <a:off x="1667" y="2192"/>
              <a:ext cx="2858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i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 профессиональному развитию</a:t>
              </a:r>
              <a:r>
                <a:rPr lang="en-US" sz="2400" b="1" i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en-US" sz="2400" b="1" i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1044039" y="4389439"/>
            <a:ext cx="7631966" cy="822148"/>
            <a:chOff x="883" y="2765"/>
            <a:chExt cx="3733" cy="289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1235" y="2766"/>
              <a:ext cx="3346" cy="288"/>
              <a:chOff x="1098" y="2465"/>
              <a:chExt cx="3346" cy="288"/>
            </a:xfrm>
          </p:grpSpPr>
          <p:sp>
            <p:nvSpPr>
              <p:cNvPr id="10265" name="AutoShape 25"/>
              <p:cNvSpPr>
                <a:spLocks noChangeArrowheads="1"/>
              </p:cNvSpPr>
              <p:nvPr/>
            </p:nvSpPr>
            <p:spPr bwMode="gray">
              <a:xfrm>
                <a:off x="1098" y="2465"/>
                <a:ext cx="3346" cy="288"/>
              </a:xfrm>
              <a:prstGeom prst="roundRect">
                <a:avLst>
                  <a:gd name="adj" fmla="val 7292"/>
                </a:avLst>
              </a:prstGeom>
              <a:noFill/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6" name="AutoShape 26"/>
              <p:cNvSpPr>
                <a:spLocks noChangeArrowheads="1"/>
              </p:cNvSpPr>
              <p:nvPr/>
            </p:nvSpPr>
            <p:spPr bwMode="gray">
              <a:xfrm>
                <a:off x="1098" y="246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folHlink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67" name="Text Box 27"/>
            <p:cNvSpPr txBox="1">
              <a:spLocks noChangeArrowheads="1"/>
            </p:cNvSpPr>
            <p:nvPr/>
          </p:nvSpPr>
          <p:spPr bwMode="white">
            <a:xfrm>
              <a:off x="883" y="2765"/>
              <a:ext cx="37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i="1" dirty="0" smtClean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средство самопознания и самосовершенствования</a:t>
              </a:r>
              <a:endParaRPr lang="en-US" sz="2400" b="1" i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>
            <a:off x="4211960" y="148478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4281055" y="2348880"/>
            <a:ext cx="2913" cy="269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4283968" y="3284984"/>
            <a:ext cx="2913" cy="269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4355976" y="4005064"/>
            <a:ext cx="2913" cy="269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ght_shadow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0800"/>
            <a:ext cx="8382000" cy="5187950"/>
          </a:xfrm>
          <a:prstGeom prst="rect">
            <a:avLst/>
          </a:prstGeom>
          <a:noFill/>
        </p:spPr>
      </p:pic>
      <p:sp>
        <p:nvSpPr>
          <p:cNvPr id="18435" name="Arc 3"/>
          <p:cNvSpPr>
            <a:spLocks/>
          </p:cNvSpPr>
          <p:nvPr/>
        </p:nvSpPr>
        <p:spPr bwMode="gray">
          <a:xfrm rot="692470">
            <a:off x="3800475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3563888" y="1772816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24225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05425" y="2678113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6162675" y="3400425"/>
            <a:ext cx="914400" cy="885825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62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147888" y="3608388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427413" y="3968750"/>
            <a:ext cx="1263650" cy="1222375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454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4432300" y="2906713"/>
            <a:ext cx="1951038" cy="933450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4278313" y="3811588"/>
            <a:ext cx="2328862" cy="657225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4240213" y="3740150"/>
            <a:ext cx="1309687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2776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1978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2632075" y="252253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7086600" y="2770188"/>
            <a:ext cx="2057400" cy="544512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Рефлексивный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5029200" y="5208588"/>
            <a:ext cx="2371725" cy="544512"/>
          </a:xfrm>
          <a:prstGeom prst="accentCallout2">
            <a:avLst>
              <a:gd name="adj1" fmla="val 20991"/>
              <a:gd name="adj2" fmla="val -3213"/>
              <a:gd name="adj3" fmla="val 20991"/>
              <a:gd name="adj4" fmla="val -13051"/>
              <a:gd name="adj5" fmla="val -40523"/>
              <a:gd name="adj6" fmla="val -2322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Лидер в обучении и преподавании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0" y="1866900"/>
            <a:ext cx="1943100" cy="544513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107287"/>
              <a:gd name="adj6" fmla="val 114449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- </a:t>
            </a:r>
          </a:p>
          <a:p>
            <a:pPr algn="r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title"/>
          </p:nvPr>
        </p:nvSpPr>
        <p:spPr>
          <a:xfrm>
            <a:off x="361950" y="1124744"/>
            <a:ext cx="8401050" cy="50405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профессионального саморазвития учителей через активное использование новых подходов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6995120" cy="151216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Дискуссионная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032448" cy="5328592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должен взаимодействовать с учениками, собирать данные о достижениях каждого ученика, делать выводы о том, насколько хорошо обучается ученик, и затем обеспечивать намеченную индивидуальную обратную связь, чтобы помочь каждому ученику продвинуться вперед.;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только постоянные вопросы "Почему?" "Зачем?" и "Как?"", умение слышать "голос ученика", то есть постоянная рефлексия поможет учителю двигаться дальше.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A40C17"/>
                </a:solidFill>
                <a:latin typeface="Times New Roman" pitchFamily="18" charset="0"/>
                <a:cs typeface="Times New Roman" pitchFamily="18" charset="0"/>
              </a:rPr>
              <a:t>деятельность учителя в области самообразования можно обозначить следующими  глаголами: читать, изучать, апробировать, анализировать, наблюдать и писать.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501792" cy="317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908720"/>
            <a:ext cx="8401050" cy="539080"/>
          </a:xfrm>
        </p:spPr>
        <p:txBody>
          <a:bodyPr/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Ключевые направления саморазвития учителя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938" y="2708920"/>
            <a:ext cx="7188200" cy="2277418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и использование в своей практике разнообразного арсенала стратегий, позволяющих получить от учащихся персональную обратную связь, что позволит повысить качество обучения;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rc 2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black">
          <a:xfrm>
            <a:off x="2771800" y="5085184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gray">
          <a:xfrm flipH="1">
            <a:off x="0" y="5301208"/>
            <a:ext cx="2627784" cy="121977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 flipH="1">
            <a:off x="467544" y="4365104"/>
            <a:ext cx="2016224" cy="3059111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black">
          <a:xfrm flipH="1">
            <a:off x="467544" y="5733256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Arc 14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Arc 16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black">
          <a:xfrm>
            <a:off x="4267200" y="5334000"/>
            <a:ext cx="189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black">
          <a:xfrm>
            <a:off x="2339752" y="1772816"/>
            <a:ext cx="662473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расширение целей применения информационных технологий в обучении (обучающая, исследовательская, коммуникативная, инструментальная цели);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black">
          <a:xfrm>
            <a:off x="2843808" y="3140968"/>
            <a:ext cx="612068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совершенствование ситуативного подхода в воспитании, которое включает совершенствование межличностного взаимодействия учителя и ученика в контексте как образовательной, так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ситуации.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black">
          <a:xfrm>
            <a:off x="3995936" y="4941168"/>
            <a:ext cx="496855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стратегии в переподготовке учителя (курсы повышения квалификации по Программе 1-3 уровня повышения квалификации педагогических работников РК)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80" name="AutoShape 40"/>
          <p:cNvSpPr>
            <a:spLocks noChangeArrowheads="1"/>
          </p:cNvSpPr>
          <p:nvPr/>
        </p:nvSpPr>
        <p:spPr bwMode="gray">
          <a:xfrm>
            <a:off x="1539875" y="1771650"/>
            <a:ext cx="657225" cy="657225"/>
          </a:xfrm>
          <a:prstGeom prst="star5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1" name="AutoShape 41"/>
          <p:cNvSpPr>
            <a:spLocks noChangeArrowheads="1"/>
          </p:cNvSpPr>
          <p:nvPr/>
        </p:nvSpPr>
        <p:spPr bwMode="gray">
          <a:xfrm rot="802016">
            <a:off x="2262804" y="3712093"/>
            <a:ext cx="657225" cy="657225"/>
          </a:xfrm>
          <a:prstGeom prst="star5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2" name="AutoShape 42"/>
          <p:cNvSpPr>
            <a:spLocks noChangeArrowheads="1"/>
          </p:cNvSpPr>
          <p:nvPr/>
        </p:nvSpPr>
        <p:spPr bwMode="gray">
          <a:xfrm rot="3116201">
            <a:off x="3253975" y="5207319"/>
            <a:ext cx="604838" cy="604838"/>
          </a:xfrm>
          <a:prstGeom prst="star5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title"/>
          </p:nvPr>
        </p:nvSpPr>
        <p:spPr>
          <a:xfrm>
            <a:off x="361950" y="1196752"/>
            <a:ext cx="8401050" cy="25104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Инновационные педагогические стратегии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35885" name="Freeform 4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938" y="1556792"/>
            <a:ext cx="7851526" cy="3429546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достаточных знаний о том, как происходит обучение, об уровне мотивации отдельных учащихся, а переживаемых ими эмоциях;</a:t>
            </a:r>
          </a:p>
          <a:p>
            <a:endParaRPr lang="en-US" sz="2400" dirty="0"/>
          </a:p>
        </p:txBody>
      </p:sp>
      <p:pic>
        <p:nvPicPr>
          <p:cNvPr id="4" name="Picture 3" descr="J:\DCIM\102NIKON\DSCN0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3600400" cy="2554709"/>
          </a:xfrm>
          <a:prstGeom prst="rect">
            <a:avLst/>
          </a:prstGeom>
          <a:noFill/>
        </p:spPr>
      </p:pic>
      <p:pic>
        <p:nvPicPr>
          <p:cNvPr id="5" name="Picture 2" descr="I:\урок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528392" cy="25202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375" r="15251" b="10000"/>
          <a:stretch>
            <a:fillRect/>
          </a:stretch>
        </p:blipFill>
        <p:spPr bwMode="auto">
          <a:xfrm>
            <a:off x="395536" y="908720"/>
            <a:ext cx="8461448" cy="49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1TGp_business_light_ani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571TGp_business_light_ani</Template>
  <TotalTime>798</TotalTime>
  <Words>420</Words>
  <Application>Microsoft Office PowerPoint</Application>
  <PresentationFormat>Экран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571TGp_business_light_ani</vt:lpstr>
      <vt:lpstr>Слайд 1</vt:lpstr>
      <vt:lpstr>Ключевые направления саморазвития учителя, развития школы, района, за счет активного использования новых подходов в преподавании</vt:lpstr>
      <vt:lpstr>Профессиональное саморазвитие педагога</vt:lpstr>
      <vt:lpstr>Процесс профессионального саморазвития учителей через активное использование новых подходов</vt:lpstr>
      <vt:lpstr>Дискуссионная площадка</vt:lpstr>
      <vt:lpstr>Ключевые направления саморазвития учителя</vt:lpstr>
      <vt:lpstr> Инновационные педагогические стратегии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Ключевые направления развития школы Click to edit </vt:lpstr>
      <vt:lpstr>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revyakins</dc:creator>
  <cp:lastModifiedBy>revyakins</cp:lastModifiedBy>
  <cp:revision>82</cp:revision>
  <dcterms:created xsi:type="dcterms:W3CDTF">2013-11-26T06:50:58Z</dcterms:created>
  <dcterms:modified xsi:type="dcterms:W3CDTF">2014-08-14T09:07:51Z</dcterms:modified>
</cp:coreProperties>
</file>