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</p:sldMasterIdLst>
  <p:notesMasterIdLst>
    <p:notesMasterId r:id="rId38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92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15D25-D2D0-4B06-BC9D-D2226C802ACE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F49EA-A0D9-4BD0-B25C-0A5FE02DFC1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F49EA-A0D9-4BD0-B25C-0A5FE02DFC1F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7ECCF-DD76-41BD-B5D0-F208DA253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71354-F7B9-4A4C-B44C-A40F37D70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5E7A5-9140-4F7C-8365-B39DC8C16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15B8-FCCB-4AB9-A8DD-5049502D7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8C18D-0580-4E60-B128-A4C32BB53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92C38-757B-439C-BDD0-FDA88E240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FE00-8350-4C1C-8AB8-75A9588EA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5413B-BB03-43E5-8290-216B5001B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CE8BA-1839-48DC-B549-8B6F91A5F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504E3-DE71-46CC-9915-5A34ECB5B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72E99-C6A6-4C7D-90F4-15B90A58F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94DFB3D-A163-4307-B097-8B8636A22D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183EB07-893D-4B2D-A84E-05562570F127}" type="datetimeFigureOut">
              <a:rPr lang="ru-RU" smtClean="0"/>
              <a:pPr/>
              <a:t>29.05.2014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F0C3508-B2C6-4DE8-A03F-2FC93E5CCA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832647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kk-KZ" sz="5300" i="1" dirty="0">
                <a:latin typeface="Times New Roman" pitchFamily="18" charset="0"/>
                <a:cs typeface="Times New Roman" pitchFamily="18" charset="0"/>
              </a:rPr>
              <a:t>Об участии и результативности СОШ№86 в рейтинговых конкурсах, олимпиадах и  научно-практических конференциях</a:t>
            </a:r>
            <a:r>
              <a:rPr lang="ru-RU" sz="53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>
                <a:latin typeface="Times New Roman" pitchFamily="18" charset="0"/>
                <a:cs typeface="Times New Roman" pitchFamily="18" charset="0"/>
              </a:rPr>
            </a:br>
            <a:r>
              <a:rPr lang="kk-KZ" i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23528" y="1340768"/>
          <a:ext cx="8424168" cy="5328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704"/>
                <a:gridCol w="5646626"/>
                <a:gridCol w="1971838"/>
              </a:tblGrid>
              <a:tr h="846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Конференции, семинары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Результативность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80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- Республиканский семинар «Геометрия есептерін шешудің техникасы» - участие Рыскельдиева Г.К»09.01-12.01.2014 г.Алматы. Ассоциация математиков.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0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- Областной семинар «Геометрия есептерін шешудің техникасы» - Рыскельдиева Г.К.(12.02.2014, 19.02.2014)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80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-Областной семинар «Ұлттық бірыңғай тестілеуге дайындық» Рыскельдиева Г.К.(06.01.2014, 05.03.2014-Бұхар Жырау, 12.03.2014 –Қарқаралы)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260648"/>
            <a:ext cx="813690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Выступление педагогов в научно-практических конференциях, семинарах </a:t>
            </a:r>
            <a:r>
              <a:rPr lang="kk-KZ" sz="2000" b="1" dirty="0"/>
              <a:t> </a:t>
            </a:r>
            <a:r>
              <a:rPr lang="kk-KZ" sz="2000" b="1" dirty="0" smtClean="0"/>
              <a:t>(38%)</a:t>
            </a:r>
            <a:endParaRPr lang="ru-RU" sz="2000" b="1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692150"/>
          <a:ext cx="8229600" cy="5761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303"/>
                <a:gridCol w="5184576"/>
                <a:gridCol w="2397721"/>
              </a:tblGrid>
              <a:tr h="2160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Областной форум учителей математики – « Педагогикалық білімді жаңғырту жағдайында математика мұғалімінің « кәсіби өсу» мәселесі – Рыскельдиева Г.К.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Городской семинар на базе гимназии№39 «Ұлттық бірыңғай тестілеуге дайындық ерекшеліктері, геометрия, логарифм есептері</a:t>
                      </a: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Рыскельдиева Г.К.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402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- Областной форум учителей математики </a:t>
                      </a: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kk-KZ" sz="2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Сарайская </a:t>
                      </a: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Е.Ф.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476250"/>
          <a:ext cx="8229600" cy="604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9311"/>
                <a:gridCol w="4767089"/>
                <a:gridCol w="2743200"/>
              </a:tblGrid>
              <a:tr h="2268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Областной форум учителей истории –«Отан тарихын оқытуға жаңаша әдіс-тәсілдерді енгізу тәжірибесі» - Зекенова А.Ы.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68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Городской семинар учителей английского языка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Баранова А.Г., Кишенова А.С., Мухамедина А.С.(29.04.2014)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открытый урок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122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Городской семинар учителей английского языка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Баранова А.Г.(14.01.2014)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доклад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620712"/>
          <a:ext cx="8229600" cy="4891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327"/>
                <a:gridCol w="4896544"/>
                <a:gridCol w="2469729"/>
              </a:tblGrid>
              <a:tr h="1080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Городской семинар учителей физической культуры Купжасаров С.Г.(16.10.2013)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открытый урок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Городской семинар учителей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казахского</a:t>
                      </a:r>
                      <a:r>
                        <a:rPr lang="kk-KZ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языка  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литературы с казахским</a:t>
                      </a:r>
                      <a:r>
                        <a:rPr lang="kk-KZ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языком обучения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- Сағындықова</a:t>
                      </a:r>
                      <a:r>
                        <a:rPr lang="kk-KZ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Б.С.,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Оспанова Г.Т., Исмаилова А.Н., Жуманова Г.Ж., Саханова Т.К., Шахарова Ш.М.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открытый урок, </a:t>
                      </a: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доклад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, открытое мероприятие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20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Городской семинар учителей самопознания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МорЕ.С., Сабитова Г.Ж., Намесхан А., Билалова З.Д.,Касаинова Г.А., Мукашева З.Б., Кишенова А.С.,Мухамедина А.С., Байсимакова А.Б.,Карп Е.В., Яковенко Б.В., Ролова Н.С., Шелухина Т.Д.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Открытый урок, доклад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333373"/>
          <a:ext cx="8229600" cy="5497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327"/>
                <a:gridCol w="4968552"/>
                <a:gridCol w="2397721"/>
              </a:tblGrid>
              <a:tr h="1852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Городской семинар-практикум по СЭО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(12.03.2014) Сычева в.М., Камел А.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Практическая работа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2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Областной семинар учителей математики Тажмиева А.Б., РыскельдиеваГ.К., Мадиева А.Н., Исламбекова А.Ш.(16.01.2014)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Открытый урок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1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Calibri"/>
                          <a:cs typeface="Times New Roman"/>
                        </a:rPr>
                        <a:t>Городской семинар учителей химии-биологии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Calibri"/>
                          <a:cs typeface="Times New Roman"/>
                        </a:rPr>
                        <a:t>организация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rm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Разработка методических пособий, учебных программ в течение года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3" y="1397000"/>
          <a:ext cx="7992888" cy="4984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7"/>
                <a:gridCol w="4752528"/>
                <a:gridCol w="2448273"/>
              </a:tblGrid>
              <a:tr h="469492"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Методическое пособие, программы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результативность</a:t>
                      </a:r>
                      <a:endParaRPr lang="ru-RU" sz="2000" dirty="0"/>
                    </a:p>
                  </a:txBody>
                  <a:tcPr/>
                </a:tc>
              </a:tr>
              <a:tr h="1504945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«Мәтіндік есептер шығару әдістемесі» - Рыскельдиева Г.К.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Метод.пособие (Респ.)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5224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«Санау жүйелері» тақырыбына арналған тапсырмалар мен тестілер жинағы (8 сынып) – Бокаева Г.Б.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Мет.пособие (гор)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5765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«Ы,і дыбыстарын ажыратуға арналған логопед-мұғалімнің жұмыс дәптері» - Айтжанова С.С.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Мет.пособие (гор)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549273"/>
          <a:ext cx="8229600" cy="5801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335"/>
                <a:gridCol w="4896544"/>
                <a:gridCol w="2397721"/>
              </a:tblGrid>
              <a:tr h="165598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Сборник планов уроков по экообразованию по итогам проекта «Экологическое образование и воспитание с применением современных технологий обучения» - Касаинова Г.А.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Статья(обл)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165598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Сборник планов уроков по экообразованию по итогам проекта «Экологическое </a:t>
                      </a:r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образование и воспитание с применением современных технологий обучения» Нурмаганбетова С.К.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Статья(обл)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165598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курсов, факультативов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Шутилина А.В.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Щиголева И.Ю.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Авторские программы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/>
          <a:lstStyle/>
          <a:p>
            <a:r>
              <a:rPr lang="kk-KZ" sz="2000" b="1" dirty="0"/>
              <a:t>Публикация в научно-методических республиканских журналах и интернет </a:t>
            </a:r>
            <a:r>
              <a:rPr lang="kk-KZ" sz="2000" b="1" dirty="0" smtClean="0"/>
              <a:t>сайтах</a:t>
            </a:r>
            <a:endParaRPr lang="en-US" sz="2000" b="1" dirty="0" smtClean="0"/>
          </a:p>
          <a:p>
            <a:endParaRPr lang="ru-RU" sz="2000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124744"/>
          <a:ext cx="7080449" cy="5307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852"/>
                <a:gridCol w="3930922"/>
                <a:gridCol w="2285675"/>
              </a:tblGrid>
              <a:tr h="369738"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публикации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результативность</a:t>
                      </a:r>
                      <a:endParaRPr lang="ru-RU" dirty="0"/>
                    </a:p>
                  </a:txBody>
                  <a:tcPr/>
                </a:tc>
              </a:tr>
              <a:tr h="1458692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Журнал «Бастауыш мектеп» май-июнь, 2013г – «Қазақ тілін оқыту үрдісінде сабақтастық ұстанымдарын жүзеге асыру» - Шопаева С.Д.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статья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732197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Журнал «Бастауыш мектеп» июль, 2013г – «Дүниетану пәнін оқыту үрдісіне экологиялық-өлкетану компонентін кіріктіру өзектілігі» - Касаинова Г.А.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статья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732197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Журнал «Заманауи білім» 30.09.2013ж, №3 – «Мектеп жасына дейінгі балалардың тілдерін дамыту, ой-өрісін кеңейту мүмкіндіктері», Намесхан А.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статья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476673"/>
          <a:ext cx="8229600" cy="58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/>
                <a:gridCol w="4752528"/>
                <a:gridCol w="2674640"/>
              </a:tblGrid>
              <a:tr h="194421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Интернет-журнал «Коллеги» - «Внеклассные формы работы» - Шутилина А.В.</a:t>
                      </a:r>
                      <a:endParaRPr lang="ru-RU" sz="2400" b="1" kern="120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статья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4421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Интернет-журнал «Коллеги» - «Использование ИКТ на уроках русского языка и литературы» - Одинцова А.Е.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статья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4421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Интернет-журнал «Коллеги» - «Орыс мектептерінде қазақ тілін оқытудың тиімді жолдары» - Оспанова Г.Т.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статья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229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440"/>
                <a:gridCol w="461196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Всероссийское сетевое издание. Портал «О детстве» - Джангалиева С.К.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статья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Сайт «Педагог.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kz</a:t>
                      </a:r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«Средство развития мотивации учащихся» - Калиева А.Т.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статья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Сайт «Infourok» -  Семинар сабақ «Табиғат сыйы»- Мукашева З.Б.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статья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Журнал «Логопед» - Айтжанова С.С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статья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97666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k-KZ" dirty="0"/>
              <a:t> </a:t>
            </a:r>
            <a:r>
              <a:rPr lang="en-US" dirty="0"/>
              <a:t> </a:t>
            </a:r>
            <a:r>
              <a:rPr lang="en-US" dirty="0" smtClean="0"/>
              <a:t>   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500" dirty="0">
                <a:latin typeface="Times New Roman" pitchFamily="18" charset="0"/>
                <a:cs typeface="Times New Roman" pitchFamily="18" charset="0"/>
              </a:rPr>
              <a:t>Мектептің жаны – мұғалім. Мұғалім қандай болса, мектеп сондай болмақшы. Яғни, мұғалім білімді болса, ол мектептен балалар көбірек білім алып шықпақшы. Солай болған соң, ең әуелі мектепке керегі – білімді, педагогика, методикадан хабардар, жақсы оқыта білетін мұғалім. 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sz="3500" i="1" dirty="0" err="1" smtClean="0">
                <a:latin typeface="Times New Roman" pitchFamily="18" charset="0"/>
                <a:cs typeface="Times New Roman" pitchFamily="18" charset="0"/>
              </a:rPr>
              <a:t>Ахмет</a:t>
            </a:r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i="1" dirty="0" err="1">
                <a:latin typeface="Times New Roman" pitchFamily="18" charset="0"/>
                <a:cs typeface="Times New Roman" pitchFamily="18" charset="0"/>
              </a:rPr>
              <a:t>Байтұрсынов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>
              <a:buNone/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kk-KZ" sz="3500" dirty="0" smtClean="0">
                <a:latin typeface="Times New Roman" pitchFamily="18" charset="0"/>
                <a:cs typeface="Times New Roman" pitchFamily="18" charset="0"/>
              </a:rPr>
              <a:t>Учитель - это плодотворный луч солнца для молодой души, которого ничем заменить </a:t>
            </a:r>
            <a:r>
              <a:rPr lang="kk-KZ" sz="3500" dirty="0" smtClean="0">
                <a:latin typeface="Times New Roman" pitchFamily="18" charset="0"/>
                <a:cs typeface="Times New Roman" pitchFamily="18" charset="0"/>
              </a:rPr>
              <a:t>невозможно.</a:t>
            </a:r>
            <a:r>
              <a:rPr lang="kk-KZ" sz="35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kk-KZ" sz="3500" i="1" dirty="0" smtClean="0">
                <a:latin typeface="Times New Roman" pitchFamily="18" charset="0"/>
                <a:cs typeface="Times New Roman" pitchFamily="18" charset="0"/>
              </a:rPr>
              <a:t>К.Д. Ушинский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5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192688"/>
          </a:xfrm>
        </p:spPr>
        <p:txBody>
          <a:bodyPr>
            <a:normAutofit/>
          </a:bodyPr>
          <a:lstStyle/>
          <a:p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Участие педагогов в научно-практических конференциях (публикация в сборниках конференций)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124744"/>
          <a:ext cx="8064896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960"/>
                <a:gridCol w="4572732"/>
                <a:gridCol w="2508204"/>
              </a:tblGrid>
              <a:tr h="437562"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конференции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результативность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6303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XVI региональная научно-практическая конференция: «Педагогическая деятельность в режиме инноваций: концепции, подходы, технологии» -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«Оқушылардың шығармашылық қабілетін дамыту» - Хунафия Д., Билалова З.Д., Мукашева З.Б.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XVI региональная научно-практическая конференция: «Педагогическая деятельность в режиме инноваций: концепции, подходы, технологии» -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«Оқушы тәрбиесіндегі әлеуметтік –гуманитарлық мәселелері» - Шерікбай Ермек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8313" y="404813"/>
          <a:ext cx="822960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319"/>
                <a:gridCol w="5184576"/>
                <a:gridCol w="225370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XVI региональная научно-практическая конференция: «Педагогическая деятельность в режиме инноваций: концепции, подходы, технологии» -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«Мониторинг и оценка качества образования в основной и старшей школе» - Сарайская Е.Ф.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XVI региональная научно-практическая конференция: «Педагогическая деятельность в режиме инноваций: концепции, подходы, технологии» -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«Создание ситуации успеха на уроках начальной школе» - Ролова Н.С.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XVI региональная научно-практическая конференция: «Педагогическая деятельность в режиме инноваций: концепции, подходы, технологии» -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«Роль игры в развитии творчества у младших школьников» - Савичева Н.С.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60648"/>
          <a:ext cx="822960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/>
                <a:gridCol w="5040560"/>
                <a:gridCol w="238660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XVI региональная научно-практическая конференция: «Педагогическая деятельность в режиме инноваций: концепции, подходы, технологии» -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«Роль игры в развитии творчества у младших школьников» - Савичева Н.С.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XVI региональная научно-практическая конференция: «Педагогическая деятельность в режиме инноваций: концепции, подходы, технологии» -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«Информационные технологии в начальной школе» - Смагулова Л.С.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XVI региональная научно-практическая конференция: «Педагогическая деятельность в режиме инноваций: концепции, подходы, технологии» -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«Информационные технологии в начальной школе» - Бизюлева Л.А., Гайворонская С.В.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88640"/>
          <a:ext cx="82296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440"/>
                <a:gridCol w="4824536"/>
                <a:gridCol w="25306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XVI региональная научно-практическая конференция: «Педагогическая деятельность в режиме инноваций: концепции, подходы, технологии» - 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«Оқуға деген ықыластың болмау себебі»» - Мейрманова Р.Р.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Областная научно-практическая конференция работников образования «Профессионализм, инновации, творчество – основа качественного образования» -«Успешное взаимодействие с родителями» -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Гайворонская С.В., Ролова Н.С.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IX Международная научно-практическая конференция, Прага, 2013г – «Дамыта оқыту технологиясының жеке тұлғаның дамуына әсері» 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Сабитова Г.Ж.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404664"/>
          <a:ext cx="8229600" cy="588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440"/>
                <a:gridCol w="4752528"/>
                <a:gridCol w="26026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13.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14.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Республиканская научно-практическая конференция «Система профессионального роста учителей сельской школы: опыт и перспективы развития» - Касаинова Г.А.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 Международная научно-практическая конференция, София, 2014 – «Кіші мектеп жасындағы оқушыларды тәрбиелеу мен білім берудің отбасымен сабақтастығы» - Намесхан А.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Международная научно-практическая конференция: « Наука и образование в современном мире» - «Балалардың ойлау қабілетін ойын арқылы арттыру» -Мукашева З.Б., Билалова З.Д., Хунафия Д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22960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440"/>
                <a:gridCol w="4752528"/>
                <a:gridCol w="26026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15.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16.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17.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II Международная заочная научно-практическая конференция «Новые образовательные технологии» - « Технология развивающего обучения в начальной школе» - Карп Е.В.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II Международная заочная научно-практическая конференция «Новые образовательные технологии» - « Технология развивающего обучения в начальной школе» - Яковенко Б.В.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Республиканская научно-практическая конференция «Актуальные проблемы преподавания русского языка и литературы в Казахстане», посвященной 95-летию со дня рождения доктора педагогических наук профессора Г.А. Мейрамова – «Инновационные методы на уроках литературы и истории» -Жакенова К.Ж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88640"/>
          <a:ext cx="822960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319"/>
                <a:gridCol w="4968552"/>
                <a:gridCol w="2469729"/>
              </a:tblGrid>
              <a:tr h="604909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18.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19.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Республиканская научно-практическая конференция «Актуальные проблемы преподавания русского языка и литературы в Казахстане», посвященной 95-летию со дня рождения доктора педагогических наук профессора Г.А. Мейрамова – «Инновационный подход в обучении русскому языку и литературе» -Джангалиева С.К.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Международная научно-практическая конференция «Наука и образование в современном мире» - «Полиязычность в Казахстане» -Айтжанова С.С.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 открытая областная практическая конференция – Шелухина Т.Д.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476250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352"/>
                <a:gridCol w="4752528"/>
                <a:gridCol w="25407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21.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22.</a:t>
                      </a:r>
                    </a:p>
                    <a:p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23.</a:t>
                      </a:r>
                      <a:endParaRPr lang="kk-KZ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Международная научно-практическая конференция: « Наука и образование в современном мире» - «Қазақ тілі сабағында ойын технологиясын қолдану» -Исмаилова А.Н., Сагиндыкова Б.С.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Алтынбекова </a:t>
                      </a: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А.М.</a:t>
                      </a:r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Республиканская НПК “Молодежь и глобальные проблемы современности”Савичева </a:t>
                      </a: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Н.С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kk-KZ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404812"/>
          <a:ext cx="8229600" cy="5688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352"/>
                <a:gridCol w="4824536"/>
                <a:gridCol w="2468712"/>
              </a:tblGrid>
              <a:tr h="5688483">
                <a:tc>
                  <a:txBody>
                    <a:bodyPr/>
                    <a:lstStyle/>
                    <a:p>
                      <a:r>
                        <a:rPr lang="en-US" dirty="0" smtClean="0"/>
                        <a:t>24.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25.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26.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Бокаева </a:t>
                      </a: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Г.Б</a:t>
                      </a: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–</a:t>
                      </a: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Ошанова С.К.</a:t>
                      </a: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XVI</a:t>
                      </a: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научно-практичексая конференция –</a:t>
                      </a: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Мор Е.С.</a:t>
                      </a: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Красова Р.А.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Публикация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433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Проведение открытых уроков и мероприятий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по предмету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Всего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-107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Из них: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22 на городском уровне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4 на областном уровне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192688"/>
          </a:xfrm>
        </p:spPr>
        <p:txBody>
          <a:bodyPr/>
          <a:lstStyle/>
          <a:p>
            <a:r>
              <a:rPr lang="ru-RU" b="1" i="1" u="sng" dirty="0"/>
              <a:t>ЦЕЛЬ:</a:t>
            </a:r>
            <a:r>
              <a:rPr lang="ru-RU" b="1" u="sng" dirty="0"/>
              <a:t> </a:t>
            </a:r>
            <a:r>
              <a:rPr lang="ru-RU" dirty="0"/>
              <a:t> Создание в школе условий для разработки механизмов саморазвития, самореализации и профессионального самоопределения в результате применения новых форм и методов школьного образования, направленных на организацию исследовательской деятельности </a:t>
            </a:r>
            <a:r>
              <a:rPr lang="kk-KZ" dirty="0"/>
              <a:t>. Р</a:t>
            </a:r>
            <a:r>
              <a:rPr lang="ru-RU" dirty="0" err="1"/>
              <a:t>азвитие</a:t>
            </a:r>
            <a:r>
              <a:rPr lang="ru-RU" dirty="0"/>
              <a:t> интеллектуальных, творческих способностей , поддержка исследовательской деятельности</a:t>
            </a:r>
            <a:r>
              <a:rPr lang="kk-KZ" dirty="0"/>
              <a:t>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>
            <a:no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Участие педагогов 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Выступление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педагогов в научно-практических конференциях, семинарах; Разработка методических пособий, учебных программ ; Публикация в научно-методических республиканских журналах и интернет сайтах; Участие педагогов в научно-практических конференциях (публикация в сборниках конференций)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-80%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80920" cy="4525963"/>
          </a:xfrm>
        </p:spPr>
        <p:txBody>
          <a:bodyPr/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Результативность участия в профессиональных конкурсах,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смотрах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5" y="1397000"/>
          <a:ext cx="8280921" cy="2944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499"/>
                <a:gridCol w="4776134"/>
                <a:gridCol w="2592288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/>
                          <a:ea typeface="Calibri"/>
                          <a:cs typeface="Times New Roman"/>
                        </a:rPr>
                        <a:t>Конкурсы, смотры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/>
                          <a:ea typeface="Calibri"/>
                          <a:cs typeface="Times New Roman"/>
                        </a:rPr>
                        <a:t>Результативность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Конкурс «Лучший психолог школы» - Байсимакова А.Б. 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3 место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Calibri"/>
                          <a:cs typeface="Times New Roman"/>
                        </a:rPr>
                        <a:t>Конкурс </a:t>
                      </a:r>
                      <a:r>
                        <a:rPr lang="kk-KZ" sz="2800" dirty="0" smtClean="0">
                          <a:latin typeface="Times New Roman"/>
                          <a:ea typeface="Calibri"/>
                          <a:cs typeface="Times New Roman"/>
                        </a:rPr>
                        <a:t>флипчартов</a:t>
                      </a:r>
                      <a:r>
                        <a:rPr lang="en-US" sz="2800" dirty="0" smtClean="0"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kk-KZ" sz="2800" dirty="0" smtClean="0">
                          <a:latin typeface="Times New Roman"/>
                          <a:ea typeface="Calibri"/>
                          <a:cs typeface="Times New Roman"/>
                        </a:rPr>
                        <a:t>Нұрбай</a:t>
                      </a:r>
                      <a:r>
                        <a:rPr lang="kk-KZ" sz="28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А.К.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/>
          <a:lstStyle/>
          <a:p>
            <a:r>
              <a:rPr lang="kk-KZ" b="1" dirty="0"/>
              <a:t>Аттестация учителей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052736"/>
          <a:ext cx="8208911" cy="5398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2559574"/>
                <a:gridCol w="2552993"/>
              </a:tblGrid>
              <a:tr h="509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2012-2013 учебный год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2013-2014 учебный год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Высшая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присвоение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подтверждение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Первая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присвоение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подтверждение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Вторая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присвоение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подтверждение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6+21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5+21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pPr>
              <a:buNone/>
            </a:pPr>
            <a:endParaRPr lang="kk-KZ" b="1" dirty="0" smtClean="0"/>
          </a:p>
          <a:p>
            <a:pPr>
              <a:buNone/>
            </a:pPr>
            <a:r>
              <a:rPr lang="kk-KZ" b="1" dirty="0" smtClean="0"/>
              <a:t>Курсы </a:t>
            </a:r>
            <a:r>
              <a:rPr lang="kk-KZ" b="1" dirty="0"/>
              <a:t>повышения квалификации:</a:t>
            </a:r>
            <a:endParaRPr lang="ru-RU" dirty="0"/>
          </a:p>
          <a:p>
            <a:pPr>
              <a:buNone/>
            </a:pPr>
            <a:r>
              <a:rPr lang="kk-KZ" b="1" dirty="0"/>
              <a:t>Проблемные курсы - </a:t>
            </a:r>
            <a:r>
              <a:rPr lang="kk-KZ" b="1" dirty="0" smtClean="0"/>
              <a:t>9 учителей-НЦПК “Өрлеу”</a:t>
            </a:r>
          </a:p>
          <a:p>
            <a:pPr>
              <a:buNone/>
            </a:pPr>
            <a:r>
              <a:rPr lang="kk-KZ" b="1" dirty="0" smtClean="0"/>
              <a:t>ПК  в г.Алматы -2</a:t>
            </a:r>
            <a:endParaRPr lang="ru-RU" dirty="0"/>
          </a:p>
          <a:p>
            <a:pPr>
              <a:buNone/>
            </a:pPr>
            <a:r>
              <a:rPr lang="kk-KZ" b="1" dirty="0"/>
              <a:t>Курсы нового формата -  4 (продвинутый</a:t>
            </a:r>
            <a:r>
              <a:rPr lang="kk-KZ" b="1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kk-KZ" b="1" dirty="0" smtClean="0"/>
              <a:t>                                               1 (базовый)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445624" cy="63367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РЕКОМЕНДАЦИИ: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Продолжить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прове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дение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мониторинг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работы школьных методических объединений с целью повышения эффективности и систематизации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работы.</a:t>
            </a:r>
          </a:p>
          <a:p>
            <a:pPr marL="457200" indent="-4572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Активизировать работу  по подготовке к  аттестации педагогических кадров на  квалификационные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категории.</a:t>
            </a:r>
          </a:p>
          <a:p>
            <a:pPr marL="457200" indent="-4572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Продолжить о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тслежива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работ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по накоплению и обобщению передового педагогического опыта.   </a:t>
            </a:r>
          </a:p>
          <a:p>
            <a:pPr>
              <a:buNone/>
            </a:pP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Учителям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- предметникам, р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уководителям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МО, зам.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директора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 способствовать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развитию склонностей, интересов и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возможностей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каждого ученика </a:t>
            </a:r>
          </a:p>
          <a:p>
            <a:pPr>
              <a:buNone/>
            </a:pP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Особое внимание уделить работе по следующим направлениям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«Участие в профессиональных конкурсах», «Использование информационно – коммуникативных технологий обучения», «Организация работы с одаренными детьми», «Педагогическая диагностика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учебно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– воспитательного процесса в школе»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Повысить уровень подготовки и проведения предметных недель, активизировать работу учителей по подготовке обучающихся  к олимпиадам, научно – практическим конференциям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9766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ЗАДАЧИ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содействовать повышению престижа и популяризации научных знаний;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развивать познавательную активность и творческие способности;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знакомить с методами и приемами научного поиска;</a:t>
            </a: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истематизация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научно-исследовательской деятельности, привлечение большего числа учащихся к НИД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школьных, городских, областных,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международных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 научно-практических конференциях, конкурсах.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404812"/>
          <a:ext cx="8229600" cy="612053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575295"/>
                <a:gridCol w="4464496"/>
                <a:gridCol w="1296144"/>
                <a:gridCol w="1893665"/>
              </a:tblGrid>
              <a:tr h="1375400">
                <a:tc>
                  <a:txBody>
                    <a:bodyPr/>
                    <a:lstStyle/>
                    <a:p>
                      <a:r>
                        <a:rPr lang="kk-KZ" sz="2400" kern="1200" dirty="0" smtClean="0"/>
                        <a:t>№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kern="1200" dirty="0" smtClean="0"/>
                        <a:t>Олимпиады, конкурсы, конференции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kern="1200" dirty="0" smtClean="0"/>
                        <a:t>Кол-во участников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/>
                        <a:t>Результативность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8171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/>
                        <a:t>Республиканские предметные олимпиады: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/>
                        <a:t>- школьный тур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/>
                        <a:t>- городской тур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+mn-lt"/>
                          <a:ea typeface="Calibri"/>
                          <a:cs typeface="Times New Roman"/>
                        </a:rPr>
                        <a:t>345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22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+mn-lt"/>
                          <a:ea typeface="Calibri"/>
                          <a:cs typeface="Times New Roman"/>
                        </a:rPr>
                        <a:t>85 </a:t>
                      </a: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мест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3место -1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63421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/>
                        <a:t>Конкурс проектов: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k-KZ" sz="2000" dirty="0" smtClean="0"/>
                        <a:t>школьный </a:t>
                      </a:r>
                      <a:endParaRPr lang="en-US" sz="20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/>
                        <a:t>- городской 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/>
                        <a:t>- областной (МАН ИЮ)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/>
                        <a:t>-</a:t>
                      </a:r>
                      <a:endParaRPr lang="en-US" sz="20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/>
                        <a:t> </a:t>
                      </a:r>
                      <a:r>
                        <a:rPr lang="kk-KZ" sz="2000" dirty="0"/>
                        <a:t>Республиканский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/>
                        <a:t>-«Зерде»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+mn-lt"/>
                          <a:ea typeface="Calibri"/>
                          <a:cs typeface="Times New Roman"/>
                        </a:rPr>
                        <a:t>37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1место -3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2место -3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3место -3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1место -1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1место-1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грамот -11 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1место -1, 1-публ. 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+mn-lt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28545"/>
            <a:ext cx="86511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Достижения учащихся КГУ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СОШ№86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2013-2014 учебном году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202897"/>
          <a:ext cx="8496944" cy="621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472"/>
                <a:gridCol w="4758223"/>
                <a:gridCol w="1412597"/>
                <a:gridCol w="1582652"/>
              </a:tblGrid>
              <a:tr h="4611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Интеллектуальные конкурсы, игры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(по линии Дарын):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-«Таным 2014»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-«Достық -2014»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-VI олимпиада по математике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-Республиканский конкурс «Ақберен»: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городской тур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областной тур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-«Ақбота-2013»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-«Русский медвежонок»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</a:t>
                      </a:r>
                      <a:r>
                        <a:rPr lang="en-US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British bulldog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-«Золотое руно»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-«Кенгуру - математик»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-«Парасат-2014»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-«Кенгуру –лингвист»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-«Человек и природа»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-«ПОНИ»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51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32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67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83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3место 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3место -2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3место 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1место-1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3место-1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3место -2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3место -4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1место-2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2место-2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3место-1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2место-1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1место-1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2место-1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3место-1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4место-1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5место-7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47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Конкурс «Ученик года -2014»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Прошли на 2 тур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750" y="333375"/>
          <a:ext cx="8229600" cy="631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866"/>
                <a:gridCol w="4176464"/>
                <a:gridCol w="1872208"/>
                <a:gridCol w="1605062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Calibri"/>
                          <a:cs typeface="Times New Roman"/>
                        </a:rPr>
                        <a:t>Городской конкурс «Көшбасшы»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Calibri"/>
                          <a:cs typeface="Times New Roman"/>
                        </a:rPr>
                        <a:t>3место-1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Calibri"/>
                          <a:cs typeface="Times New Roman"/>
                        </a:rPr>
                        <a:t>Фестиваль проектов «Алғырлар»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сертификат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Олимпиады ВУЗ, интернет олимпиады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Областная олимпиада по черчению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ИЗО КарГУ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-Олимпиада по информатике КЭУК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-Интелектуальная олимпиада «Эрудит-2014» Университет «Болашақ»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-Международный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«Грамотей+»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-Международный дистанционный конкурс по русскому языку проекта «Новый урок»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–областная олимпиада «Юный переводчик»Университет «Болашақ»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олимпиада «Тіл білгірі» КЭУК 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kk-KZ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место-1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2место 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место-1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1место-2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2место -2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3место 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4место -2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5место-1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1место-1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2место-1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3место-1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1место-3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2место-2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2место-1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3место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260350"/>
          <a:ext cx="8229600" cy="6192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295"/>
                <a:gridCol w="4464496"/>
                <a:gridCol w="1728192"/>
                <a:gridCol w="1461617"/>
              </a:tblGrid>
              <a:tr h="61929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городская олимпиада по технологии КарГУ 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VIII открытая олимпиада по химии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-Открытая олимпиада по математике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-Открытая олимпиада по физике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-Олимпиада КЛИО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-Международная олимпиада им. Сатпаева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-Международная гуманитарная олимпиада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-Олимпиада «Яссауи»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-Олимпиада по химии и физика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-олимпиада по физике ЦКА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олимпиада по физике </a:t>
                      </a: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КЭУК</a:t>
                      </a: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-олимпиада по дизайну</a:t>
                      </a:r>
                    </a:p>
                    <a:p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6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2место-1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3место </a:t>
                      </a: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сертификат-1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% скидка при обучении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3место</a:t>
                      </a: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5</a:t>
                      </a: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сертификат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188913"/>
          <a:ext cx="8229600" cy="6408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9311"/>
                <a:gridCol w="4032448"/>
                <a:gridCol w="1656184"/>
                <a:gridCol w="1821657"/>
              </a:tblGrid>
              <a:tr h="1068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Команда года 4класс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68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Команда года -5-7 класс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6кл. лучший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результат</a:t>
                      </a:r>
                      <a:endParaRPr lang="kk-KZ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68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XIV Абай оқулары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грамота</a:t>
                      </a:r>
                      <a:endParaRPr lang="kk-KZ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68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Осенние, весенние дебаты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грамота</a:t>
                      </a:r>
                      <a:endParaRPr lang="kk-KZ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68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Ғабиден Мұстафин оқулары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грамота</a:t>
                      </a:r>
                      <a:endParaRPr lang="kk-KZ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68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/>
                          <a:ea typeface="Calibri"/>
                          <a:cs typeface="Times New Roman"/>
                        </a:rPr>
                        <a:t>849, </a:t>
                      </a: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70%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  <a:cs typeface="Times New Roman"/>
                        </a:rPr>
                        <a:t>67мест+85шк.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heme/theme1.xml><?xml version="1.0" encoding="utf-8"?>
<a:theme xmlns:a="http://schemas.openxmlformats.org/drawingml/2006/main" name="piekny turkus">
  <a:themeElements>
    <a:clrScheme name="Тема Office 2">
      <a:dk1>
        <a:srgbClr val="333333"/>
      </a:dk1>
      <a:lt1>
        <a:srgbClr val="FFFFFF"/>
      </a:lt1>
      <a:dk2>
        <a:srgbClr val="009999"/>
      </a:dk2>
      <a:lt2>
        <a:srgbClr val="FFFFFF"/>
      </a:lt2>
      <a:accent1>
        <a:srgbClr val="80BDFF"/>
      </a:accent1>
      <a:accent2>
        <a:srgbClr val="87DE7A"/>
      </a:accent2>
      <a:accent3>
        <a:srgbClr val="AACACA"/>
      </a:accent3>
      <a:accent4>
        <a:srgbClr val="DADADA"/>
      </a:accent4>
      <a:accent5>
        <a:srgbClr val="C0DBFF"/>
      </a:accent5>
      <a:accent6>
        <a:srgbClr val="7AC96E"/>
      </a:accent6>
      <a:hlink>
        <a:srgbClr val="5CE6E6"/>
      </a:hlink>
      <a:folHlink>
        <a:srgbClr val="D3E68A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29CCCC"/>
        </a:accent1>
        <a:accent2>
          <a:srgbClr val="2BD9D9"/>
        </a:accent2>
        <a:accent3>
          <a:srgbClr val="AACACA"/>
        </a:accent3>
        <a:accent4>
          <a:srgbClr val="DADADA"/>
        </a:accent4>
        <a:accent5>
          <a:srgbClr val="ACE2E2"/>
        </a:accent5>
        <a:accent6>
          <a:srgbClr val="26C4C4"/>
        </a:accent6>
        <a:hlink>
          <a:srgbClr val="5CE6E6"/>
        </a:hlink>
        <a:folHlink>
          <a:srgbClr val="61F2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80BDFF"/>
        </a:accent1>
        <a:accent2>
          <a:srgbClr val="87DE7A"/>
        </a:accent2>
        <a:accent3>
          <a:srgbClr val="AACACA"/>
        </a:accent3>
        <a:accent4>
          <a:srgbClr val="DADADA"/>
        </a:accent4>
        <a:accent5>
          <a:srgbClr val="C0DBFF"/>
        </a:accent5>
        <a:accent6>
          <a:srgbClr val="7AC96E"/>
        </a:accent6>
        <a:hlink>
          <a:srgbClr val="5CE6E6"/>
        </a:hlink>
        <a:folHlink>
          <a:srgbClr val="D3E6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FFB2BA"/>
        </a:accent1>
        <a:accent2>
          <a:srgbClr val="2BD9D9"/>
        </a:accent2>
        <a:accent3>
          <a:srgbClr val="AACACA"/>
        </a:accent3>
        <a:accent4>
          <a:srgbClr val="DADADA"/>
        </a:accent4>
        <a:accent5>
          <a:srgbClr val="FFD5D9"/>
        </a:accent5>
        <a:accent6>
          <a:srgbClr val="26C4C4"/>
        </a:accent6>
        <a:hlink>
          <a:srgbClr val="F2C2E5"/>
        </a:hlink>
        <a:folHlink>
          <a:srgbClr val="FFD8A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DFB2FF"/>
        </a:accent1>
        <a:accent2>
          <a:srgbClr val="FFC2A6"/>
        </a:accent2>
        <a:accent3>
          <a:srgbClr val="AACACA"/>
        </a:accent3>
        <a:accent4>
          <a:srgbClr val="DADADA"/>
        </a:accent4>
        <a:accent5>
          <a:srgbClr val="ECD5FF"/>
        </a:accent5>
        <a:accent6>
          <a:srgbClr val="E7B096"/>
        </a:accent6>
        <a:hlink>
          <a:srgbClr val="EBE78D"/>
        </a:hlink>
        <a:folHlink>
          <a:srgbClr val="5CE6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9CCCC"/>
        </a:accent1>
        <a:accent2>
          <a:srgbClr val="2BD9D9"/>
        </a:accent2>
        <a:accent3>
          <a:srgbClr val="FFFFFF"/>
        </a:accent3>
        <a:accent4>
          <a:srgbClr val="000000"/>
        </a:accent4>
        <a:accent5>
          <a:srgbClr val="ACE2E2"/>
        </a:accent5>
        <a:accent6>
          <a:srgbClr val="26C4C4"/>
        </a:accent6>
        <a:hlink>
          <a:srgbClr val="5CE6E6"/>
        </a:hlink>
        <a:folHlink>
          <a:srgbClr val="61F2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BDFF"/>
        </a:accent1>
        <a:accent2>
          <a:srgbClr val="87DE7A"/>
        </a:accent2>
        <a:accent3>
          <a:srgbClr val="FFFFFF"/>
        </a:accent3>
        <a:accent4>
          <a:srgbClr val="000000"/>
        </a:accent4>
        <a:accent5>
          <a:srgbClr val="C0DBFF"/>
        </a:accent5>
        <a:accent6>
          <a:srgbClr val="7AC96E"/>
        </a:accent6>
        <a:hlink>
          <a:srgbClr val="5CE6E6"/>
        </a:hlink>
        <a:folHlink>
          <a:srgbClr val="D3E68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2BA"/>
        </a:accent1>
        <a:accent2>
          <a:srgbClr val="2BD9D9"/>
        </a:accent2>
        <a:accent3>
          <a:srgbClr val="FFFFFF"/>
        </a:accent3>
        <a:accent4>
          <a:srgbClr val="000000"/>
        </a:accent4>
        <a:accent5>
          <a:srgbClr val="FFD5D9"/>
        </a:accent5>
        <a:accent6>
          <a:srgbClr val="26C4C4"/>
        </a:accent6>
        <a:hlink>
          <a:srgbClr val="F2C2E5"/>
        </a:hlink>
        <a:folHlink>
          <a:srgbClr val="FFD8A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FB2FF"/>
        </a:accent1>
        <a:accent2>
          <a:srgbClr val="FFC2A6"/>
        </a:accent2>
        <a:accent3>
          <a:srgbClr val="FFFFFF"/>
        </a:accent3>
        <a:accent4>
          <a:srgbClr val="000000"/>
        </a:accent4>
        <a:accent5>
          <a:srgbClr val="ECD5FF"/>
        </a:accent5>
        <a:accent6>
          <a:srgbClr val="E7B096"/>
        </a:accent6>
        <a:hlink>
          <a:srgbClr val="EBE78D"/>
        </a:hlink>
        <a:folHlink>
          <a:srgbClr val="5CE6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333333"/>
      </a:dk1>
      <a:lt1>
        <a:srgbClr val="FFFFFF"/>
      </a:lt1>
      <a:dk2>
        <a:srgbClr val="009999"/>
      </a:dk2>
      <a:lt2>
        <a:srgbClr val="FFFFFF"/>
      </a:lt2>
      <a:accent1>
        <a:srgbClr val="80BDFF"/>
      </a:accent1>
      <a:accent2>
        <a:srgbClr val="87DE7A"/>
      </a:accent2>
      <a:accent3>
        <a:srgbClr val="AACACA"/>
      </a:accent3>
      <a:accent4>
        <a:srgbClr val="DADADA"/>
      </a:accent4>
      <a:accent5>
        <a:srgbClr val="C0DBFF"/>
      </a:accent5>
      <a:accent6>
        <a:srgbClr val="7AC96E"/>
      </a:accent6>
      <a:hlink>
        <a:srgbClr val="5CE6E6"/>
      </a:hlink>
      <a:folHlink>
        <a:srgbClr val="D3E68A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29CCCC"/>
        </a:accent1>
        <a:accent2>
          <a:srgbClr val="2BD9D9"/>
        </a:accent2>
        <a:accent3>
          <a:srgbClr val="AACACA"/>
        </a:accent3>
        <a:accent4>
          <a:srgbClr val="DADADA"/>
        </a:accent4>
        <a:accent5>
          <a:srgbClr val="ACE2E2"/>
        </a:accent5>
        <a:accent6>
          <a:srgbClr val="26C4C4"/>
        </a:accent6>
        <a:hlink>
          <a:srgbClr val="5CE6E6"/>
        </a:hlink>
        <a:folHlink>
          <a:srgbClr val="61F2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80BDFF"/>
        </a:accent1>
        <a:accent2>
          <a:srgbClr val="87DE7A"/>
        </a:accent2>
        <a:accent3>
          <a:srgbClr val="AACACA"/>
        </a:accent3>
        <a:accent4>
          <a:srgbClr val="DADADA"/>
        </a:accent4>
        <a:accent5>
          <a:srgbClr val="C0DBFF"/>
        </a:accent5>
        <a:accent6>
          <a:srgbClr val="7AC96E"/>
        </a:accent6>
        <a:hlink>
          <a:srgbClr val="5CE6E6"/>
        </a:hlink>
        <a:folHlink>
          <a:srgbClr val="D3E6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FFB2BA"/>
        </a:accent1>
        <a:accent2>
          <a:srgbClr val="2BD9D9"/>
        </a:accent2>
        <a:accent3>
          <a:srgbClr val="AACACA"/>
        </a:accent3>
        <a:accent4>
          <a:srgbClr val="DADADA"/>
        </a:accent4>
        <a:accent5>
          <a:srgbClr val="FFD5D9"/>
        </a:accent5>
        <a:accent6>
          <a:srgbClr val="26C4C4"/>
        </a:accent6>
        <a:hlink>
          <a:srgbClr val="F2C2E5"/>
        </a:hlink>
        <a:folHlink>
          <a:srgbClr val="FFD8A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009999"/>
        </a:dk2>
        <a:lt2>
          <a:srgbClr val="FFFFFF"/>
        </a:lt2>
        <a:accent1>
          <a:srgbClr val="DFB2FF"/>
        </a:accent1>
        <a:accent2>
          <a:srgbClr val="FFC2A6"/>
        </a:accent2>
        <a:accent3>
          <a:srgbClr val="AACACA"/>
        </a:accent3>
        <a:accent4>
          <a:srgbClr val="DADADA"/>
        </a:accent4>
        <a:accent5>
          <a:srgbClr val="ECD5FF"/>
        </a:accent5>
        <a:accent6>
          <a:srgbClr val="E7B096"/>
        </a:accent6>
        <a:hlink>
          <a:srgbClr val="EBE78D"/>
        </a:hlink>
        <a:folHlink>
          <a:srgbClr val="5CE6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9CCCC"/>
        </a:accent1>
        <a:accent2>
          <a:srgbClr val="2BD9D9"/>
        </a:accent2>
        <a:accent3>
          <a:srgbClr val="FFFFFF"/>
        </a:accent3>
        <a:accent4>
          <a:srgbClr val="000000"/>
        </a:accent4>
        <a:accent5>
          <a:srgbClr val="ACE2E2"/>
        </a:accent5>
        <a:accent6>
          <a:srgbClr val="26C4C4"/>
        </a:accent6>
        <a:hlink>
          <a:srgbClr val="5CE6E6"/>
        </a:hlink>
        <a:folHlink>
          <a:srgbClr val="61F2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BDFF"/>
        </a:accent1>
        <a:accent2>
          <a:srgbClr val="87DE7A"/>
        </a:accent2>
        <a:accent3>
          <a:srgbClr val="FFFFFF"/>
        </a:accent3>
        <a:accent4>
          <a:srgbClr val="000000"/>
        </a:accent4>
        <a:accent5>
          <a:srgbClr val="C0DBFF"/>
        </a:accent5>
        <a:accent6>
          <a:srgbClr val="7AC96E"/>
        </a:accent6>
        <a:hlink>
          <a:srgbClr val="5CE6E6"/>
        </a:hlink>
        <a:folHlink>
          <a:srgbClr val="D3E68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2BA"/>
        </a:accent1>
        <a:accent2>
          <a:srgbClr val="2BD9D9"/>
        </a:accent2>
        <a:accent3>
          <a:srgbClr val="FFFFFF"/>
        </a:accent3>
        <a:accent4>
          <a:srgbClr val="000000"/>
        </a:accent4>
        <a:accent5>
          <a:srgbClr val="FFD5D9"/>
        </a:accent5>
        <a:accent6>
          <a:srgbClr val="26C4C4"/>
        </a:accent6>
        <a:hlink>
          <a:srgbClr val="F2C2E5"/>
        </a:hlink>
        <a:folHlink>
          <a:srgbClr val="FFD8A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FB2FF"/>
        </a:accent1>
        <a:accent2>
          <a:srgbClr val="FFC2A6"/>
        </a:accent2>
        <a:accent3>
          <a:srgbClr val="FFFFFF"/>
        </a:accent3>
        <a:accent4>
          <a:srgbClr val="000000"/>
        </a:accent4>
        <a:accent5>
          <a:srgbClr val="ECD5FF"/>
        </a:accent5>
        <a:accent6>
          <a:srgbClr val="E7B096"/>
        </a:accent6>
        <a:hlink>
          <a:srgbClr val="EBE78D"/>
        </a:hlink>
        <a:folHlink>
          <a:srgbClr val="5CE6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6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07</Template>
  <TotalTime>218</TotalTime>
  <Words>1865</Words>
  <Application>Microsoft Office PowerPoint</Application>
  <PresentationFormat>Экран (4:3)</PresentationFormat>
  <Paragraphs>724</Paragraphs>
  <Slides>34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34</vt:i4>
      </vt:variant>
    </vt:vector>
  </HeadingPairs>
  <TitlesOfParts>
    <vt:vector size="37" baseType="lpstr">
      <vt:lpstr>piekny turkus</vt:lpstr>
      <vt:lpstr>1_Default Design</vt:lpstr>
      <vt:lpstr>164</vt:lpstr>
      <vt:lpstr> Об участии и результативности СОШ№86 в рейтинговых конкурсах, олимпиадах и  научно-практических конференциях  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участии и результативности СОШ№86 в рейтинговых конкурсах, олимпиадах и  научно-практических конференциях</dc:title>
  <dc:creator>андре</dc:creator>
  <cp:lastModifiedBy>FuckYouBill</cp:lastModifiedBy>
  <cp:revision>27</cp:revision>
  <dcterms:created xsi:type="dcterms:W3CDTF">2014-05-28T13:45:35Z</dcterms:created>
  <dcterms:modified xsi:type="dcterms:W3CDTF">2014-05-29T03:36:24Z</dcterms:modified>
</cp:coreProperties>
</file>