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84" r:id="rId1"/>
  </p:sldMasterIdLst>
  <p:notesMasterIdLst>
    <p:notesMasterId r:id="rId43"/>
  </p:notesMasterIdLst>
  <p:sldIdLst>
    <p:sldId id="256" r:id="rId2"/>
    <p:sldId id="257" r:id="rId3"/>
    <p:sldId id="295" r:id="rId4"/>
    <p:sldId id="300" r:id="rId5"/>
    <p:sldId id="301" r:id="rId6"/>
    <p:sldId id="272" r:id="rId7"/>
    <p:sldId id="309" r:id="rId8"/>
    <p:sldId id="262" r:id="rId9"/>
    <p:sldId id="314" r:id="rId10"/>
    <p:sldId id="266" r:id="rId11"/>
    <p:sldId id="315" r:id="rId12"/>
    <p:sldId id="267" r:id="rId13"/>
    <p:sldId id="316" r:id="rId14"/>
    <p:sldId id="263" r:id="rId15"/>
    <p:sldId id="317" r:id="rId16"/>
    <p:sldId id="265" r:id="rId17"/>
    <p:sldId id="318" r:id="rId18"/>
    <p:sldId id="264" r:id="rId19"/>
    <p:sldId id="319" r:id="rId20"/>
    <p:sldId id="268" r:id="rId21"/>
    <p:sldId id="320" r:id="rId22"/>
    <p:sldId id="269" r:id="rId23"/>
    <p:sldId id="321" r:id="rId24"/>
    <p:sldId id="292" r:id="rId25"/>
    <p:sldId id="302" r:id="rId26"/>
    <p:sldId id="326" r:id="rId27"/>
    <p:sldId id="327" r:id="rId28"/>
    <p:sldId id="323" r:id="rId29"/>
    <p:sldId id="324" r:id="rId30"/>
    <p:sldId id="285" r:id="rId31"/>
    <p:sldId id="287" r:id="rId32"/>
    <p:sldId id="296" r:id="rId33"/>
    <p:sldId id="304" r:id="rId34"/>
    <p:sldId id="303" r:id="rId35"/>
    <p:sldId id="312" r:id="rId36"/>
    <p:sldId id="297" r:id="rId37"/>
    <p:sldId id="313" r:id="rId38"/>
    <p:sldId id="310" r:id="rId39"/>
    <p:sldId id="311" r:id="rId40"/>
    <p:sldId id="322" r:id="rId41"/>
    <p:sldId id="328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13373C4-C219-4EF0-9C8C-C81B21C8FAE3}">
          <p14:sldIdLst>
            <p14:sldId id="256"/>
            <p14:sldId id="257"/>
            <p14:sldId id="295"/>
            <p14:sldId id="300"/>
            <p14:sldId id="301"/>
            <p14:sldId id="272"/>
            <p14:sldId id="309"/>
          </p14:sldIdLst>
        </p14:section>
        <p14:section name="Раздел без заголовка" id="{860B1134-885D-490A-906D-A0773D0AA733}">
          <p14:sldIdLst>
            <p14:sldId id="262"/>
            <p14:sldId id="314"/>
            <p14:sldId id="266"/>
            <p14:sldId id="315"/>
            <p14:sldId id="267"/>
            <p14:sldId id="316"/>
            <p14:sldId id="263"/>
            <p14:sldId id="317"/>
            <p14:sldId id="265"/>
            <p14:sldId id="318"/>
            <p14:sldId id="264"/>
            <p14:sldId id="319"/>
            <p14:sldId id="268"/>
            <p14:sldId id="320"/>
            <p14:sldId id="269"/>
            <p14:sldId id="321"/>
            <p14:sldId id="292"/>
            <p14:sldId id="302"/>
            <p14:sldId id="326"/>
            <p14:sldId id="327"/>
            <p14:sldId id="323"/>
            <p14:sldId id="324"/>
            <p14:sldId id="285"/>
            <p14:sldId id="287"/>
            <p14:sldId id="296"/>
            <p14:sldId id="304"/>
            <p14:sldId id="303"/>
            <p14:sldId id="312"/>
            <p14:sldId id="297"/>
            <p14:sldId id="313"/>
            <p14:sldId id="310"/>
            <p14:sldId id="311"/>
            <p14:sldId id="322"/>
            <p14:sldId id="32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5604" autoAdjust="0"/>
    <p:restoredTop sz="94660"/>
  </p:normalViewPr>
  <p:slideViewPr>
    <p:cSldViewPr>
      <p:cViewPr>
        <p:scale>
          <a:sx n="90" d="100"/>
          <a:sy n="90" d="100"/>
        </p:scale>
        <p:origin x="-1284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Үлгерімі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600" baseline="0">
                    <a:latin typeface="KZ 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І тоқсан</c:v>
                </c:pt>
                <c:pt idx="1">
                  <c:v>ІІ тоқсан</c:v>
                </c:pt>
                <c:pt idx="2">
                  <c:v>ІІІ тоқсан</c:v>
                </c:pt>
                <c:pt idx="3">
                  <c:v>І V тоқсан</c:v>
                </c:pt>
                <c:pt idx="4">
                  <c:v>Жылдық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Білім сапасы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600" baseline="0">
                    <a:latin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І тоқсан</c:v>
                </c:pt>
                <c:pt idx="1">
                  <c:v>ІІ тоқсан</c:v>
                </c:pt>
                <c:pt idx="2">
                  <c:v>ІІІ тоқсан</c:v>
                </c:pt>
                <c:pt idx="3">
                  <c:v>І V тоқсан</c:v>
                </c:pt>
                <c:pt idx="4">
                  <c:v>Жылдық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0.45</c:v>
                </c:pt>
                <c:pt idx="1">
                  <c:v>0.47</c:v>
                </c:pt>
                <c:pt idx="2">
                  <c:v>0.53</c:v>
                </c:pt>
                <c:pt idx="3">
                  <c:v>0.51</c:v>
                </c:pt>
                <c:pt idx="4">
                  <c:v>0.52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І тоқсан</c:v>
                </c:pt>
                <c:pt idx="1">
                  <c:v>ІІ тоқсан</c:v>
                </c:pt>
                <c:pt idx="2">
                  <c:v>ІІІ тоқсан</c:v>
                </c:pt>
                <c:pt idx="3">
                  <c:v>І V тоқсан</c:v>
                </c:pt>
                <c:pt idx="4">
                  <c:v>Жылдық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522496"/>
        <c:axId val="22618496"/>
      </c:barChart>
      <c:catAx>
        <c:axId val="22522496"/>
        <c:scaling>
          <c:orientation val="minMax"/>
        </c:scaling>
        <c:delete val="0"/>
        <c:axPos val="b"/>
        <c:majorTickMark val="out"/>
        <c:minorTickMark val="none"/>
        <c:tickLblPos val="nextTo"/>
        <c:crossAx val="22618496"/>
        <c:crosses val="autoZero"/>
        <c:auto val="1"/>
        <c:lblAlgn val="ctr"/>
        <c:lblOffset val="100"/>
        <c:noMultiLvlLbl val="0"/>
      </c:catAx>
      <c:valAx>
        <c:axId val="2261849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2522496"/>
        <c:crosses val="autoZero"/>
        <c:crossBetween val="between"/>
      </c:valAx>
    </c:plotArea>
    <c:legend>
      <c:legendPos val="r"/>
      <c:legendEntry>
        <c:idx val="2"/>
        <c:delete val="1"/>
      </c:legendEntry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Орташа ұпай саны</c:v>
                </c:pt>
              </c:strCache>
            </c:strRef>
          </c:tx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Лист1!$A$2:$A$4</c:f>
              <c:strCache>
                <c:ptCount val="3"/>
                <c:pt idx="0">
                  <c:v>2010-2011</c:v>
                </c:pt>
                <c:pt idx="1">
                  <c:v>2011-2012</c:v>
                </c:pt>
                <c:pt idx="2">
                  <c:v>2012-2013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15</c:v>
                </c:pt>
                <c:pt idx="1">
                  <c:v>16</c:v>
                </c:pt>
                <c:pt idx="2">
                  <c:v>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Оқу үлгерімі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 b="1" i="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2-4 сыныптар</c:v>
                </c:pt>
                <c:pt idx="1">
                  <c:v>5-8 сыныптар</c:v>
                </c:pt>
                <c:pt idx="2">
                  <c:v>9-11 сыныптар</c:v>
                </c:pt>
                <c:pt idx="3">
                  <c:v>Жалпы 2-11 сыныптар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Білім сапасы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 b="1" i="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2-4 сыныптар</c:v>
                </c:pt>
                <c:pt idx="1">
                  <c:v>5-8 сыныптар</c:v>
                </c:pt>
                <c:pt idx="2">
                  <c:v>9-11 сыныптар</c:v>
                </c:pt>
                <c:pt idx="3">
                  <c:v>Жалпы 2-11 сыныптар</c:v>
                </c:pt>
              </c:strCache>
            </c:strRef>
          </c:cat>
          <c:val>
            <c:numRef>
              <c:f>Лист1!$C$2:$C$5</c:f>
              <c:numCache>
                <c:formatCode>0%</c:formatCode>
                <c:ptCount val="4"/>
                <c:pt idx="0">
                  <c:v>0.69</c:v>
                </c:pt>
                <c:pt idx="1">
                  <c:v>0.56000000000000005</c:v>
                </c:pt>
                <c:pt idx="2">
                  <c:v>0.5</c:v>
                </c:pt>
                <c:pt idx="3">
                  <c:v>0.55000000000000004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2-4 сыныптар</c:v>
                </c:pt>
                <c:pt idx="1">
                  <c:v>5-8 сыныптар</c:v>
                </c:pt>
                <c:pt idx="2">
                  <c:v>9-11 сыныптар</c:v>
                </c:pt>
                <c:pt idx="3">
                  <c:v>Жалпы 2-11 сыныптар</c:v>
                </c:pt>
              </c:strCache>
            </c:strRef>
          </c:cat>
          <c:val>
            <c:numRef>
              <c:f>Лист1!$D$2:$D$5</c:f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40023808"/>
        <c:axId val="240041984"/>
        <c:axId val="0"/>
      </c:bar3DChart>
      <c:catAx>
        <c:axId val="24002380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240041984"/>
        <c:crosses val="autoZero"/>
        <c:auto val="1"/>
        <c:lblAlgn val="ctr"/>
        <c:lblOffset val="100"/>
        <c:noMultiLvlLbl val="0"/>
      </c:catAx>
      <c:valAx>
        <c:axId val="24004198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4002380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Оқу үлгерімі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 b="1" i="0" baseline="0">
                    <a:solidFill>
                      <a:schemeClr val="bg2">
                        <a:lumMod val="1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2-4 сыныптар</c:v>
                </c:pt>
                <c:pt idx="1">
                  <c:v>5-8 сыныптар</c:v>
                </c:pt>
                <c:pt idx="2">
                  <c:v>9-11 сыныптар</c:v>
                </c:pt>
                <c:pt idx="3">
                  <c:v>Барлығы 2-11 сыныптар 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1</c:v>
                </c:pt>
                <c:pt idx="1">
                  <c:v>0.95</c:v>
                </c:pt>
                <c:pt idx="2">
                  <c:v>1</c:v>
                </c:pt>
                <c:pt idx="3">
                  <c:v>0.95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Білім сапасы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 b="1" i="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2-4 сыныптар</c:v>
                </c:pt>
                <c:pt idx="1">
                  <c:v>5-8 сыныптар</c:v>
                </c:pt>
                <c:pt idx="2">
                  <c:v>9-11 сыныптар</c:v>
                </c:pt>
                <c:pt idx="3">
                  <c:v>Барлығы 2-11 сыныптар </c:v>
                </c:pt>
              </c:strCache>
            </c:strRef>
          </c:cat>
          <c:val>
            <c:numRef>
              <c:f>Лист1!$C$2:$C$5</c:f>
              <c:numCache>
                <c:formatCode>0%</c:formatCode>
                <c:ptCount val="4"/>
                <c:pt idx="0">
                  <c:v>0.69</c:v>
                </c:pt>
                <c:pt idx="1">
                  <c:v>0.56999999999999995</c:v>
                </c:pt>
                <c:pt idx="2">
                  <c:v>0.48</c:v>
                </c:pt>
                <c:pt idx="3">
                  <c:v>0.59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2-4 сыныптар</c:v>
                </c:pt>
                <c:pt idx="1">
                  <c:v>5-8 сыныптар</c:v>
                </c:pt>
                <c:pt idx="2">
                  <c:v>9-11 сыныптар</c:v>
                </c:pt>
                <c:pt idx="3">
                  <c:v>Барлығы 2-11 сыныптар </c:v>
                </c:pt>
              </c:strCache>
            </c:strRef>
          </c:cat>
          <c:val>
            <c:numRef>
              <c:f>Лист1!$D$2:$D$5</c:f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7679616"/>
        <c:axId val="247689600"/>
      </c:barChart>
      <c:catAx>
        <c:axId val="24767961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247689600"/>
        <c:crosses val="autoZero"/>
        <c:auto val="1"/>
        <c:lblAlgn val="ctr"/>
        <c:lblOffset val="100"/>
        <c:noMultiLvlLbl val="0"/>
      </c:catAx>
      <c:valAx>
        <c:axId val="24768960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4767961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8806326690079773"/>
          <c:y val="0.36221451485231015"/>
          <c:w val="0.10321263277204853"/>
          <c:h val="0.1856238803482898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ІV тоқсан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 baseline="0">
                    <a:latin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1-4 сыныптар</c:v>
                </c:pt>
                <c:pt idx="1">
                  <c:v>5-8-сыныптар</c:v>
                </c:pt>
                <c:pt idx="2">
                  <c:v>9-11-сыныптар</c:v>
                </c:pt>
                <c:pt idx="3">
                  <c:v>Жалпы білм сапасы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0.8</c:v>
                </c:pt>
                <c:pt idx="1">
                  <c:v>0.55000000000000004</c:v>
                </c:pt>
                <c:pt idx="2">
                  <c:v>0.53</c:v>
                </c:pt>
                <c:pt idx="3">
                  <c:v>0.64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Жылдық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 baseline="0">
                    <a:latin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1-4 сыныптар</c:v>
                </c:pt>
                <c:pt idx="1">
                  <c:v>5-8-сыныптар</c:v>
                </c:pt>
                <c:pt idx="2">
                  <c:v>9-11-сыныптар</c:v>
                </c:pt>
                <c:pt idx="3">
                  <c:v>Жалпы білм сапасы</c:v>
                </c:pt>
              </c:strCache>
            </c:strRef>
          </c:cat>
          <c:val>
            <c:numRef>
              <c:f>Лист1!$C$2:$C$5</c:f>
              <c:numCache>
                <c:formatCode>0%</c:formatCode>
                <c:ptCount val="4"/>
                <c:pt idx="0">
                  <c:v>0.85</c:v>
                </c:pt>
                <c:pt idx="1">
                  <c:v>0.65</c:v>
                </c:pt>
                <c:pt idx="2">
                  <c:v>0.53</c:v>
                </c:pt>
                <c:pt idx="3">
                  <c:v>0.67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1-4 сыныптар</c:v>
                </c:pt>
                <c:pt idx="1">
                  <c:v>5-8-сыныптар</c:v>
                </c:pt>
                <c:pt idx="2">
                  <c:v>9-11-сыныптар</c:v>
                </c:pt>
                <c:pt idx="3">
                  <c:v>Жалпы білм сапасы</c:v>
                </c:pt>
              </c:strCache>
            </c:strRef>
          </c:cat>
          <c:val>
            <c:numRef>
              <c:f>Лист1!$D$2:$D$5</c:f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4196736"/>
        <c:axId val="254210816"/>
      </c:barChart>
      <c:catAx>
        <c:axId val="2541967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 baseline="0">
                <a:latin typeface="Times New Roman" pitchFamily="18" charset="0"/>
              </a:defRPr>
            </a:pPr>
            <a:endParaRPr lang="ru-RU"/>
          </a:p>
        </c:txPr>
        <c:crossAx val="254210816"/>
        <c:crosses val="autoZero"/>
        <c:auto val="1"/>
        <c:lblAlgn val="ctr"/>
        <c:lblOffset val="100"/>
        <c:noMultiLvlLbl val="0"/>
      </c:catAx>
      <c:valAx>
        <c:axId val="25421081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54196736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600" baseline="0">
              <a:latin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3984685400563462E-2"/>
          <c:y val="8.0190824260088653E-2"/>
          <c:w val="0.86141359050302191"/>
          <c:h val="0.8591215674904435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Үлгерімі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І тоқсан</c:v>
                </c:pt>
                <c:pt idx="1">
                  <c:v>ІІ тоқсан</c:v>
                </c:pt>
                <c:pt idx="2">
                  <c:v>ІІІ тоқсан</c:v>
                </c:pt>
                <c:pt idx="3">
                  <c:v>І V тоқсан</c:v>
                </c:pt>
                <c:pt idx="4">
                  <c:v>Жылдық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Білім сапасы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І тоқсан</c:v>
                </c:pt>
                <c:pt idx="1">
                  <c:v>ІІ тоқсан</c:v>
                </c:pt>
                <c:pt idx="2">
                  <c:v>ІІІ тоқсан</c:v>
                </c:pt>
                <c:pt idx="3">
                  <c:v>І V тоқсан</c:v>
                </c:pt>
                <c:pt idx="4">
                  <c:v>Жылдық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0.55000000000000004</c:v>
                </c:pt>
                <c:pt idx="1">
                  <c:v>0.55000000000000004</c:v>
                </c:pt>
                <c:pt idx="2">
                  <c:v>0.6</c:v>
                </c:pt>
                <c:pt idx="3">
                  <c:v>0.56999999999999995</c:v>
                </c:pt>
                <c:pt idx="4">
                  <c:v>0.55000000000000004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І тоқсан</c:v>
                </c:pt>
                <c:pt idx="1">
                  <c:v>ІІ тоқсан</c:v>
                </c:pt>
                <c:pt idx="2">
                  <c:v>ІІІ тоқсан</c:v>
                </c:pt>
                <c:pt idx="3">
                  <c:v>І V тоқсан</c:v>
                </c:pt>
                <c:pt idx="4">
                  <c:v>Жылдық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889600"/>
        <c:axId val="22891136"/>
      </c:barChart>
      <c:catAx>
        <c:axId val="22889600"/>
        <c:scaling>
          <c:orientation val="minMax"/>
        </c:scaling>
        <c:delete val="0"/>
        <c:axPos val="b"/>
        <c:majorTickMark val="out"/>
        <c:minorTickMark val="none"/>
        <c:tickLblPos val="nextTo"/>
        <c:crossAx val="22891136"/>
        <c:crosses val="autoZero"/>
        <c:auto val="1"/>
        <c:lblAlgn val="ctr"/>
        <c:lblOffset val="100"/>
        <c:noMultiLvlLbl val="0"/>
      </c:catAx>
      <c:valAx>
        <c:axId val="2289113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2889600"/>
        <c:crosses val="autoZero"/>
        <c:crossBetween val="between"/>
      </c:valAx>
    </c:plotArea>
    <c:legend>
      <c:legendPos val="r"/>
      <c:legendEntry>
        <c:idx val="2"/>
        <c:delete val="1"/>
      </c:legendEntry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3984685400563462E-2"/>
          <c:y val="6.5655829639181151E-2"/>
          <c:w val="0.81095487490669171"/>
          <c:h val="0.873656562111351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Үлгерімі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І тоқсан</c:v>
                </c:pt>
                <c:pt idx="1">
                  <c:v>ІІ тоқсан</c:v>
                </c:pt>
                <c:pt idx="2">
                  <c:v>ІІІ тоқсан</c:v>
                </c:pt>
                <c:pt idx="3">
                  <c:v>І V тоқсан</c:v>
                </c:pt>
                <c:pt idx="4">
                  <c:v>Жылдық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Білім сапасы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І тоқсан</c:v>
                </c:pt>
                <c:pt idx="1">
                  <c:v>ІІ тоқсан</c:v>
                </c:pt>
                <c:pt idx="2">
                  <c:v>ІІІ тоқсан</c:v>
                </c:pt>
                <c:pt idx="3">
                  <c:v>І V тоқсан</c:v>
                </c:pt>
                <c:pt idx="4">
                  <c:v>Жылдық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0.65</c:v>
                </c:pt>
                <c:pt idx="1">
                  <c:v>0.64</c:v>
                </c:pt>
                <c:pt idx="2">
                  <c:v>0.55000000000000004</c:v>
                </c:pt>
                <c:pt idx="3">
                  <c:v>0.48</c:v>
                </c:pt>
                <c:pt idx="4">
                  <c:v>0.51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І тоқсан</c:v>
                </c:pt>
                <c:pt idx="1">
                  <c:v>ІІ тоқсан</c:v>
                </c:pt>
                <c:pt idx="2">
                  <c:v>ІІІ тоқсан</c:v>
                </c:pt>
                <c:pt idx="3">
                  <c:v>І V тоқсан</c:v>
                </c:pt>
                <c:pt idx="4">
                  <c:v>Жылдық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786624"/>
        <c:axId val="23788160"/>
      </c:barChart>
      <c:catAx>
        <c:axId val="23786624"/>
        <c:scaling>
          <c:orientation val="minMax"/>
        </c:scaling>
        <c:delete val="0"/>
        <c:axPos val="b"/>
        <c:majorTickMark val="out"/>
        <c:minorTickMark val="none"/>
        <c:tickLblPos val="nextTo"/>
        <c:crossAx val="23788160"/>
        <c:crosses val="autoZero"/>
        <c:auto val="1"/>
        <c:lblAlgn val="ctr"/>
        <c:lblOffset val="100"/>
        <c:noMultiLvlLbl val="0"/>
      </c:catAx>
      <c:valAx>
        <c:axId val="2378816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3786624"/>
        <c:crosses val="autoZero"/>
        <c:crossBetween val="between"/>
      </c:valAx>
    </c:plotArea>
    <c:legend>
      <c:legendPos val="r"/>
      <c:legendEntry>
        <c:idx val="2"/>
        <c:delete val="1"/>
      </c:legendEntry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Үлгерімі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І тоқсан</c:v>
                </c:pt>
                <c:pt idx="1">
                  <c:v>ІІ тоқсан</c:v>
                </c:pt>
                <c:pt idx="2">
                  <c:v>ІІІ тоқсан</c:v>
                </c:pt>
                <c:pt idx="3">
                  <c:v>І V тоқсан</c:v>
                </c:pt>
                <c:pt idx="4">
                  <c:v>Жылдық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Білім сапасы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І тоқсан</c:v>
                </c:pt>
                <c:pt idx="1">
                  <c:v>ІІ тоқсан</c:v>
                </c:pt>
                <c:pt idx="2">
                  <c:v>ІІІ тоқсан</c:v>
                </c:pt>
                <c:pt idx="3">
                  <c:v>І V тоқсан</c:v>
                </c:pt>
                <c:pt idx="4">
                  <c:v>Жылдық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0.72</c:v>
                </c:pt>
                <c:pt idx="1">
                  <c:v>0.69</c:v>
                </c:pt>
                <c:pt idx="2">
                  <c:v>0.8</c:v>
                </c:pt>
                <c:pt idx="3">
                  <c:v>0.82</c:v>
                </c:pt>
                <c:pt idx="4">
                  <c:v>0.78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І тоқсан</c:v>
                </c:pt>
                <c:pt idx="1">
                  <c:v>ІІ тоқсан</c:v>
                </c:pt>
                <c:pt idx="2">
                  <c:v>ІІІ тоқсан</c:v>
                </c:pt>
                <c:pt idx="3">
                  <c:v>І V тоқсан</c:v>
                </c:pt>
                <c:pt idx="4">
                  <c:v>Жылдық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7599872"/>
        <c:axId val="247601408"/>
      </c:barChart>
      <c:catAx>
        <c:axId val="247599872"/>
        <c:scaling>
          <c:orientation val="minMax"/>
        </c:scaling>
        <c:delete val="0"/>
        <c:axPos val="b"/>
        <c:majorTickMark val="out"/>
        <c:minorTickMark val="none"/>
        <c:tickLblPos val="nextTo"/>
        <c:crossAx val="247601408"/>
        <c:crosses val="autoZero"/>
        <c:auto val="1"/>
        <c:lblAlgn val="ctr"/>
        <c:lblOffset val="100"/>
        <c:noMultiLvlLbl val="0"/>
      </c:catAx>
      <c:valAx>
        <c:axId val="24760140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47599872"/>
        <c:crosses val="autoZero"/>
        <c:crossBetween val="between"/>
      </c:valAx>
    </c:plotArea>
    <c:legend>
      <c:legendPos val="r"/>
      <c:legendEntry>
        <c:idx val="2"/>
        <c:delete val="1"/>
      </c:legendEntry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Үлгерімі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І тоқсан</c:v>
                </c:pt>
                <c:pt idx="1">
                  <c:v>ІІ тоқсан</c:v>
                </c:pt>
                <c:pt idx="2">
                  <c:v>ІІІ тоқсан</c:v>
                </c:pt>
                <c:pt idx="3">
                  <c:v>І V тоқсан</c:v>
                </c:pt>
                <c:pt idx="4">
                  <c:v>Жылдық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Білім сапасы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І тоқсан</c:v>
                </c:pt>
                <c:pt idx="1">
                  <c:v>ІІ тоқсан</c:v>
                </c:pt>
                <c:pt idx="2">
                  <c:v>ІІІ тоқсан</c:v>
                </c:pt>
                <c:pt idx="3">
                  <c:v>І V тоқсан</c:v>
                </c:pt>
                <c:pt idx="4">
                  <c:v>Жылдық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0.65</c:v>
                </c:pt>
                <c:pt idx="1">
                  <c:v>0.67</c:v>
                </c:pt>
                <c:pt idx="2">
                  <c:v>0.65</c:v>
                </c:pt>
                <c:pt idx="3">
                  <c:v>0.61</c:v>
                </c:pt>
                <c:pt idx="4">
                  <c:v>0.67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І тоқсан</c:v>
                </c:pt>
                <c:pt idx="1">
                  <c:v>ІІ тоқсан</c:v>
                </c:pt>
                <c:pt idx="2">
                  <c:v>ІІІ тоқсан</c:v>
                </c:pt>
                <c:pt idx="3">
                  <c:v>І V тоқсан</c:v>
                </c:pt>
                <c:pt idx="4">
                  <c:v>Жылдық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8729472"/>
        <c:axId val="258731008"/>
      </c:barChart>
      <c:catAx>
        <c:axId val="258729472"/>
        <c:scaling>
          <c:orientation val="minMax"/>
        </c:scaling>
        <c:delete val="0"/>
        <c:axPos val="b"/>
        <c:majorTickMark val="out"/>
        <c:minorTickMark val="none"/>
        <c:tickLblPos val="nextTo"/>
        <c:crossAx val="258731008"/>
        <c:crosses val="autoZero"/>
        <c:auto val="1"/>
        <c:lblAlgn val="ctr"/>
        <c:lblOffset val="100"/>
        <c:noMultiLvlLbl val="0"/>
      </c:catAx>
      <c:valAx>
        <c:axId val="25873100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58729472"/>
        <c:crosses val="autoZero"/>
        <c:crossBetween val="between"/>
      </c:valAx>
    </c:plotArea>
    <c:legend>
      <c:legendPos val="r"/>
      <c:legendEntry>
        <c:idx val="2"/>
        <c:delete val="1"/>
      </c:legendEntry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Үлгерімі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І тоқсан</c:v>
                </c:pt>
                <c:pt idx="1">
                  <c:v>ІІ тоқсан</c:v>
                </c:pt>
                <c:pt idx="2">
                  <c:v>ІІІ тоқсан</c:v>
                </c:pt>
                <c:pt idx="3">
                  <c:v>І V тоқсан</c:v>
                </c:pt>
                <c:pt idx="4">
                  <c:v>Жылдық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Білім сапасы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І тоқсан</c:v>
                </c:pt>
                <c:pt idx="1">
                  <c:v>ІІ тоқсан</c:v>
                </c:pt>
                <c:pt idx="2">
                  <c:v>ІІІ тоқсан</c:v>
                </c:pt>
                <c:pt idx="3">
                  <c:v>І V тоқсан</c:v>
                </c:pt>
                <c:pt idx="4">
                  <c:v>Жылдық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0.45</c:v>
                </c:pt>
                <c:pt idx="1">
                  <c:v>0.47</c:v>
                </c:pt>
                <c:pt idx="2">
                  <c:v>0.47</c:v>
                </c:pt>
                <c:pt idx="3">
                  <c:v>0.52</c:v>
                </c:pt>
                <c:pt idx="4">
                  <c:v>0.51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І тоқсан</c:v>
                </c:pt>
                <c:pt idx="1">
                  <c:v>ІІ тоқсан</c:v>
                </c:pt>
                <c:pt idx="2">
                  <c:v>ІІІ тоқсан</c:v>
                </c:pt>
                <c:pt idx="3">
                  <c:v>І V тоқсан</c:v>
                </c:pt>
                <c:pt idx="4">
                  <c:v>Жылдық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60245376"/>
        <c:axId val="260246912"/>
      </c:barChart>
      <c:catAx>
        <c:axId val="260245376"/>
        <c:scaling>
          <c:orientation val="minMax"/>
        </c:scaling>
        <c:delete val="0"/>
        <c:axPos val="b"/>
        <c:majorTickMark val="out"/>
        <c:minorTickMark val="none"/>
        <c:tickLblPos val="nextTo"/>
        <c:crossAx val="260246912"/>
        <c:crosses val="autoZero"/>
        <c:auto val="1"/>
        <c:lblAlgn val="ctr"/>
        <c:lblOffset val="100"/>
        <c:noMultiLvlLbl val="0"/>
      </c:catAx>
      <c:valAx>
        <c:axId val="26024691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60245376"/>
        <c:crosses val="autoZero"/>
        <c:crossBetween val="between"/>
      </c:valAx>
    </c:plotArea>
    <c:legend>
      <c:legendPos val="r"/>
      <c:legendEntry>
        <c:idx val="2"/>
        <c:delete val="1"/>
      </c:legendEntry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3984685400563462E-2"/>
          <c:y val="6.5655829639181151E-2"/>
          <c:w val="0.853768330564184"/>
          <c:h val="0.873656562111351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Үлгерімі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І тоқсан</c:v>
                </c:pt>
                <c:pt idx="1">
                  <c:v>ІІ тоқсан</c:v>
                </c:pt>
                <c:pt idx="2">
                  <c:v>ІІІ тоқсан</c:v>
                </c:pt>
                <c:pt idx="3">
                  <c:v>І V тоқсан</c:v>
                </c:pt>
                <c:pt idx="4">
                  <c:v>Жылдық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Білім сапасы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І тоқсан</c:v>
                </c:pt>
                <c:pt idx="1">
                  <c:v>ІІ тоқсан</c:v>
                </c:pt>
                <c:pt idx="2">
                  <c:v>ІІІ тоқсан</c:v>
                </c:pt>
                <c:pt idx="3">
                  <c:v>І V тоқсан</c:v>
                </c:pt>
                <c:pt idx="4">
                  <c:v>Жылдық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0.68</c:v>
                </c:pt>
                <c:pt idx="1">
                  <c:v>0.68</c:v>
                </c:pt>
                <c:pt idx="2">
                  <c:v>0.66</c:v>
                </c:pt>
                <c:pt idx="3">
                  <c:v>0.7</c:v>
                </c:pt>
                <c:pt idx="4">
                  <c:v>0.7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І тоқсан</c:v>
                </c:pt>
                <c:pt idx="1">
                  <c:v>ІІ тоқсан</c:v>
                </c:pt>
                <c:pt idx="2">
                  <c:v>ІІІ тоқсан</c:v>
                </c:pt>
                <c:pt idx="3">
                  <c:v>І V тоқсан</c:v>
                </c:pt>
                <c:pt idx="4">
                  <c:v>Жылдық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68321536"/>
        <c:axId val="268323072"/>
      </c:barChart>
      <c:catAx>
        <c:axId val="268321536"/>
        <c:scaling>
          <c:orientation val="minMax"/>
        </c:scaling>
        <c:delete val="0"/>
        <c:axPos val="b"/>
        <c:majorTickMark val="out"/>
        <c:minorTickMark val="none"/>
        <c:tickLblPos val="nextTo"/>
        <c:crossAx val="268323072"/>
        <c:crosses val="autoZero"/>
        <c:auto val="1"/>
        <c:lblAlgn val="ctr"/>
        <c:lblOffset val="100"/>
        <c:noMultiLvlLbl val="0"/>
      </c:catAx>
      <c:valAx>
        <c:axId val="26832307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68321536"/>
        <c:crosses val="autoZero"/>
        <c:crossBetween val="between"/>
      </c:valAx>
    </c:plotArea>
    <c:legend>
      <c:legendPos val="r"/>
      <c:legendEntry>
        <c:idx val="2"/>
        <c:delete val="1"/>
      </c:legendEntry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Үлгерімі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І тоқсан</c:v>
                </c:pt>
                <c:pt idx="1">
                  <c:v>ІІ тоқсан</c:v>
                </c:pt>
                <c:pt idx="2">
                  <c:v>ІІІ тоқсан</c:v>
                </c:pt>
                <c:pt idx="3">
                  <c:v>І V тоқсан</c:v>
                </c:pt>
                <c:pt idx="4">
                  <c:v>Жылдық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Білім сапасы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І тоқсан</c:v>
                </c:pt>
                <c:pt idx="1">
                  <c:v>ІІ тоқсан</c:v>
                </c:pt>
                <c:pt idx="2">
                  <c:v>ІІІ тоқсан</c:v>
                </c:pt>
                <c:pt idx="3">
                  <c:v>І V тоқсан</c:v>
                </c:pt>
                <c:pt idx="4">
                  <c:v>Жылдық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0.48</c:v>
                </c:pt>
                <c:pt idx="1">
                  <c:v>0.48</c:v>
                </c:pt>
                <c:pt idx="2">
                  <c:v>0.68</c:v>
                </c:pt>
                <c:pt idx="3">
                  <c:v>0.66</c:v>
                </c:pt>
                <c:pt idx="4">
                  <c:v>0.67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І тоқсан</c:v>
                </c:pt>
                <c:pt idx="1">
                  <c:v>ІІ тоқсан</c:v>
                </c:pt>
                <c:pt idx="2">
                  <c:v>ІІІ тоқсан</c:v>
                </c:pt>
                <c:pt idx="3">
                  <c:v>І V тоқсан</c:v>
                </c:pt>
                <c:pt idx="4">
                  <c:v>Жылдық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96492032"/>
        <c:axId val="296506112"/>
      </c:barChart>
      <c:catAx>
        <c:axId val="296492032"/>
        <c:scaling>
          <c:orientation val="minMax"/>
        </c:scaling>
        <c:delete val="0"/>
        <c:axPos val="b"/>
        <c:majorTickMark val="out"/>
        <c:minorTickMark val="none"/>
        <c:tickLblPos val="nextTo"/>
        <c:crossAx val="296506112"/>
        <c:crosses val="autoZero"/>
        <c:auto val="1"/>
        <c:lblAlgn val="ctr"/>
        <c:lblOffset val="100"/>
        <c:noMultiLvlLbl val="0"/>
      </c:catAx>
      <c:valAx>
        <c:axId val="29650611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96492032"/>
        <c:crosses val="autoZero"/>
        <c:crossBetween val="between"/>
      </c:valAx>
    </c:plotArea>
    <c:legend>
      <c:legendPos val="r"/>
      <c:legendEntry>
        <c:idx val="2"/>
        <c:delete val="1"/>
      </c:legendEntry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8776692526826156E-2"/>
          <c:y val="4.7791535403787527E-2"/>
          <c:w val="0.74217919707034663"/>
          <c:h val="0.83293005108660245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Білім сапасы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3"/>
                <c:pt idx="0">
                  <c:v>2010-2011</c:v>
                </c:pt>
                <c:pt idx="1">
                  <c:v>2011-2012</c:v>
                </c:pt>
                <c:pt idx="2">
                  <c:v>2012-2013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0.68</c:v>
                </c:pt>
                <c:pt idx="1">
                  <c:v>0.8200000000000004</c:v>
                </c:pt>
                <c:pt idx="2">
                  <c:v>0.8200000000000004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Оқу үлгерімі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3"/>
                <c:pt idx="0">
                  <c:v>2010-2011</c:v>
                </c:pt>
                <c:pt idx="1">
                  <c:v>2011-2012</c:v>
                </c:pt>
                <c:pt idx="2">
                  <c:v>2012-2013</c:v>
                </c:pt>
              </c:strCache>
            </c:strRef>
          </c:cat>
          <c:val>
            <c:numRef>
              <c:f>Лист1!$C$2:$C$5</c:f>
              <c:numCache>
                <c:formatCode>0%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2600704"/>
        <c:axId val="22602496"/>
        <c:axId val="22273536"/>
      </c:bar3DChart>
      <c:catAx>
        <c:axId val="22600704"/>
        <c:scaling>
          <c:orientation val="minMax"/>
        </c:scaling>
        <c:delete val="0"/>
        <c:axPos val="b"/>
        <c:majorTickMark val="out"/>
        <c:minorTickMark val="none"/>
        <c:tickLblPos val="nextTo"/>
        <c:crossAx val="22602496"/>
        <c:crosses val="autoZero"/>
        <c:auto val="1"/>
        <c:lblAlgn val="ctr"/>
        <c:lblOffset val="100"/>
        <c:noMultiLvlLbl val="0"/>
      </c:catAx>
      <c:valAx>
        <c:axId val="2260249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2600704"/>
        <c:crosses val="autoZero"/>
        <c:crossBetween val="between"/>
      </c:valAx>
      <c:serAx>
        <c:axId val="22273536"/>
        <c:scaling>
          <c:orientation val="minMax"/>
        </c:scaling>
        <c:delete val="1"/>
        <c:axPos val="b"/>
        <c:majorTickMark val="out"/>
        <c:minorTickMark val="none"/>
        <c:tickLblPos val="none"/>
        <c:crossAx val="22602496"/>
        <c:crosses val="autoZero"/>
      </c:ser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A63F72-57E6-4227-BAA7-2311B26F2255}" type="datetimeFigureOut">
              <a:rPr lang="ru-RU" smtClean="0"/>
              <a:pPr/>
              <a:t>06.06.2014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6D4153-D49E-4955-BF82-0EBBD2348A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49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D4153-D49E-4955-BF82-0EBBD2348A86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D4153-D49E-4955-BF82-0EBBD2348A86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06.06.2014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06.06.2014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06.06.2014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06.06.2014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06.06.2014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06.06.2014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06.06.2014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06.06.2014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06.06.2014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06.06.2014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06.06.2014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06.06.2014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gif"/><Relationship Id="rId5" Type="http://schemas.openxmlformats.org/officeDocument/2006/relationships/image" Target="../media/image13.jpeg"/><Relationship Id="rId4" Type="http://schemas.openxmlformats.org/officeDocument/2006/relationships/image" Target="../media/image4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6.gif"/><Relationship Id="rId4" Type="http://schemas.openxmlformats.org/officeDocument/2006/relationships/image" Target="../media/image5.gi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0.gif"/><Relationship Id="rId4" Type="http://schemas.openxmlformats.org/officeDocument/2006/relationships/image" Target="../media/image4.gi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0.png"/><Relationship Id="rId4" Type="http://schemas.openxmlformats.org/officeDocument/2006/relationships/oleObject" Target="../embeddings/Microsoft_Excel_97-2003_Worksheet1.xls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prstTxWarp prst="textStop">
              <a:avLst/>
            </a:prstTxWarp>
            <a:normAutofit/>
            <a:scene3d>
              <a:camera prst="obliqueTopLeft"/>
              <a:lightRig rig="threePt" dir="t"/>
            </a:scene3d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№86 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білім беретін орта мектеп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8426" y="2492896"/>
            <a:ext cx="5400599" cy="314263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1322838"/>
            <a:ext cx="2808312" cy="172819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9025" y="2060848"/>
            <a:ext cx="1704975" cy="12573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3655" y="5013176"/>
            <a:ext cx="1143000" cy="103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967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395536" y="2852937"/>
            <a:ext cx="3240360" cy="1080120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kk-KZ" b="1" i="1" dirty="0"/>
              <a:t>Әдістемелік тақырыбы</a:t>
            </a:r>
          </a:p>
          <a:p>
            <a:pPr algn="ctr"/>
            <a:r>
              <a:rPr lang="kk-KZ" b="1" i="1" dirty="0" smtClean="0"/>
              <a:t>Ойын арқылы  оқушылардың тілін дамыту</a:t>
            </a:r>
            <a:endParaRPr lang="ru-RU" b="1" i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716016" y="332656"/>
            <a:ext cx="3744416" cy="1152128"/>
          </a:xfrm>
        </p:spPr>
        <p:txBody>
          <a:bodyPr>
            <a:prstTxWarp prst="textCanUp">
              <a:avLst/>
            </a:prstTxWarp>
          </a:bodyPr>
          <a:lstStyle/>
          <a:p>
            <a:pPr algn="ctr"/>
            <a:r>
              <a:rPr lang="kk-KZ" dirty="0" smtClean="0">
                <a:solidFill>
                  <a:srgbClr val="FF0000"/>
                </a:solidFill>
              </a:rPr>
              <a:t>Оспанова Гүлмира Төлеуовна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364088" y="1412776"/>
            <a:ext cx="3456384" cy="237626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>
              <a:buNone/>
            </a:pPr>
            <a:endParaRPr lang="kk-KZ" dirty="0" smtClean="0"/>
          </a:p>
          <a:p>
            <a:pPr>
              <a:buNone/>
            </a:pPr>
            <a:r>
              <a:rPr lang="kk-KZ" dirty="0" smtClean="0"/>
              <a:t>     </a:t>
            </a:r>
            <a:r>
              <a:rPr lang="kk-KZ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Білімі жоғары, ҚарМУ</a:t>
            </a:r>
          </a:p>
          <a:p>
            <a:r>
              <a:rPr lang="kk-KZ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Еңбек өтілі:25 </a:t>
            </a:r>
            <a:r>
              <a:rPr lang="kk-KZ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жыл</a:t>
            </a:r>
          </a:p>
          <a:p>
            <a:r>
              <a:rPr lang="kk-KZ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Санаты: </a:t>
            </a:r>
            <a:r>
              <a:rPr lang="kk-KZ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бірінші </a:t>
            </a:r>
          </a:p>
          <a:p>
            <a:r>
              <a:rPr lang="kk-KZ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Директордың оқу-тәрбие ісі жөніндегі орынбасары</a:t>
            </a:r>
          </a:p>
          <a:p>
            <a:r>
              <a:rPr lang="kk-KZ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МББҚА  және ҚДИ</a:t>
            </a:r>
            <a:endParaRPr lang="kk-KZ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r>
              <a:rPr lang="kk-KZ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7 </a:t>
            </a:r>
            <a:r>
              <a:rPr lang="kk-KZ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-«В» </a:t>
            </a:r>
            <a:r>
              <a:rPr lang="kk-KZ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сынып жетекшісі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endParaRPr lang="ru-RU" dirty="0"/>
          </a:p>
        </p:txBody>
      </p:sp>
      <p:pic>
        <p:nvPicPr>
          <p:cNvPr id="6" name="Рисунок 5" descr="79966779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19872" y="1124744"/>
            <a:ext cx="1304925" cy="144016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 rot="714020">
            <a:off x="5315951" y="4029150"/>
            <a:ext cx="1857250" cy="252028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1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Интернет- «Коллеги» </a:t>
            </a:r>
            <a:endParaRPr lang="kk-KZ" sz="1400" b="1" dirty="0" smtClean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1400" b="1" dirty="0" smtClean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400" b="1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Оспанова  Г.Т.</a:t>
            </a:r>
          </a:p>
          <a:p>
            <a:pPr algn="ctr"/>
            <a:r>
              <a:rPr lang="kk-KZ" sz="1400" b="1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000" b="1" dirty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«Орыс мектептерінде қазақ тілін оқытудың тиімді жолдары</a:t>
            </a:r>
            <a:r>
              <a:rPr lang="kk-KZ" sz="1000" b="1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endParaRPr lang="kk-KZ" sz="1400" b="1" dirty="0" smtClean="0">
              <a:ln w="11430"/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1400" b="1" dirty="0" smtClean="0">
              <a:ln w="11430"/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1400" b="1" dirty="0">
              <a:ln w="11430"/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400" b="1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2013</a:t>
            </a:r>
            <a:endParaRPr lang="ru-RU" sz="1400" b="1" dirty="0">
              <a:ln w="11430"/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9154" name="Picture 2" descr="D:\фото МО\IMG_243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920580"/>
            <a:ext cx="2230928" cy="1848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565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Оспанова Г.Т.</a:t>
            </a:r>
            <a:endParaRPr lang="ru-RU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4118442144"/>
              </p:ext>
            </p:extLst>
          </p:nvPr>
        </p:nvGraphicFramePr>
        <p:xfrm>
          <a:off x="395536" y="1484784"/>
          <a:ext cx="8305800" cy="5242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24042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6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260648"/>
            <a:ext cx="3240360" cy="165618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prstTxWarp prst="textDoubleWave1">
              <a:avLst/>
            </a:prstTxWarp>
          </a:bodyPr>
          <a:lstStyle/>
          <a:p>
            <a:pPr algn="ctr"/>
            <a:r>
              <a:rPr lang="kk-KZ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Жұманова Гаухар Жеңісовна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508104" y="836712"/>
            <a:ext cx="3047934" cy="1728192"/>
          </a:xfrm>
        </p:spPr>
        <p:txBody>
          <a:bodyPr>
            <a:normAutofit/>
          </a:bodyPr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5" name="Picture 5" descr="C:\Users\user\Desktop\фото 2013\SDC1355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3455875" y="440670"/>
            <a:ext cx="2304257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SDC1351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08982">
            <a:off x="6661912" y="2287233"/>
            <a:ext cx="2179095" cy="116065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6012160" y="548680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Скругленный прямоугольник 9"/>
          <p:cNvSpPr/>
          <p:nvPr/>
        </p:nvSpPr>
        <p:spPr>
          <a:xfrm>
            <a:off x="5796136" y="332656"/>
            <a:ext cx="2664296" cy="1656184"/>
          </a:xfrm>
          <a:prstGeom prst="roundRect">
            <a:avLst>
              <a:gd name="adj" fmla="val 20519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k-KZ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Білімі жоғары, ҚарМУ</a:t>
            </a:r>
          </a:p>
          <a:p>
            <a:pPr algn="just"/>
            <a:r>
              <a:rPr lang="kk-KZ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Еңбек өтілі:16 жыл</a:t>
            </a:r>
          </a:p>
          <a:p>
            <a:pPr algn="just"/>
            <a:r>
              <a:rPr lang="kk-KZ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Санаты: бірінші </a:t>
            </a:r>
          </a:p>
          <a:p>
            <a:pPr algn="just"/>
            <a:r>
              <a:rPr lang="kk-KZ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Директордың тәрбие ісі жөніндегі орынбасары</a:t>
            </a:r>
          </a:p>
          <a:p>
            <a:pPr algn="just"/>
            <a:r>
              <a:rPr lang="kk-KZ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МББҚА  және ҚДИ</a:t>
            </a:r>
            <a:endParaRPr lang="kk-KZ" sz="1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9512" y="2132855"/>
            <a:ext cx="2664296" cy="165618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Әдістемелік тақырыбы</a:t>
            </a:r>
          </a:p>
          <a:p>
            <a:pPr algn="ctr"/>
            <a:endParaRPr lang="kk-KZ" sz="1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Модульдік технологияны қолдану арқылы оқушының тілін дамыту</a:t>
            </a:r>
          </a:p>
          <a:p>
            <a:pPr algn="ctr"/>
            <a:r>
              <a:rPr lang="kk-KZ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Жарқын болашақ 3 орын 2013 </a:t>
            </a:r>
          </a:p>
          <a:p>
            <a:pPr algn="ctr"/>
            <a:r>
              <a:rPr lang="kk-KZ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Аймақтық конференция  2013</a:t>
            </a:r>
          </a:p>
          <a:p>
            <a:pPr algn="ctr"/>
            <a:endParaRPr lang="ru-RU" sz="1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 rot="707900">
            <a:off x="3322753" y="4281521"/>
            <a:ext cx="1495868" cy="193956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Аймақтық конференция</a:t>
            </a:r>
          </a:p>
          <a:p>
            <a:pPr algn="ctr"/>
            <a:endParaRPr lang="kk-KZ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2013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Рисунок 17" descr="93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55515" y="2743013"/>
            <a:ext cx="1704975" cy="1257300"/>
          </a:xfrm>
          <a:prstGeom prst="rect">
            <a:avLst/>
          </a:prstGeom>
        </p:spPr>
      </p:pic>
      <p:pic>
        <p:nvPicPr>
          <p:cNvPr id="17409" name="Picture 1" descr="C:\Users\user\Desktop\фото 2013\SDC13514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2160" y="3789040"/>
            <a:ext cx="1944216" cy="237626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70527">
            <a:off x="611560" y="4149081"/>
            <a:ext cx="1368152" cy="1418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089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Жұманова Г.Ж.</a:t>
            </a:r>
            <a:endParaRPr lang="ru-RU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756016551"/>
              </p:ext>
            </p:extLst>
          </p:nvPr>
        </p:nvGraphicFramePr>
        <p:xfrm>
          <a:off x="467544" y="1268760"/>
          <a:ext cx="8305800" cy="5242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5774483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фото МО\IMG_243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600" y="404664"/>
            <a:ext cx="1954038" cy="16561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вал 5"/>
          <p:cNvSpPr/>
          <p:nvPr/>
        </p:nvSpPr>
        <p:spPr>
          <a:xfrm>
            <a:off x="4572000" y="2132856"/>
            <a:ext cx="4310658" cy="38884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anUp">
              <a:avLst/>
            </a:prstTxWarp>
          </a:bodyPr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Білім жоғары, ҚазұУ</a:t>
            </a:r>
          </a:p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Еңбек өтілі: 35 жыл</a:t>
            </a:r>
          </a:p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Санаты: жоғары</a:t>
            </a:r>
          </a:p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Жас маман тәлімгері   МББҚАжәне ҚДИ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995936" y="332656"/>
            <a:ext cx="4608512" cy="172819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prstTxWarp prst="textCanDown">
              <a:avLst/>
            </a:prstTxWarp>
          </a:bodyPr>
          <a:lstStyle/>
          <a:p>
            <a:pPr algn="ctr"/>
            <a:r>
              <a:rPr lang="kk-KZ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Бримжанова Нұрсұлу Төлегеновна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Табличка 7"/>
          <p:cNvSpPr/>
          <p:nvPr/>
        </p:nvSpPr>
        <p:spPr>
          <a:xfrm>
            <a:off x="179512" y="2276872"/>
            <a:ext cx="2808312" cy="1852849"/>
          </a:xfrm>
          <a:prstGeom prst="plaqu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prstTxWarp prst="textCanDown">
              <a:avLst/>
            </a:prstTxWarp>
          </a:bodyPr>
          <a:lstStyle/>
          <a:p>
            <a:pPr algn="ctr"/>
            <a:r>
              <a:rPr lang="kk-KZ" i="1" dirty="0" smtClean="0">
                <a:solidFill>
                  <a:srgbClr val="FF0000"/>
                </a:solidFill>
              </a:rPr>
              <a:t>Әдістемелік тақырыбы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</a:rPr>
              <a:t>Коммуникативтік  технология арқылы оқушылардың сөйлеу тілін дамыту </a:t>
            </a:r>
          </a:p>
        </p:txBody>
      </p:sp>
      <p:pic>
        <p:nvPicPr>
          <p:cNvPr id="9" name="Рисунок 8" descr="79966779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59832" y="3573016"/>
            <a:ext cx="1304925" cy="2016224"/>
          </a:xfrm>
          <a:prstGeom prst="rect">
            <a:avLst/>
          </a:prstGeom>
        </p:spPr>
      </p:pic>
      <p:pic>
        <p:nvPicPr>
          <p:cNvPr id="14" name="Рисунок 13" descr="63.2.gif"/>
          <p:cNvPicPr>
            <a:picLocks noChangeAspect="1"/>
          </p:cNvPicPr>
          <p:nvPr/>
        </p:nvPicPr>
        <p:blipFill>
          <a:blip cstate="print"/>
          <a:stretch>
            <a:fillRect/>
          </a:stretch>
        </p:blipFill>
        <p:spPr>
          <a:xfrm>
            <a:off x="611560" y="4293096"/>
            <a:ext cx="62865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497197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Бримжанова Н.Т.</a:t>
            </a:r>
            <a:endParaRPr lang="ru-RU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743966333"/>
              </p:ext>
            </p:extLst>
          </p:nvPr>
        </p:nvGraphicFramePr>
        <p:xfrm>
          <a:off x="467544" y="1268760"/>
          <a:ext cx="8305800" cy="5242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514499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179512" y="2564904"/>
            <a:ext cx="2388322" cy="119359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kk-KZ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Әдістемелік тақырыбы</a:t>
            </a:r>
          </a:p>
          <a:p>
            <a:r>
              <a:rPr lang="kk-KZ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Деңгейлік технологияны қолдану арқылы оқушыны сауатты жаза білуге баулу</a:t>
            </a:r>
            <a:endParaRPr lang="ru-RU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 rot="20480864">
            <a:off x="3212231" y="359829"/>
            <a:ext cx="3301329" cy="1048147"/>
          </a:xfrm>
        </p:spPr>
        <p:txBody>
          <a:bodyPr>
            <a:prstTxWarp prst="textChevronInverted">
              <a:avLst/>
            </a:prstTxWarp>
          </a:bodyPr>
          <a:lstStyle/>
          <a:p>
            <a:r>
              <a:rPr lang="kk-KZ" dirty="0" smtClean="0">
                <a:solidFill>
                  <a:srgbClr val="FF0000"/>
                </a:solidFill>
              </a:rPr>
              <a:t>Саханова Тұрсын Қадырбаевна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0" y="1828800"/>
            <a:ext cx="3984038" cy="3810000"/>
          </a:xfrm>
        </p:spPr>
        <p:txBody>
          <a:bodyPr>
            <a:prstTxWarp prst="textInflate">
              <a:avLst/>
            </a:prstTxWarp>
          </a:bodyPr>
          <a:lstStyle/>
          <a:p>
            <a:r>
              <a:rPr lang="kk-KZ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Білімі жоғары, ҚарМУ</a:t>
            </a:r>
          </a:p>
          <a:p>
            <a:r>
              <a:rPr lang="kk-KZ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Еңбек </a:t>
            </a:r>
            <a:r>
              <a:rPr lang="kk-KZ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өтілі:26 </a:t>
            </a:r>
            <a:r>
              <a:rPr lang="kk-KZ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жыл</a:t>
            </a:r>
          </a:p>
          <a:p>
            <a:r>
              <a:rPr lang="kk-KZ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Санаты: Жоғары </a:t>
            </a:r>
          </a:p>
          <a:p>
            <a:r>
              <a:rPr lang="kk-KZ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7 -«Б» </a:t>
            </a:r>
            <a:r>
              <a:rPr lang="kk-KZ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сынып </a:t>
            </a:r>
            <a:r>
              <a:rPr lang="kk-KZ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жетекшісі</a:t>
            </a:r>
          </a:p>
          <a:p>
            <a:r>
              <a:rPr lang="kk-KZ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МББҚА  </a:t>
            </a:r>
            <a:r>
              <a:rPr lang="kk-KZ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және ҚДИ</a:t>
            </a:r>
          </a:p>
          <a:p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5" name="Picture 3" descr="C:\Users\user\Desktop\фото МО\IMG_244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2374225" cy="172819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 rot="20775841">
            <a:off x="2640732" y="3741849"/>
            <a:ext cx="1358515" cy="209223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kk-KZ" sz="11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Асық ойынының түрлері</a:t>
            </a:r>
            <a:r>
              <a:rPr lang="kk-KZ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”</a:t>
            </a:r>
            <a:endParaRPr lang="ru-RU" sz="1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20681621" flipH="1">
            <a:off x="2596860" y="3898722"/>
            <a:ext cx="1112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9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Шағын  ғылым академиясы</a:t>
            </a:r>
            <a:endParaRPr lang="ru-RU" sz="9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20747094">
            <a:off x="2895931" y="5412744"/>
            <a:ext cx="127414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900" dirty="0" smtClean="0">
                <a:solidFill>
                  <a:srgbClr val="FF0000"/>
                </a:solidFill>
              </a:rPr>
              <a:t>Қарағанды 2014</a:t>
            </a:r>
            <a:endParaRPr lang="ru-RU" sz="900" dirty="0">
              <a:solidFill>
                <a:srgbClr val="FF0000"/>
              </a:solidFill>
            </a:endParaRPr>
          </a:p>
        </p:txBody>
      </p:sp>
      <p:pic>
        <p:nvPicPr>
          <p:cNvPr id="10" name="Рисунок 9" descr="43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03848" y="1916832"/>
            <a:ext cx="1296144" cy="14401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6096" y="5085184"/>
            <a:ext cx="2937495" cy="1652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658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Саханова Т.Қ.</a:t>
            </a:r>
            <a:endParaRPr lang="ru-RU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358949240"/>
              </p:ext>
            </p:extLst>
          </p:nvPr>
        </p:nvGraphicFramePr>
        <p:xfrm>
          <a:off x="395536" y="1700808"/>
          <a:ext cx="83058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5311570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229587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prstTxWarp prst="textPlain">
              <a:avLst/>
            </a:prstTxWarp>
            <a:normAutofit/>
          </a:bodyPr>
          <a:lstStyle/>
          <a:p>
            <a:r>
              <a:rPr lang="kk-KZ" i="1" dirty="0">
                <a:solidFill>
                  <a:srgbClr val="FF0000"/>
                </a:solidFill>
              </a:rPr>
              <a:t>Әдістемелік тақырыбы</a:t>
            </a:r>
          </a:p>
          <a:p>
            <a:r>
              <a:rPr lang="kk-KZ" i="1" dirty="0" smtClean="0">
                <a:solidFill>
                  <a:srgbClr val="FF0000"/>
                </a:solidFill>
              </a:rPr>
              <a:t> Сын тұрғысы технологиясын  қолдану арқылы оқушылардың сөйлеу қабілетін дамыту</a:t>
            </a:r>
          </a:p>
          <a:p>
            <a:r>
              <a:rPr lang="kk-KZ" dirty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2348880"/>
            <a:ext cx="3096344" cy="108012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prstTxWarp prst="textCanUp">
              <a:avLst/>
            </a:prstTxWarp>
            <a:scene3d>
              <a:camera prst="isometricOffAxis1Right"/>
              <a:lightRig rig="threePt" dir="t"/>
            </a:scene3d>
          </a:bodyPr>
          <a:lstStyle/>
          <a:p>
            <a:r>
              <a:rPr lang="kk-KZ" dirty="0" smtClean="0"/>
              <a:t>Шахарова Шайзада Мубараковна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716016" y="980728"/>
            <a:ext cx="3904076" cy="2664296"/>
          </a:xfrm>
        </p:spPr>
        <p:txBody>
          <a:bodyPr/>
          <a:lstStyle/>
          <a:p>
            <a:endParaRPr lang="kk-KZ" dirty="0"/>
          </a:p>
          <a:p>
            <a:endParaRPr lang="ru-RU" dirty="0"/>
          </a:p>
        </p:txBody>
      </p:sp>
      <p:pic>
        <p:nvPicPr>
          <p:cNvPr id="5" name="Picture 2" descr="C:\Users\user\Desktop\фото МО\IMG_243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332656"/>
            <a:ext cx="2520280" cy="17923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7-конечная звезда 6"/>
          <p:cNvSpPr/>
          <p:nvPr/>
        </p:nvSpPr>
        <p:spPr>
          <a:xfrm>
            <a:off x="3995936" y="620688"/>
            <a:ext cx="4427984" cy="3024336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932040" y="1340768"/>
            <a:ext cx="2610010" cy="14773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Білімі жоғары, ҚарМУ</a:t>
            </a:r>
          </a:p>
          <a:p>
            <a:r>
              <a:rPr lang="kk-KZ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Еңбек өтілі:24 жыл</a:t>
            </a:r>
          </a:p>
          <a:p>
            <a:r>
              <a:rPr lang="kk-KZ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Санаты: Жоғары </a:t>
            </a:r>
          </a:p>
          <a:p>
            <a:r>
              <a:rPr lang="kk-KZ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10 -«В» сынып жетекшісі</a:t>
            </a:r>
          </a:p>
          <a:p>
            <a:r>
              <a:rPr lang="kk-KZ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МББҚА  және ҚДИ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1054755">
            <a:off x="6907649" y="3757657"/>
            <a:ext cx="1512168" cy="187220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kk-KZ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ЖАРҚЫН БОЛАШАҚ-2014”</a:t>
            </a:r>
            <a:endParaRPr lang="ru-RU" sz="1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79966779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3717032"/>
            <a:ext cx="1304925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843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Шахарова  Ш.М.</a:t>
            </a:r>
            <a:endParaRPr lang="ru-RU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28004923"/>
              </p:ext>
            </p:extLst>
          </p:nvPr>
        </p:nvGraphicFramePr>
        <p:xfrm>
          <a:off x="467544" y="1340768"/>
          <a:ext cx="8305800" cy="5386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37321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Текст 13"/>
          <p:cNvSpPr>
            <a:spLocks noGrp="1"/>
          </p:cNvSpPr>
          <p:nvPr>
            <p:ph type="body" sz="half" idx="2"/>
          </p:nvPr>
        </p:nvSpPr>
        <p:spPr>
          <a:xfrm>
            <a:off x="539552" y="4005064"/>
            <a:ext cx="8064896" cy="1872208"/>
          </a:xfrm>
        </p:spPr>
        <p:txBody>
          <a:bodyPr>
            <a:prstTxWarp prst="textWave2">
              <a:avLst/>
            </a:prstTxWarp>
          </a:bodyPr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Мұғалімнің  кәсіби құзырлығын  арттыру арқылы оқушыларға қазақ тілінен сапалы білім беру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475656" y="404664"/>
            <a:ext cx="6624736" cy="864096"/>
          </a:xfrm>
        </p:spPr>
        <p:txBody>
          <a:bodyPr>
            <a:prstTxWarp prst="textDoubleWave1">
              <a:avLst/>
            </a:prstTxWarp>
            <a:normAutofit/>
          </a:bodyPr>
          <a:lstStyle/>
          <a:p>
            <a:pPr algn="ctr"/>
            <a:r>
              <a:rPr lang="kk-KZ" dirty="0" smtClean="0">
                <a:solidFill>
                  <a:srgbClr val="C00000"/>
                </a:solidFill>
              </a:rPr>
              <a:t>Мектептің проблемалық тақырыбы: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3" name="Объект 12"/>
          <p:cNvSpPr>
            <a:spLocks noGrp="1"/>
          </p:cNvSpPr>
          <p:nvPr>
            <p:ph idx="1"/>
          </p:nvPr>
        </p:nvSpPr>
        <p:spPr>
          <a:xfrm>
            <a:off x="824169" y="1196752"/>
            <a:ext cx="7636263" cy="1224136"/>
          </a:xfrm>
        </p:spPr>
        <p:txBody>
          <a:bodyPr/>
          <a:lstStyle/>
          <a:p>
            <a:pPr algn="ctr">
              <a:buNone/>
            </a:pPr>
            <a:r>
              <a:rPr lang="kk-KZ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Мұғалімнің  кәсіби құзырлығын арттыру арқылы мектепдамуының тұлғаға бағытталған ұстанымын жүзеге асыру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15" name="Заголовок 8"/>
          <p:cNvSpPr txBox="1">
            <a:spLocks/>
          </p:cNvSpPr>
          <p:nvPr/>
        </p:nvSpPr>
        <p:spPr>
          <a:xfrm>
            <a:off x="1475656" y="2780928"/>
            <a:ext cx="6192688" cy="1008112"/>
          </a:xfrm>
          <a:prstGeom prst="rect">
            <a:avLst/>
          </a:prstGeom>
        </p:spPr>
        <p:txBody>
          <a:bodyPr vert="horz" lIns="91440" tIns="45720" rIns="91440" bIns="45720" rtlCol="0" anchor="b">
            <a:prstTxWarp prst="textCanUp">
              <a:avLst/>
            </a:prstTxWarp>
            <a:normAutofit fontScale="82500" lnSpcReduction="10000"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k-KZ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Қазақ тілі мен әдебиеті әдістемелік бірлестігінің проблемалық тақырыбы</a:t>
            </a:r>
            <a:endParaRPr lang="ru-RU" b="1" dirty="0">
              <a:ln/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942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513584" cy="1905001"/>
          </a:xfrm>
        </p:spPr>
        <p:txBody>
          <a:bodyPr>
            <a:prstTxWarp prst="textWave1">
              <a:avLst/>
            </a:prstTxWarp>
          </a:bodyPr>
          <a:lstStyle/>
          <a:p>
            <a:pPr algn="just"/>
            <a:r>
              <a:rPr lang="kk-KZ" dirty="0">
                <a:solidFill>
                  <a:srgbClr val="C00000"/>
                </a:solidFill>
              </a:rPr>
              <a:t>Әдістемелік </a:t>
            </a:r>
            <a:r>
              <a:rPr lang="kk-KZ" dirty="0" smtClean="0">
                <a:solidFill>
                  <a:srgbClr val="C00000"/>
                </a:solidFill>
              </a:rPr>
              <a:t>тақырыбы</a:t>
            </a:r>
          </a:p>
          <a:p>
            <a:pPr algn="just"/>
            <a:r>
              <a:rPr lang="kk-KZ" dirty="0" smtClean="0">
                <a:solidFill>
                  <a:srgbClr val="C00000"/>
                </a:solidFill>
              </a:rPr>
              <a:t>Оқу-жазу арқылы оқушының  тілін дамыту</a:t>
            </a:r>
            <a:endParaRPr lang="kk-KZ" dirty="0">
              <a:solidFill>
                <a:srgbClr val="C0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5576" y="2420888"/>
            <a:ext cx="3583632" cy="1054769"/>
          </a:xfrm>
        </p:spPr>
        <p:txBody>
          <a:bodyPr/>
          <a:lstStyle/>
          <a:p>
            <a:pPr algn="ctr"/>
            <a:r>
              <a:rPr lang="kk-KZ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Исмаилова Ақмарал Налжигитовна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 rot="788906">
            <a:off x="5341685" y="333611"/>
            <a:ext cx="3312368" cy="2084102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prstTxWarp prst="textChevron">
              <a:avLst/>
            </a:prstTxWarp>
            <a:normAutofit/>
          </a:bodyPr>
          <a:lstStyle/>
          <a:p>
            <a:endParaRPr lang="kk-KZ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r>
              <a:rPr lang="kk-KZ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Білімі </a:t>
            </a:r>
            <a:r>
              <a:rPr lang="kk-KZ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жоғары, ҚарМУ</a:t>
            </a:r>
          </a:p>
          <a:p>
            <a:r>
              <a:rPr lang="kk-KZ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Еңбек </a:t>
            </a:r>
            <a:r>
              <a:rPr lang="kk-KZ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өтілі: 2 </a:t>
            </a:r>
            <a:r>
              <a:rPr lang="kk-KZ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жыл</a:t>
            </a:r>
          </a:p>
          <a:p>
            <a:r>
              <a:rPr lang="kk-KZ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Санаты-жоқ</a:t>
            </a:r>
          </a:p>
          <a:p>
            <a:r>
              <a:rPr lang="kk-KZ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МББҚА  және ҚДИ</a:t>
            </a:r>
          </a:p>
          <a:p>
            <a:endParaRPr lang="kk-KZ" dirty="0" smtClean="0"/>
          </a:p>
          <a:p>
            <a:endParaRPr lang="kk-KZ" dirty="0"/>
          </a:p>
        </p:txBody>
      </p:sp>
      <p:pic>
        <p:nvPicPr>
          <p:cNvPr id="5" name="Picture 2" descr="C:\Users\user\Desktop\мо-2013\SDC1357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1680" y="349238"/>
            <a:ext cx="2880320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DSC03997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24148">
            <a:off x="5933516" y="2572211"/>
            <a:ext cx="2502696" cy="2088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93.gif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08" y="692696"/>
            <a:ext cx="1475656" cy="12573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1960" y="2461000"/>
            <a:ext cx="1485900" cy="202931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 rot="1178680">
            <a:off x="4788024" y="4739757"/>
            <a:ext cx="1440160" cy="192960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2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«Заманауи </a:t>
            </a:r>
            <a:r>
              <a:rPr lang="kk-KZ" sz="1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әлемдегі білім мен ғылым</a:t>
            </a:r>
            <a:endParaRPr lang="kk-KZ" sz="12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Халықаралық конференция»</a:t>
            </a:r>
          </a:p>
          <a:p>
            <a:pPr algn="ctr"/>
            <a:endParaRPr lang="kk-KZ" sz="12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12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2014</a:t>
            </a:r>
            <a:endParaRPr lang="ru-RU" sz="12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395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Исмаилова А.Н.</a:t>
            </a:r>
            <a:endParaRPr lang="ru-RU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468923044"/>
              </p:ext>
            </p:extLst>
          </p:nvPr>
        </p:nvGraphicFramePr>
        <p:xfrm>
          <a:off x="467544" y="1340768"/>
          <a:ext cx="8305800" cy="5242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5990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914400" y="2996953"/>
            <a:ext cx="3352800" cy="1008112"/>
          </a:xfrm>
        </p:spPr>
        <p:txBody>
          <a:bodyPr>
            <a:prstTxWarp prst="textChevronInverted">
              <a:avLst/>
            </a:prstTxWarp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Елубаева Ақнұр Сүндетулаевна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k-KZ" dirty="0" smtClean="0"/>
          </a:p>
          <a:p>
            <a:endParaRPr lang="kk-KZ" dirty="0"/>
          </a:p>
          <a:p>
            <a:r>
              <a:rPr lang="kk-KZ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МББҚА  </a:t>
            </a:r>
            <a:r>
              <a:rPr lang="kk-KZ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және </a:t>
            </a:r>
            <a:r>
              <a:rPr lang="kk-KZ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ҚДИ,2010 жыл</a:t>
            </a:r>
            <a:endParaRPr lang="kk-KZ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5" name="Объект 3"/>
          <p:cNvSpPr txBox="1">
            <a:spLocks/>
          </p:cNvSpPr>
          <p:nvPr/>
        </p:nvSpPr>
        <p:spPr>
          <a:xfrm>
            <a:off x="4788024" y="1772816"/>
            <a:ext cx="3888432" cy="2880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bg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bg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bg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bg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bg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k-KZ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Білімі жоғары, ҚарМУ</a:t>
            </a:r>
          </a:p>
          <a:p>
            <a:r>
              <a:rPr lang="kk-KZ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Еңбек өтілі: 3 жыл</a:t>
            </a:r>
          </a:p>
          <a:p>
            <a:r>
              <a:rPr lang="kk-KZ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Санаты: ІІ</a:t>
            </a:r>
          </a:p>
          <a:p>
            <a:endParaRPr lang="kk-KZ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422304" y="3933056"/>
            <a:ext cx="3285599" cy="23762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k-KZ" dirty="0" smtClean="0"/>
          </a:p>
          <a:p>
            <a:pPr algn="ctr"/>
            <a:r>
              <a:rPr lang="kk-KZ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Әдістемелік тақырыбы:</a:t>
            </a:r>
          </a:p>
          <a:p>
            <a:pPr algn="ctr"/>
            <a:r>
              <a:rPr lang="kk-KZ" dirty="0" smtClean="0">
                <a:solidFill>
                  <a:srgbClr val="FF0000"/>
                </a:solidFill>
              </a:rPr>
              <a:t>Ақпараттық  технологияны қолдану арқылы оқушының сөйлеу тілін  жетілдіру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9154" name="Picture 2" descr="C:\Users\user\Desktop\фото семинар\DSC0592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1052737"/>
            <a:ext cx="295232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1332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146456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>Елубаева </a:t>
            </a:r>
            <a:r>
              <a:rPr lang="kk-KZ" dirty="0"/>
              <a:t>А.С.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88542785"/>
              </p:ext>
            </p:extLst>
          </p:nvPr>
        </p:nvGraphicFramePr>
        <p:xfrm>
          <a:off x="419100" y="1268760"/>
          <a:ext cx="8305800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45479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prstTxWarp prst="textPlain">
              <a:avLst/>
            </a:prstTxWarp>
          </a:bodyPr>
          <a:lstStyle/>
          <a:p>
            <a:r>
              <a:rPr lang="kk-KZ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Біздің жетістіктеріміз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751970">
            <a:off x="655241" y="1719077"/>
            <a:ext cx="2304257" cy="131928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Ғабиден  Мұстафин   оқулары  Абикенова Қызғалдақ ІІ орын</a:t>
            </a:r>
            <a:endParaRPr lang="ru-RU" sz="1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21157027">
            <a:off x="3621085" y="1498088"/>
            <a:ext cx="2443510" cy="174603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Сертификат</a:t>
            </a:r>
          </a:p>
          <a:p>
            <a:pPr algn="ctr"/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ІІ-аймақтық конференция</a:t>
            </a:r>
          </a:p>
          <a:p>
            <a:pPr algn="ctr"/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 «Мағжан тағылымы»</a:t>
            </a:r>
          </a:p>
          <a:p>
            <a:pPr algn="ctr"/>
            <a:r>
              <a:rPr lang="kk-KZ" sz="1000" dirty="0" smtClean="0">
                <a:latin typeface="Times New Roman" pitchFamily="18" charset="0"/>
                <a:cs typeface="Times New Roman" pitchFamily="18" charset="0"/>
              </a:rPr>
              <a:t>Оспанова Г.Т.</a:t>
            </a:r>
          </a:p>
          <a:p>
            <a:pPr algn="ctr"/>
            <a:r>
              <a:rPr lang="kk-KZ" sz="1000" dirty="0" smtClean="0">
                <a:latin typeface="Times New Roman" pitchFamily="18" charset="0"/>
                <a:cs typeface="Times New Roman" pitchFamily="18" charset="0"/>
              </a:rPr>
              <a:t>      Шахарова  Ш.М.</a:t>
            </a:r>
          </a:p>
          <a:p>
            <a:pPr algn="ctr"/>
            <a:endParaRPr lang="kk-KZ" sz="1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1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000" dirty="0" smtClean="0">
                <a:latin typeface="Times New Roman" pitchFamily="18" charset="0"/>
                <a:cs typeface="Times New Roman" pitchFamily="18" charset="0"/>
              </a:rPr>
              <a:t>Қарағанды 2013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385966">
            <a:off x="6723373" y="1593901"/>
            <a:ext cx="2090043" cy="25300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1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Алғыс хат</a:t>
            </a:r>
          </a:p>
          <a:p>
            <a:pPr algn="ctr"/>
            <a:r>
              <a:rPr lang="kk-KZ" sz="105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ІІ қалалық «Мемлекеттік тілді оқытудың медиа сабақтары »фестивалі </a:t>
            </a:r>
          </a:p>
          <a:p>
            <a:pPr algn="ctr"/>
            <a:r>
              <a:rPr lang="kk-KZ" sz="105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Саханова Т.Қ,Оспанова Г.Т марапатталады</a:t>
            </a:r>
          </a:p>
          <a:p>
            <a:pPr algn="ctr"/>
            <a:r>
              <a:rPr lang="kk-KZ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Қарағанды 2013</a:t>
            </a:r>
            <a:endParaRPr lang="ru-RU" sz="1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DSC05333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57" y="3717032"/>
            <a:ext cx="2952328" cy="16356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3250" name="Picture 2" descr="C:\Users\user\Desktop\фото семинар\SDC1417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35896" y="3272656"/>
            <a:ext cx="2664296" cy="325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Біздің жетістіктеріміз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 rot="607076">
            <a:off x="3563888" y="1772816"/>
            <a:ext cx="2633030" cy="136815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Болашақ университеті</a:t>
            </a:r>
          </a:p>
          <a:p>
            <a:pPr algn="ctr"/>
            <a:r>
              <a:rPr lang="kk-KZ" dirty="0" smtClean="0"/>
              <a:t>Ғылыми-конференция</a:t>
            </a:r>
            <a:endParaRPr lang="ru-RU" dirty="0"/>
          </a:p>
          <a:p>
            <a:pPr algn="ctr"/>
            <a:r>
              <a:rPr lang="kk-KZ" dirty="0" smtClean="0"/>
              <a:t>Сагындыкова Б.С.</a:t>
            </a:r>
          </a:p>
          <a:p>
            <a:pPr algn="ctr"/>
            <a:r>
              <a:rPr lang="kk-KZ" dirty="0" smtClean="0"/>
              <a:t>Исмаилова  А.Н.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 rot="20775841">
            <a:off x="1120433" y="3200331"/>
            <a:ext cx="1358515" cy="209223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1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Асық ойынының құдіреті</a:t>
            </a:r>
            <a:r>
              <a:rPr lang="kk-KZ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”</a:t>
            </a:r>
            <a:endParaRPr lang="ru-RU" sz="1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21210506">
            <a:off x="691951" y="1690330"/>
            <a:ext cx="2520280" cy="134538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Қазақ  түрік лицейі </a:t>
            </a:r>
          </a:p>
          <a:p>
            <a:pPr algn="ctr"/>
            <a:r>
              <a:rPr lang="kk-KZ" dirty="0" smtClean="0"/>
              <a:t>Мақтау қағазы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 rot="714020">
            <a:off x="6684103" y="2739246"/>
            <a:ext cx="1857250" cy="252028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1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Интернет- «Коллеги» </a:t>
            </a:r>
            <a:endParaRPr lang="kk-KZ" sz="1400" b="1" dirty="0" smtClean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1400" b="1" dirty="0" smtClean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400" b="1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Оспанова  Г.Т.</a:t>
            </a:r>
          </a:p>
          <a:p>
            <a:pPr algn="ctr"/>
            <a:r>
              <a:rPr lang="kk-KZ" sz="1400" b="1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000" b="1" dirty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«Орыс мектептерінде қазақ тілін оқытудың тиімді жолдары</a:t>
            </a:r>
            <a:r>
              <a:rPr lang="kk-KZ" sz="1000" b="1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endParaRPr lang="kk-KZ" sz="1400" b="1" dirty="0" smtClean="0">
              <a:ln w="11430"/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1400" b="1" dirty="0" smtClean="0">
              <a:ln w="11430"/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1400" b="1" dirty="0">
              <a:ln w="11430"/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400" b="1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2013</a:t>
            </a:r>
            <a:endParaRPr lang="ru-RU" sz="1400" b="1" dirty="0">
              <a:ln w="11430"/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1054755">
            <a:off x="4124318" y="3685648"/>
            <a:ext cx="1512168" cy="187220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kk-KZ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ЖАРҚЫН БОЛАШАҚ-2014”</a:t>
            </a:r>
            <a:endParaRPr lang="ru-RU" sz="1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023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2227" name="Picture 3" descr="C:\Users\user\Desktop\фото семинар\SDC1419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5736" y="620688"/>
            <a:ext cx="4858038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871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2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4274" name="Picture 2" descr="C:\Users\user\Desktop\фото семинар\SDC1419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561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0178" name="Picture 2" descr="C:\Users\user\Desktop\фото семинар\DSC0587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4824536" cy="2787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79" name="Picture 3" descr="C:\Users\user\Desktop\фото семинар\DSC0588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9792" y="3144153"/>
            <a:ext cx="5472608" cy="3147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6710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0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02" name="Picture 2" descr="C:\Users\user\Desktop\фото семинар\DSC0588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5904656" cy="3579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3" name="Picture 3" descr="C:\Users\user\Desktop\фото семинар\DSC0590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424439">
            <a:off x="3203848" y="2636912"/>
            <a:ext cx="5400600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0466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51520" y="2424226"/>
            <a:ext cx="8712967" cy="280076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DoubleWave1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1" i="0" u="none" strike="noStrike" normalizeH="0" baseline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KZ Times New Roman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KZ Times New Roman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600" b="1" i="0" u="none" strike="noStrike" normalizeH="0" baseline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4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«Мұғалімнің кәсіби құзырлығын арттыру арқылы оқушыларға қазақ тілінен сапалы білім беру».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95536" y="338328"/>
            <a:ext cx="8291264" cy="1146456"/>
          </a:xfrm>
        </p:spPr>
        <p:txBody>
          <a:bodyPr>
            <a:prstTxWarp prst="textChevronInverted">
              <a:avLst/>
            </a:prstTxWarp>
            <a:normAutofit/>
          </a:bodyPr>
          <a:lstStyle/>
          <a:p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Әдістемелік бірлестіктің тақырыбы</a:t>
            </a:r>
            <a:r>
              <a:rPr lang="kk-KZ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19256" cy="1258400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lang="kk-KZ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Қазақ тілі пәнінен 3-жылдық  ҰБТ-дің қорытындысы</a:t>
            </a:r>
            <a:endParaRPr lang="ru-RU" sz="20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538224713"/>
              </p:ext>
            </p:extLst>
          </p:nvPr>
        </p:nvGraphicFramePr>
        <p:xfrm>
          <a:off x="683568" y="1700808"/>
          <a:ext cx="7632848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21415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338328"/>
            <a:ext cx="8229600" cy="100244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prstTxWarp prst="textCanDown">
              <a:avLst/>
            </a:prstTxWarp>
            <a:normAutofit fontScale="9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4400" b="1" i="0" u="none" strike="noStrike" kern="1200" cap="none" spc="0" normalizeH="0" baseline="0" noProof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itchFamily="34" charset="0"/>
                <a:ea typeface="Calibri" pitchFamily="34" charset="0"/>
                <a:cs typeface="Times New Roman" pitchFamily="18" charset="0"/>
              </a:rPr>
              <a:t>Қазақ тілі пәнінен 3-жылдың  ҰБТ</a:t>
            </a:r>
            <a:r>
              <a:rPr kumimoji="0" lang="kk-KZ" sz="4400" b="1" i="0" u="none" strike="noStrike" kern="1200" cap="none" spc="0" normalizeH="0" noProof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 pitchFamily="34" charset="0"/>
                <a:ea typeface="Calibri" pitchFamily="34" charset="0"/>
                <a:cs typeface="Times New Roman" pitchFamily="18" charset="0"/>
              </a:rPr>
              <a:t> орташа ұпай саны</a:t>
            </a:r>
            <a:endParaRPr kumimoji="0" lang="ru-RU" sz="2000" b="1" i="0" u="none" strike="noStrike" kern="1200" cap="none" spc="0" normalizeH="0" baseline="0" noProof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514012208"/>
              </p:ext>
            </p:extLst>
          </p:nvPr>
        </p:nvGraphicFramePr>
        <p:xfrm>
          <a:off x="1547664" y="1700808"/>
          <a:ext cx="6096000" cy="3976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ІІ-жарты жылдық қорытынды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8129" name="Диаграмма 1"/>
          <p:cNvGraphicFramePr>
            <a:graphicFrameLocks/>
          </p:cNvGraphicFramePr>
          <p:nvPr/>
        </p:nvGraphicFramePr>
        <p:xfrm>
          <a:off x="1403648" y="1556792"/>
          <a:ext cx="7272808" cy="4389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440" name="Диаграмма" r:id="rId4" imgW="5529551" imgH="3377477" progId="Excel.Sheet.8">
                  <p:embed/>
                </p:oleObj>
              </mc:Choice>
              <mc:Fallback>
                <p:oleObj name="Диаграмма" r:id="rId4" imgW="5529551" imgH="3377477" progId="Excel.Sheet.8">
                  <p:embed/>
                  <p:pic>
                    <p:nvPicPr>
                      <p:cNvPr id="0" name="Диаграмма 1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648" y="1556792"/>
                        <a:ext cx="7272808" cy="4389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8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8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512168"/>
          </a:xfrm>
        </p:spPr>
        <p:txBody>
          <a:bodyPr>
            <a:noAutofit/>
          </a:bodyPr>
          <a:lstStyle/>
          <a:p>
            <a:r>
              <a:rPr lang="kk-KZ" sz="2400" b="1" dirty="0" smtClean="0">
                <a:solidFill>
                  <a:srgbClr val="FF0000"/>
                </a:solidFill>
              </a:rPr>
              <a:t/>
            </a:r>
            <a:br>
              <a:rPr lang="kk-KZ" sz="2400" b="1" dirty="0" smtClean="0">
                <a:solidFill>
                  <a:srgbClr val="FF0000"/>
                </a:solidFill>
              </a:rPr>
            </a:br>
            <a:r>
              <a:rPr lang="kk-KZ" sz="2400" b="1" dirty="0">
                <a:solidFill>
                  <a:srgbClr val="FF0000"/>
                </a:solidFill>
              </a:rPr>
              <a:t/>
            </a:r>
            <a:br>
              <a:rPr lang="kk-KZ" sz="2400" b="1" dirty="0">
                <a:solidFill>
                  <a:srgbClr val="FF0000"/>
                </a:solidFill>
              </a:rPr>
            </a:br>
            <a:r>
              <a:rPr lang="kk-KZ" sz="2400" b="1" dirty="0" smtClean="0">
                <a:solidFill>
                  <a:srgbClr val="FF0000"/>
                </a:solidFill>
              </a:rPr>
              <a:t>Орыс </a:t>
            </a:r>
            <a:r>
              <a:rPr lang="kk-KZ" sz="2400" b="1" dirty="0">
                <a:solidFill>
                  <a:srgbClr val="FF0000"/>
                </a:solidFill>
              </a:rPr>
              <a:t>сыныптарындағы қазақ тілі пәнінен оқушылардың білім </a:t>
            </a:r>
            <a:r>
              <a:rPr lang="kk-KZ" sz="2400" b="1" dirty="0" smtClean="0">
                <a:solidFill>
                  <a:srgbClr val="FF0000"/>
                </a:solidFill>
              </a:rPr>
              <a:t>сапасы      2013-2014 </a:t>
            </a:r>
            <a:r>
              <a:rPr lang="kk-KZ" sz="2400" b="1" dirty="0">
                <a:solidFill>
                  <a:srgbClr val="FF0000"/>
                </a:solidFill>
              </a:rPr>
              <a:t>оқу жылы</a:t>
            </a:r>
            <a:r>
              <a:rPr lang="ru-RU" sz="2400" dirty="0">
                <a:solidFill>
                  <a:srgbClr val="FF0000"/>
                </a:solidFill>
              </a:rPr>
              <a:t/>
            </a:r>
            <a:br>
              <a:rPr lang="ru-RU" sz="2400" dirty="0">
                <a:solidFill>
                  <a:srgbClr val="FF0000"/>
                </a:solidFill>
              </a:rPr>
            </a:br>
            <a:r>
              <a:rPr lang="kk-KZ" sz="2400" b="1" dirty="0">
                <a:solidFill>
                  <a:srgbClr val="FF0000"/>
                </a:solidFill>
              </a:rPr>
              <a:t>І тоқсан</a:t>
            </a:r>
            <a:r>
              <a:rPr lang="ru-RU" sz="2400" dirty="0">
                <a:solidFill>
                  <a:srgbClr val="FF0000"/>
                </a:solidFill>
              </a:rPr>
              <a:t/>
            </a:r>
            <a:br>
              <a:rPr lang="ru-RU" sz="2400" dirty="0">
                <a:solidFill>
                  <a:srgbClr val="FF0000"/>
                </a:solidFill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178254045"/>
              </p:ext>
            </p:extLst>
          </p:nvPr>
        </p:nvGraphicFramePr>
        <p:xfrm>
          <a:off x="899591" y="2276872"/>
          <a:ext cx="7560841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6948583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3" grpId="0">
        <p:bldAsOne/>
      </p:bldGraphic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722520"/>
          </a:xfrm>
        </p:spPr>
        <p:txBody>
          <a:bodyPr>
            <a:normAutofit fontScale="90000"/>
          </a:bodyPr>
          <a:lstStyle/>
          <a:p>
            <a:r>
              <a:rPr lang="kk-KZ" sz="2700" b="1" dirty="0" smtClean="0"/>
              <a:t/>
            </a:r>
            <a:br>
              <a:rPr lang="kk-KZ" sz="2700" b="1" dirty="0" smtClean="0"/>
            </a:br>
            <a:r>
              <a:rPr lang="kk-KZ" sz="2700" b="1" dirty="0"/>
              <a:t/>
            </a:r>
            <a:br>
              <a:rPr lang="kk-KZ" sz="2700" b="1" dirty="0"/>
            </a:br>
            <a:r>
              <a:rPr lang="kk-KZ" sz="2700" b="1" dirty="0" smtClean="0">
                <a:solidFill>
                  <a:srgbClr val="FF0000"/>
                </a:solidFill>
              </a:rPr>
              <a:t>Орыс </a:t>
            </a:r>
            <a:r>
              <a:rPr lang="kk-KZ" sz="2700" b="1" dirty="0">
                <a:solidFill>
                  <a:srgbClr val="FF0000"/>
                </a:solidFill>
              </a:rPr>
              <a:t>сыныптарындағы қазақ тілі пәнінен оқушылардың білім </a:t>
            </a:r>
            <a:r>
              <a:rPr lang="kk-KZ" sz="2700" b="1" dirty="0" smtClean="0">
                <a:solidFill>
                  <a:srgbClr val="FF0000"/>
                </a:solidFill>
              </a:rPr>
              <a:t>сапасы   </a:t>
            </a:r>
            <a:r>
              <a:rPr lang="ru-RU" sz="2700" dirty="0" smtClean="0">
                <a:solidFill>
                  <a:srgbClr val="FF0000"/>
                </a:solidFill>
              </a:rPr>
              <a:t/>
            </a:r>
            <a:br>
              <a:rPr lang="ru-RU" sz="2700" dirty="0" smtClean="0">
                <a:solidFill>
                  <a:srgbClr val="FF0000"/>
                </a:solidFill>
              </a:rPr>
            </a:br>
            <a:r>
              <a:rPr lang="kk-KZ" sz="2700" b="1" dirty="0" smtClean="0">
                <a:solidFill>
                  <a:srgbClr val="FF0000"/>
                </a:solidFill>
              </a:rPr>
              <a:t>2013-2014 </a:t>
            </a:r>
            <a:r>
              <a:rPr lang="kk-KZ" sz="2700" b="1" dirty="0">
                <a:solidFill>
                  <a:srgbClr val="FF0000"/>
                </a:solidFill>
              </a:rPr>
              <a:t>оқу жылы</a:t>
            </a:r>
            <a:r>
              <a:rPr lang="ru-RU" sz="2700" dirty="0">
                <a:solidFill>
                  <a:srgbClr val="FF0000"/>
                </a:solidFill>
              </a:rPr>
              <a:t/>
            </a:r>
            <a:br>
              <a:rPr lang="ru-RU" sz="2700" dirty="0">
                <a:solidFill>
                  <a:srgbClr val="FF0000"/>
                </a:solidFill>
              </a:rPr>
            </a:br>
            <a:r>
              <a:rPr lang="kk-KZ" sz="2700" b="1" dirty="0">
                <a:solidFill>
                  <a:srgbClr val="FF0000"/>
                </a:solidFill>
              </a:rPr>
              <a:t>ІІ тоқсан</a:t>
            </a:r>
            <a:r>
              <a:rPr lang="ru-RU" sz="2700" dirty="0">
                <a:solidFill>
                  <a:srgbClr val="FF0000"/>
                </a:solidFill>
              </a:rPr>
              <a:t/>
            </a:r>
            <a:br>
              <a:rPr lang="ru-RU" sz="2700" dirty="0">
                <a:solidFill>
                  <a:srgbClr val="FF0000"/>
                </a:solidFill>
              </a:rPr>
            </a:br>
            <a:r>
              <a:rPr lang="kk-KZ" sz="2700" b="1" dirty="0">
                <a:solidFill>
                  <a:srgbClr val="FF0000"/>
                </a:solidFill>
              </a:rPr>
              <a:t> </a:t>
            </a:r>
            <a:r>
              <a:rPr lang="ru-RU" sz="2700" dirty="0">
                <a:solidFill>
                  <a:srgbClr val="FF0000"/>
                </a:solidFill>
              </a:rPr>
              <a:t/>
            </a:r>
            <a:br>
              <a:rPr lang="ru-RU" sz="2700" dirty="0">
                <a:solidFill>
                  <a:srgbClr val="FF0000"/>
                </a:solidFill>
              </a:rPr>
            </a:br>
            <a:endParaRPr lang="ru-RU" sz="2700" dirty="0">
              <a:solidFill>
                <a:srgbClr val="FF0000"/>
              </a:solidFill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3401106514"/>
              </p:ext>
            </p:extLst>
          </p:nvPr>
        </p:nvGraphicFramePr>
        <p:xfrm>
          <a:off x="323528" y="2276872"/>
          <a:ext cx="8488437" cy="4278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01690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3" grpId="0">
        <p:bldAsOne/>
      </p:bldGraphic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252728"/>
          </a:xfrm>
        </p:spPr>
        <p:txBody>
          <a:bodyPr>
            <a:normAutofit/>
          </a:bodyPr>
          <a:lstStyle/>
          <a:p>
            <a:r>
              <a:rPr lang="kk-KZ" sz="1800" dirty="0" smtClean="0"/>
              <a:t>Қазақ тілі пәні  бойынша  2013-2014  оқу жылындағы білм сапасының көрсеткіштері</a:t>
            </a:r>
            <a:endParaRPr lang="ru-RU" sz="1800" dirty="0"/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4184970095"/>
              </p:ext>
            </p:extLst>
          </p:nvPr>
        </p:nvGraphicFramePr>
        <p:xfrm>
          <a:off x="467544" y="1309687"/>
          <a:ext cx="8280920" cy="4927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2208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58424"/>
          </a:xfrm>
        </p:spPr>
        <p:txBody>
          <a:bodyPr/>
          <a:lstStyle/>
          <a:p>
            <a:r>
              <a:rPr lang="kk-KZ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Тілдер мерекесі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" name="Рисунок 4" descr="DSCF0239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58112">
            <a:off x="370426" y="1647517"/>
            <a:ext cx="3528392" cy="238723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Рисунок 6" descr="DSCF0231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69854">
            <a:off x="4725635" y="1617319"/>
            <a:ext cx="3563888" cy="2448272"/>
          </a:xfrm>
          <a:prstGeom prst="rect">
            <a:avLst/>
          </a:prstGeom>
        </p:spPr>
      </p:pic>
      <p:pic>
        <p:nvPicPr>
          <p:cNvPr id="8" name="Рисунок 7" descr="DSCF0228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3808" y="3861048"/>
            <a:ext cx="3744416" cy="266429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4802816"/>
              </p:ext>
            </p:extLst>
          </p:nvPr>
        </p:nvGraphicFramePr>
        <p:xfrm>
          <a:off x="179517" y="332658"/>
          <a:ext cx="8640955" cy="61206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7674"/>
                <a:gridCol w="1259194"/>
                <a:gridCol w="457674"/>
                <a:gridCol w="336178"/>
                <a:gridCol w="336178"/>
                <a:gridCol w="344436"/>
                <a:gridCol w="344436"/>
                <a:gridCol w="343255"/>
                <a:gridCol w="343255"/>
                <a:gridCol w="342076"/>
                <a:gridCol w="342076"/>
                <a:gridCol w="340306"/>
                <a:gridCol w="434671"/>
                <a:gridCol w="434671"/>
                <a:gridCol w="336178"/>
                <a:gridCol w="336178"/>
                <a:gridCol w="336178"/>
                <a:gridCol w="381591"/>
                <a:gridCol w="567375"/>
                <a:gridCol w="567375"/>
              </a:tblGrid>
              <a:tr h="1575091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№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Ф.И.О. учителья,предмет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 vert="vert27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Посещение городских семинаров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</a:rPr>
                        <a:t>Проведение семинаров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Открыкрытые мероприятия (уроки,мастер-классы)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Участие в конференциях, публикации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НОУ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Олимпиады,конкурсы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942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700">
                          <a:effectLst/>
                        </a:rPr>
                        <a:t>Посетил все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 vert="vert270"/>
                </a:tc>
                <a:tc>
                  <a:txBody>
                    <a:bodyPr/>
                    <a:lstStyle/>
                    <a:p>
                      <a:pPr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700">
                          <a:effectLst/>
                        </a:rPr>
                        <a:t>Посетил 50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 vert="vert270"/>
                </a:tc>
                <a:tc>
                  <a:txBody>
                    <a:bodyPr/>
                    <a:lstStyle/>
                    <a:p>
                      <a:pPr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700">
                          <a:effectLst/>
                        </a:rPr>
                        <a:t>Посещал редко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 vert="vert270"/>
                </a:tc>
                <a:tc>
                  <a:txBody>
                    <a:bodyPr/>
                    <a:lstStyle/>
                    <a:p>
                      <a:pPr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700">
                          <a:effectLst/>
                        </a:rPr>
                        <a:t>Область 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 vert="vert270"/>
                </a:tc>
                <a:tc>
                  <a:txBody>
                    <a:bodyPr/>
                    <a:lstStyle/>
                    <a:p>
                      <a:pPr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700">
                          <a:effectLst/>
                        </a:rPr>
                        <a:t>Город 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 vert="vert270"/>
                </a:tc>
                <a:tc>
                  <a:txBody>
                    <a:bodyPr/>
                    <a:lstStyle/>
                    <a:p>
                      <a:pPr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700">
                          <a:effectLst/>
                        </a:rPr>
                        <a:t>школа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 vert="vert270"/>
                </a:tc>
                <a:tc>
                  <a:txBody>
                    <a:bodyPr/>
                    <a:lstStyle/>
                    <a:p>
                      <a:pPr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700">
                          <a:effectLst/>
                        </a:rPr>
                        <a:t>Область 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 vert="vert270"/>
                </a:tc>
                <a:tc>
                  <a:txBody>
                    <a:bodyPr/>
                    <a:lstStyle/>
                    <a:p>
                      <a:pPr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700">
                          <a:effectLst/>
                        </a:rPr>
                        <a:t>Город 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 vert="vert270"/>
                </a:tc>
                <a:tc>
                  <a:txBody>
                    <a:bodyPr/>
                    <a:lstStyle/>
                    <a:p>
                      <a:pPr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700">
                          <a:effectLst/>
                        </a:rPr>
                        <a:t>Школа 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 vert="vert270"/>
                </a:tc>
                <a:tc>
                  <a:txBody>
                    <a:bodyPr/>
                    <a:lstStyle/>
                    <a:p>
                      <a:pPr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700">
                          <a:effectLst/>
                        </a:rPr>
                        <a:t>Доклад на секции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 vert="vert270"/>
                </a:tc>
                <a:tc>
                  <a:txBody>
                    <a:bodyPr/>
                    <a:lstStyle/>
                    <a:p>
                      <a:pPr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700">
                          <a:effectLst/>
                        </a:rPr>
                        <a:t> Статья всбронике 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 vert="vert270"/>
                </a:tc>
                <a:tc>
                  <a:txBody>
                    <a:bodyPr/>
                    <a:lstStyle/>
                    <a:p>
                      <a:pPr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700">
                          <a:effectLst/>
                        </a:rPr>
                        <a:t>Публикация в других изданиях 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 vert="vert270"/>
                </a:tc>
                <a:tc>
                  <a:txBody>
                    <a:bodyPr/>
                    <a:lstStyle/>
                    <a:p>
                      <a:pPr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700">
                          <a:effectLst/>
                        </a:rPr>
                        <a:t>МАН,город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 vert="vert270"/>
                </a:tc>
                <a:tc>
                  <a:txBody>
                    <a:bodyPr/>
                    <a:lstStyle/>
                    <a:p>
                      <a:pPr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700">
                          <a:effectLst/>
                        </a:rPr>
                        <a:t>Школьная  нпк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7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 vert="vert270"/>
                </a:tc>
                <a:tc>
                  <a:txBody>
                    <a:bodyPr/>
                    <a:lstStyle/>
                    <a:p>
                      <a:pPr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700">
                          <a:effectLst/>
                        </a:rPr>
                        <a:t>Область,приз.место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 vert="vert270"/>
                </a:tc>
                <a:tc>
                  <a:txBody>
                    <a:bodyPr/>
                    <a:lstStyle/>
                    <a:p>
                      <a:pPr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700">
                          <a:effectLst/>
                        </a:rPr>
                        <a:t>Город приз.место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 vert="vert270"/>
                </a:tc>
                <a:tc>
                  <a:txBody>
                    <a:bodyPr/>
                    <a:lstStyle/>
                    <a:p>
                      <a:pPr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700">
                          <a:effectLst/>
                        </a:rPr>
                        <a:t>Сертификат участника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 vert="vert270"/>
                </a:tc>
              </a:tr>
              <a:tr h="8002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8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8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800" dirty="0">
                          <a:effectLst/>
                        </a:rPr>
                        <a:t>1</a:t>
                      </a:r>
                      <a:endParaRPr lang="ru-RU" sz="9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8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8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8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8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8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8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8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800">
                          <a:effectLst/>
                        </a:rPr>
                        <a:t>3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8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800">
                          <a:effectLst/>
                        </a:rPr>
                        <a:t>2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8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800">
                          <a:effectLst/>
                        </a:rPr>
                        <a:t>1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800">
                          <a:effectLst/>
                        </a:rPr>
                        <a:t> 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8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8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800">
                          <a:effectLst/>
                        </a:rPr>
                        <a:t>2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8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8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800">
                          <a:effectLst/>
                        </a:rPr>
                        <a:t>3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8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800">
                          <a:effectLst/>
                        </a:rPr>
                        <a:t>2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8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800">
                          <a:effectLst/>
                        </a:rPr>
                        <a:t>1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8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</a:tr>
              <a:tr h="6188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Сагындыкова Б.С.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</a:tr>
              <a:tr h="3046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Шахарова Ш.М.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</a:tr>
              <a:tr h="3046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Бримжанова Н.Т.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</a:tr>
              <a:tr h="3046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Саханова Т.Қ.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</a:tr>
              <a:tr h="3046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Исмаилова  А.Н.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</a:tr>
              <a:tr h="3046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6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Елубаева А.С.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</a:rPr>
                        <a:t>2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</a:tr>
              <a:tr h="3046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7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Оспанова  Н.Т.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</a:tr>
              <a:tr h="3046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8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Жұманова  Н.Т.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15" marR="54615" marT="0" marB="0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871538" y="27781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4209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1368152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/>
            </a:r>
            <a:br>
              <a:rPr lang="kk-KZ" dirty="0" smtClean="0"/>
            </a:br>
            <a:r>
              <a:rPr lang="kk-KZ" sz="3100" dirty="0" smtClean="0">
                <a:solidFill>
                  <a:srgbClr val="FFFF00"/>
                </a:solidFill>
              </a:rPr>
              <a:t>Биылғы оқу жылында кездескен кемшіліктерді жою мақсатында төмендегідей мәселелерді алға қойып отырмыз.</a:t>
            </a:r>
            <a:endParaRPr lang="ru-RU" sz="3100" dirty="0">
              <a:solidFill>
                <a:srgbClr val="FFFF00"/>
              </a:solidFill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611560" y="1700808"/>
            <a:ext cx="7992888" cy="4536504"/>
          </a:xfr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just"/>
            <a:r>
              <a:rPr lang="kk-KZ" sz="2800" dirty="0" smtClean="0">
                <a:solidFill>
                  <a:srgbClr val="FF0000"/>
                </a:solidFill>
              </a:rPr>
              <a:t>Оқушыларды қалалық,облыстық олимпиадаларға  қатыстыру;</a:t>
            </a:r>
          </a:p>
          <a:p>
            <a:pPr algn="just"/>
            <a:r>
              <a:rPr lang="kk-KZ" sz="2800" dirty="0" smtClean="0">
                <a:solidFill>
                  <a:srgbClr val="FF0000"/>
                </a:solidFill>
              </a:rPr>
              <a:t>Ғылыми-шығармашылық   жұмысты жандандыру;</a:t>
            </a:r>
          </a:p>
          <a:p>
            <a:pPr algn="just"/>
            <a:r>
              <a:rPr lang="kk-KZ" sz="2800" dirty="0" smtClean="0">
                <a:solidFill>
                  <a:srgbClr val="FF0000"/>
                </a:solidFill>
              </a:rPr>
              <a:t>Мектептегі  басқа ұлт  мұғалімдерін мемлекеттік тілде оқыту;</a:t>
            </a:r>
          </a:p>
          <a:p>
            <a:pPr algn="just"/>
            <a:r>
              <a:rPr lang="kk-KZ" sz="2800" dirty="0" smtClean="0">
                <a:solidFill>
                  <a:srgbClr val="FF0000"/>
                </a:solidFill>
              </a:rPr>
              <a:t>Ұстаздарды біліктілікті көтеру  курстарына жиі қатыстыру;</a:t>
            </a:r>
          </a:p>
          <a:p>
            <a:pPr algn="just"/>
            <a:endParaRPr lang="kk-KZ" sz="28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101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3" y="2420888"/>
            <a:ext cx="7740848" cy="3705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Шахарова Ш.М.</a:t>
            </a:r>
          </a:p>
          <a:p>
            <a:pPr marL="0" indent="0">
              <a:buNone/>
            </a:pPr>
            <a:r>
              <a:rPr lang="kk-KZ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Сағындықова Б.С.</a:t>
            </a:r>
          </a:p>
          <a:p>
            <a:pPr marL="0" indent="0">
              <a:buNone/>
            </a:pPr>
            <a:r>
              <a:rPr lang="kk-KZ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Оспанова Г.Т.</a:t>
            </a:r>
          </a:p>
          <a:p>
            <a:pPr marL="0" indent="0">
              <a:buNone/>
            </a:pPr>
            <a:r>
              <a:rPr lang="kk-KZ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Исмаилова Г.Т.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938544"/>
          </a:xfrm>
        </p:spPr>
        <p:txBody>
          <a:bodyPr>
            <a:normAutofit fontScale="90000"/>
          </a:bodyPr>
          <a:lstStyle/>
          <a:p>
            <a:r>
              <a:rPr lang="kk-KZ" dirty="0" smtClean="0">
                <a:solidFill>
                  <a:srgbClr val="FF0000"/>
                </a:solidFill>
              </a:rPr>
              <a:t>2014-2015 оқу жылында аттестациядан өтетін мұғалімдердің тізімі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878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kk-KZ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«Әдістемелік бірлестіктің мақсаты: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772816"/>
            <a:ext cx="8208912" cy="403244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«Мұғалімдердің педагогикалық шеберлігі мен құзіреттілігін жетілдіру;шығармашыл іс-әрекетке қабілетті,қазақ тілін жақсы меңгерген,кәсіби бағытталған,жан-жақты дамыған,салауатты шәкірт дайындау».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46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12968" cy="604867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kk-KZ" sz="6000" dirty="0" smtClean="0">
                <a:latin typeface="Times New Roman" pitchFamily="18" charset="0"/>
                <a:cs typeface="Times New Roman" pitchFamily="18" charset="0"/>
              </a:rPr>
              <a:t>Назарларыңызға рахмет!</a:t>
            </a:r>
            <a:br>
              <a:rPr lang="kk-KZ" sz="6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6000" dirty="0" smtClean="0">
                <a:latin typeface="Times New Roman" pitchFamily="18" charset="0"/>
                <a:cs typeface="Times New Roman" pitchFamily="18" charset="0"/>
              </a:rPr>
              <a:t>Жазғы демалыста жақсы демалыңыздар!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9156" name="Picture 4" descr="C:\Users\user\Desktop\семинар2014 05.03\семи\cvetok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83768" y="2931063"/>
            <a:ext cx="3810000" cy="348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4277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3648" y="576262"/>
            <a:ext cx="6264696" cy="570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03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eaLnBrk="0" fontAlgn="base" hangingPunct="0">
              <a:spcAft>
                <a:spcPct val="0"/>
              </a:spcAft>
            </a:pPr>
            <a:r>
              <a:rPr lang="kk-KZ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Әдістемелік бірлестіктің міндеттері: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340768"/>
            <a:ext cx="8640960" cy="511256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1.Қазақ тілі мен әдебиеті мұғалімдерінің педагогикалық,жобалаушылық,коммуникативтік біліктіліктерін қалыптастыру;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2.Әдістемелік мүшелерінің педагогикалық шығармашылық белсенділігін арттыруға жағдай жасау;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3.Оқушылардың жеке басының тұлғалық ерекшеліктерін ескере отырып,үлгерімі төмен және дарынды балалармен оқыту жұмысын жетілдіру;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4.Қазақ тілі мен әдебиет сабағында жеке тұлғаның рухани дүниесін байыта отырып,эстетикалық,интеллектуалдық,азаматтық тәрбие беру;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5.Білім сапасын көтеру мақсатында жаңа технологияны жүйелі қолдану</a:t>
            </a:r>
            <a:r>
              <a:rPr lang="kk-KZ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lang="kk-KZ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358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620688"/>
            <a:ext cx="7804389" cy="5505475"/>
          </a:xfrm>
        </p:spPr>
        <p:txBody>
          <a:bodyPr>
            <a:normAutofit/>
          </a:bodyPr>
          <a:lstStyle/>
          <a:p>
            <a:endParaRPr lang="ru-RU" sz="1400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570392"/>
          </a:xfrm>
        </p:spPr>
        <p:txBody>
          <a:bodyPr>
            <a:normAutofit fontScale="90000"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kk-KZ" b="1" dirty="0" smtClean="0">
                <a:ln/>
                <a:solidFill>
                  <a:srgbClr val="FFFF00"/>
                </a:solidFill>
              </a:rPr>
              <a:t>ӘБ отырыстары</a:t>
            </a:r>
            <a:endParaRPr lang="ru-RU" b="1" dirty="0">
              <a:ln/>
              <a:solidFill>
                <a:srgbClr val="FFFF0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51018" y="908720"/>
            <a:ext cx="7488832" cy="1452147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1.2012-2013 </a:t>
            </a:r>
            <a:r>
              <a:rPr lang="kk-KZ" sz="1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оқу жылының ӘБ-нің жылдық жұмыс жоспары бойынша атқарылған жұмысының қорытынды есебі.ҰБТ-нің нәтижелерін талқылау.</a:t>
            </a:r>
            <a:endParaRPr lang="ru-RU" sz="1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Қазақ  тілі мен тәдебиетін оқытудың қажетті нормативтік құқықтық құжаттармен, жаңа әдістемелік құралдармен, оқу бағдарламасымен, әдістемелік нұсқау хатпен, еуропалық тілдік стандартқа сай құрылған күнтізбелік жоспармен  танысу.</a:t>
            </a:r>
            <a:endParaRPr lang="ru-RU" sz="1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ӘБ жұмысын жаңа оқу жылына жоспарды толықтыру, талдау.</a:t>
            </a:r>
            <a:endParaRPr lang="ru-RU" sz="1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71600" y="2360867"/>
            <a:ext cx="7488832" cy="1284157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12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1.Оқу жылына арналған тақырыптық-күнтізбелік жоспарларды қарау.</a:t>
            </a:r>
            <a:endParaRPr lang="ru-RU" sz="12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2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2.Тіл апталығының жоспарын бекіту.</a:t>
            </a:r>
            <a:endParaRPr lang="ru-RU" sz="12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2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Қалалық, облыстық деңгейде өтетін іс- шаралармен таныстырып, жауапты мұғалімдер анықталды.</a:t>
            </a:r>
            <a:endParaRPr lang="ru-RU" sz="12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2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Қабілетті және дарынды оқушылармен жасалатын жұмыстар, құжаттарының жүргізуі туралы баяндамашы Саханова Т.Қ.</a:t>
            </a:r>
            <a:endParaRPr lang="ru-RU" sz="12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37163" y="3688984"/>
            <a:ext cx="7488832" cy="1368152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12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1.І тоқсанның қорытындысы.</a:t>
            </a:r>
            <a:endParaRPr lang="ru-RU" sz="12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2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Баяндамашы Исмаилова А.Н.  «Қазақ тілі сабақтарында оқушылардың тілді меңгеруге ықыласын,қызығушылығын арттыру»</a:t>
            </a:r>
            <a:endParaRPr lang="ru-RU" sz="12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2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3.Үлгері жоғары оқушылармен жұмыс.</a:t>
            </a:r>
            <a:endParaRPr lang="ru-RU" sz="12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2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Олимпиаданың материалдарын талдау Шахарова Ш.М.</a:t>
            </a:r>
            <a:endParaRPr lang="ru-RU" sz="12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2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 Әр түрлі сұрақтар. (Ғ.Мұстафин атындағы байқауға оқушы дайындау)</a:t>
            </a:r>
            <a:endParaRPr lang="ru-RU" sz="12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27584" y="5057136"/>
            <a:ext cx="7632848" cy="168423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1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1.ІІ </a:t>
            </a:r>
            <a:r>
              <a:rPr lang="kk-KZ" sz="1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тоқсанның қорытындысы</a:t>
            </a:r>
            <a:r>
              <a:rPr lang="kk-KZ" sz="1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kk-KZ" sz="1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Мұғалімдердің кәсіби шеберлігін шыңдау жолында  жиі кездесетін кедергілер .Баяндамашы Бримжанова Н.Т. </a:t>
            </a:r>
            <a:endParaRPr lang="ru-RU" sz="1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Баяндамашы Исмаилова А.Н.  «Қазақ тілі сабақтарында оқушылардың тілді меңгеруге ықыласын,қызығушылығын арттыру»</a:t>
            </a:r>
            <a:endParaRPr lang="ru-RU" sz="1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3.Үлгері жоғары оқушылармен жұмыс</a:t>
            </a:r>
            <a:r>
              <a:rPr lang="kk-KZ" sz="1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kk-KZ" sz="1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kk-KZ" sz="1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Әр түрлі сұрақтар. </a:t>
            </a:r>
            <a:r>
              <a:rPr lang="kk-KZ" sz="1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(«Жарқын Болашақ-2014»)</a:t>
            </a:r>
            <a:endParaRPr lang="ru-RU" sz="1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1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213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ln/>
                <a:solidFill>
                  <a:srgbClr val="FFFF00"/>
                </a:solidFill>
              </a:rPr>
              <a:t>ӘБ отырыстары</a:t>
            </a:r>
            <a:endParaRPr lang="ru-RU" dirty="0"/>
          </a:p>
        </p:txBody>
      </p:sp>
      <p:pic>
        <p:nvPicPr>
          <p:cNvPr id="49154" name="Picture 2" descr="C:\Users\user\Desktop\фото МО\IMG_244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18" y="1215121"/>
            <a:ext cx="4015509" cy="304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155" name="Picture 3" descr="C:\Users\user\Desktop\фото МО\IMG_244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040" y="1500005"/>
            <a:ext cx="3995936" cy="27660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175142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395536" y="3209240"/>
            <a:ext cx="3089722" cy="720080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18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Сағындықова Бағира Санекеевна</a:t>
            </a:r>
            <a:endParaRPr lang="ru-RU" sz="1800" b="1" i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одзаголовок 20"/>
          <p:cNvSpPr>
            <a:spLocks noGrp="1"/>
          </p:cNvSpPr>
          <p:nvPr>
            <p:ph type="subTitle" idx="1"/>
          </p:nvPr>
        </p:nvSpPr>
        <p:spPr>
          <a:xfrm>
            <a:off x="683568" y="3929320"/>
            <a:ext cx="4297263" cy="223598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  <a:scene3d>
              <a:camera prst="isometricOffAxis1Right"/>
              <a:lightRig rig="threePt" dir="t"/>
            </a:scene3d>
          </a:bodyPr>
          <a:lstStyle/>
          <a:p>
            <a:r>
              <a:rPr lang="kk-KZ" b="1" i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Әдістемелік тақырыбы</a:t>
            </a:r>
          </a:p>
          <a:p>
            <a:r>
              <a:rPr lang="kk-KZ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Сын тұрғысы  технологиясын қолдану арқылы баланың сабаққа деген  қызығушылығын арттыру</a:t>
            </a:r>
            <a:endParaRPr lang="ru-RU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089602" y="332656"/>
            <a:ext cx="3911649" cy="3596664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prstTxWarp prst="textCanUp">
              <a:avLst/>
            </a:prstTxWarp>
          </a:bodyPr>
          <a:lstStyle/>
          <a:p>
            <a:pPr algn="ctr"/>
            <a:r>
              <a:rPr lang="kk-KZ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</a:rPr>
              <a:t>Жалпы мәлімет</a:t>
            </a:r>
          </a:p>
          <a:p>
            <a:pPr algn="ctr"/>
            <a:r>
              <a:rPr lang="kk-KZ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ҚарМУ,Жоғары , қазақ тілі мен әдебиеті</a:t>
            </a:r>
          </a:p>
          <a:p>
            <a:pPr algn="ctr"/>
            <a:r>
              <a:rPr lang="kk-KZ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Мамандық  бойынша еңбек өтілі:25  жыл</a:t>
            </a:r>
          </a:p>
          <a:p>
            <a:pPr algn="ctr"/>
            <a:r>
              <a:rPr lang="kk-KZ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Санаты: І</a:t>
            </a:r>
          </a:p>
          <a:p>
            <a:pPr algn="ctr"/>
            <a:r>
              <a:rPr lang="kk-KZ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9 «Г»сыныбының жетекшісі</a:t>
            </a:r>
          </a:p>
          <a:p>
            <a:pPr algn="ctr"/>
            <a:r>
              <a:rPr lang="kk-KZ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Әдістемелік бірлестік жетекшіс</a:t>
            </a:r>
            <a:r>
              <a:rPr lang="kk-KZ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і </a:t>
            </a:r>
          </a:p>
          <a:p>
            <a:pPr algn="ctr"/>
            <a:r>
              <a:rPr lang="kk-KZ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МББҚА және ҚДИ   2009 жыл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9912" y="2204864"/>
            <a:ext cx="1304925" cy="123825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5856" y="332656"/>
            <a:ext cx="1704975" cy="1257300"/>
          </a:xfrm>
          <a:prstGeom prst="rect">
            <a:avLst/>
          </a:prstGeom>
        </p:spPr>
      </p:pic>
      <p:pic>
        <p:nvPicPr>
          <p:cNvPr id="49154" name="Picture 2" descr="C:\Users\user\Desktop\фото семинар\DSC05924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228114">
            <a:off x="374354" y="474770"/>
            <a:ext cx="2520280" cy="256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 rot="1178680">
            <a:off x="5367279" y="4262996"/>
            <a:ext cx="1440160" cy="192960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2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«Заманауи </a:t>
            </a:r>
            <a:r>
              <a:rPr lang="kk-KZ" sz="1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әлемдегі білім мен ғылым</a:t>
            </a:r>
            <a:endParaRPr lang="kk-KZ" sz="12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Халықаралық конференция»</a:t>
            </a:r>
          </a:p>
          <a:p>
            <a:pPr algn="ctr"/>
            <a:endParaRPr lang="kk-KZ" sz="12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12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2014</a:t>
            </a:r>
            <a:endParaRPr lang="ru-RU" sz="12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744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Сағындықова  Б.С.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0832863"/>
              </p:ext>
            </p:extLst>
          </p:nvPr>
        </p:nvGraphicFramePr>
        <p:xfrm>
          <a:off x="871538" y="2276475"/>
          <a:ext cx="7408862" cy="3849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39416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Graphic spid="4" grpId="0">
        <p:bldAsOne/>
      </p:bldGraphic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1209</TotalTime>
  <Words>998</Words>
  <Application>Microsoft Office PowerPoint</Application>
  <PresentationFormat>Экран (4:3)</PresentationFormat>
  <Paragraphs>413</Paragraphs>
  <Slides>41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3" baseType="lpstr">
      <vt:lpstr>Волна</vt:lpstr>
      <vt:lpstr>Диаграмма</vt:lpstr>
      <vt:lpstr>№86 Жалпы білім беретін орта мектеп</vt:lpstr>
      <vt:lpstr>Мектептің проблемалық тақырыбы:</vt:lpstr>
      <vt:lpstr>Әдістемелік бірлестіктің тақырыбы: </vt:lpstr>
      <vt:lpstr>«Әдістемелік бірлестіктің мақсаты:</vt:lpstr>
      <vt:lpstr>Әдістемелік бірлестіктің міндеттері:</vt:lpstr>
      <vt:lpstr>ӘБ отырыстары</vt:lpstr>
      <vt:lpstr>ӘБ отырыстары</vt:lpstr>
      <vt:lpstr>Сағындықова Бағира Санекеевна</vt:lpstr>
      <vt:lpstr>Сағындықова  Б.С.</vt:lpstr>
      <vt:lpstr>Оспанова Гүлмира Төлеуовна</vt:lpstr>
      <vt:lpstr>Оспанова Г.Т.</vt:lpstr>
      <vt:lpstr>Жұманова Гаухар Жеңісовна</vt:lpstr>
      <vt:lpstr>Жұманова Г.Ж.</vt:lpstr>
      <vt:lpstr>Бримжанова Нұрсұлу Төлегеновна</vt:lpstr>
      <vt:lpstr>Бримжанова Н.Т.</vt:lpstr>
      <vt:lpstr>Саханова Тұрсын Қадырбаевна</vt:lpstr>
      <vt:lpstr>Саханова Т.Қ.</vt:lpstr>
      <vt:lpstr>Шахарова Шайзада Мубараковна</vt:lpstr>
      <vt:lpstr>Шахарова  Ш.М.</vt:lpstr>
      <vt:lpstr>Исмаилова Ақмарал Налжигитовна</vt:lpstr>
      <vt:lpstr>Исмаилова А.Н.</vt:lpstr>
      <vt:lpstr>Презентация PowerPoint</vt:lpstr>
      <vt:lpstr> Елубаева А.С. </vt:lpstr>
      <vt:lpstr>Біздің жетістіктеріміз</vt:lpstr>
      <vt:lpstr>Біздің жетістіктеріміз</vt:lpstr>
      <vt:lpstr>Презентация PowerPoint</vt:lpstr>
      <vt:lpstr>Презентация PowerPoint</vt:lpstr>
      <vt:lpstr>Презентация PowerPoint</vt:lpstr>
      <vt:lpstr>Презентация PowerPoint</vt:lpstr>
      <vt:lpstr>Қазақ тілі пәнінен 3-жылдық  ҰБТ-дің қорытындысы</vt:lpstr>
      <vt:lpstr>Қазақ тілі пәнінен 3-жылдың  ҰБТ орташа ұпай саны</vt:lpstr>
      <vt:lpstr>ІІ-жарты жылдық қорытынды</vt:lpstr>
      <vt:lpstr>  Орыс сыныптарындағы қазақ тілі пәнінен оқушылардың білім сапасы      2013-2014 оқу жылы І тоқсан </vt:lpstr>
      <vt:lpstr>  Орыс сыныптарындағы қазақ тілі пәнінен оқушылардың білім сапасы    2013-2014 оқу жылы ІІ тоқсан   </vt:lpstr>
      <vt:lpstr>Қазақ тілі пәні  бойынша  2013-2014  оқу жылындағы білм сапасының көрсеткіштері</vt:lpstr>
      <vt:lpstr>Тілдер мерекесі</vt:lpstr>
      <vt:lpstr>Презентация PowerPoint</vt:lpstr>
      <vt:lpstr> Биылғы оқу жылында кездескен кемшіліктерді жою мақсатында төмендегідей мәселелерді алға қойып отырмыз.</vt:lpstr>
      <vt:lpstr>2014-2015 оқу жылында аттестациядан өтетін мұғалімдердің тізімі</vt:lpstr>
      <vt:lpstr>Назарларыңызға рахмет! Жазғы демалыста жақсы демалыңыздар!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№86ЖББОМ</dc:title>
  <dc:creator>user</dc:creator>
  <cp:lastModifiedBy>user</cp:lastModifiedBy>
  <cp:revision>277</cp:revision>
  <dcterms:created xsi:type="dcterms:W3CDTF">2014-02-27T07:35:21Z</dcterms:created>
  <dcterms:modified xsi:type="dcterms:W3CDTF">2014-06-06T07:30:37Z</dcterms:modified>
</cp:coreProperties>
</file>