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43"/>
  </p:notesMasterIdLst>
  <p:sldIdLst>
    <p:sldId id="256" r:id="rId2"/>
    <p:sldId id="257" r:id="rId3"/>
    <p:sldId id="295" r:id="rId4"/>
    <p:sldId id="300" r:id="rId5"/>
    <p:sldId id="301" r:id="rId6"/>
    <p:sldId id="272" r:id="rId7"/>
    <p:sldId id="309" r:id="rId8"/>
    <p:sldId id="262" r:id="rId9"/>
    <p:sldId id="314" r:id="rId10"/>
    <p:sldId id="266" r:id="rId11"/>
    <p:sldId id="315" r:id="rId12"/>
    <p:sldId id="267" r:id="rId13"/>
    <p:sldId id="316" r:id="rId14"/>
    <p:sldId id="263" r:id="rId15"/>
    <p:sldId id="317" r:id="rId16"/>
    <p:sldId id="265" r:id="rId17"/>
    <p:sldId id="318" r:id="rId18"/>
    <p:sldId id="264" r:id="rId19"/>
    <p:sldId id="319" r:id="rId20"/>
    <p:sldId id="268" r:id="rId21"/>
    <p:sldId id="320" r:id="rId22"/>
    <p:sldId id="269" r:id="rId23"/>
    <p:sldId id="321" r:id="rId24"/>
    <p:sldId id="292" r:id="rId25"/>
    <p:sldId id="302" r:id="rId26"/>
    <p:sldId id="326" r:id="rId27"/>
    <p:sldId id="327" r:id="rId28"/>
    <p:sldId id="323" r:id="rId29"/>
    <p:sldId id="324" r:id="rId30"/>
    <p:sldId id="285" r:id="rId31"/>
    <p:sldId id="287" r:id="rId32"/>
    <p:sldId id="296" r:id="rId33"/>
    <p:sldId id="304" r:id="rId34"/>
    <p:sldId id="303" r:id="rId35"/>
    <p:sldId id="312" r:id="rId36"/>
    <p:sldId id="297" r:id="rId37"/>
    <p:sldId id="313" r:id="rId38"/>
    <p:sldId id="310" r:id="rId39"/>
    <p:sldId id="311" r:id="rId40"/>
    <p:sldId id="322" r:id="rId41"/>
    <p:sldId id="32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3373C4-C219-4EF0-9C8C-C81B21C8FAE3}">
          <p14:sldIdLst>
            <p14:sldId id="256"/>
            <p14:sldId id="257"/>
            <p14:sldId id="295"/>
            <p14:sldId id="300"/>
            <p14:sldId id="301"/>
            <p14:sldId id="272"/>
            <p14:sldId id="309"/>
          </p14:sldIdLst>
        </p14:section>
        <p14:section name="Раздел без заголовка" id="{860B1134-885D-490A-906D-A0773D0AA733}">
          <p14:sldIdLst>
            <p14:sldId id="262"/>
            <p14:sldId id="314"/>
            <p14:sldId id="266"/>
            <p14:sldId id="315"/>
            <p14:sldId id="267"/>
            <p14:sldId id="316"/>
            <p14:sldId id="263"/>
            <p14:sldId id="317"/>
            <p14:sldId id="265"/>
            <p14:sldId id="318"/>
            <p14:sldId id="264"/>
            <p14:sldId id="319"/>
            <p14:sldId id="268"/>
            <p14:sldId id="320"/>
            <p14:sldId id="269"/>
            <p14:sldId id="321"/>
            <p14:sldId id="292"/>
            <p14:sldId id="302"/>
            <p14:sldId id="326"/>
            <p14:sldId id="327"/>
            <p14:sldId id="323"/>
            <p14:sldId id="324"/>
            <p14:sldId id="285"/>
            <p14:sldId id="287"/>
            <p14:sldId id="296"/>
            <p14:sldId id="304"/>
            <p14:sldId id="303"/>
            <p14:sldId id="312"/>
            <p14:sldId id="297"/>
            <p14:sldId id="313"/>
            <p14:sldId id="310"/>
            <p14:sldId id="311"/>
            <p14:sldId id="322"/>
            <p14:sldId id="3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04" autoAdjust="0"/>
    <p:restoredTop sz="94660"/>
  </p:normalViewPr>
  <p:slideViewPr>
    <p:cSldViewPr>
      <p:cViewPr>
        <p:scale>
          <a:sx n="90" d="100"/>
          <a:sy n="90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Үлгерімі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>
                    <a:latin typeface="KZ 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Білім сапасы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0.45</c:v>
                </c:pt>
                <c:pt idx="1">
                  <c:v>0.47</c:v>
                </c:pt>
                <c:pt idx="2">
                  <c:v>0.53</c:v>
                </c:pt>
                <c:pt idx="3">
                  <c:v>0.51</c:v>
                </c:pt>
                <c:pt idx="4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2496"/>
        <c:axId val="22618496"/>
      </c:barChart>
      <c:catAx>
        <c:axId val="22522496"/>
        <c:scaling>
          <c:orientation val="minMax"/>
        </c:scaling>
        <c:delete val="0"/>
        <c:axPos val="b"/>
        <c:majorTickMark val="out"/>
        <c:minorTickMark val="none"/>
        <c:tickLblPos val="nextTo"/>
        <c:crossAx val="22618496"/>
        <c:crosses val="autoZero"/>
        <c:auto val="1"/>
        <c:lblAlgn val="ctr"/>
        <c:lblOffset val="100"/>
        <c:noMultiLvlLbl val="0"/>
      </c:catAx>
      <c:valAx>
        <c:axId val="22618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522496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Орташа ұпай саны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Оқу үлгерімі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2-4 сыныптар</c:v>
                </c:pt>
                <c:pt idx="1">
                  <c:v>5-8 сыныптар</c:v>
                </c:pt>
                <c:pt idx="2">
                  <c:v>9-11 сыныптар</c:v>
                </c:pt>
                <c:pt idx="3">
                  <c:v>Жалпы 2-11 сыныптар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Білім сапасы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2-4 сыныптар</c:v>
                </c:pt>
                <c:pt idx="1">
                  <c:v>5-8 сыныптар</c:v>
                </c:pt>
                <c:pt idx="2">
                  <c:v>9-11 сыныптар</c:v>
                </c:pt>
                <c:pt idx="3">
                  <c:v>Жалпы 2-11 сыныптар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0.69</c:v>
                </c:pt>
                <c:pt idx="1">
                  <c:v>0.56000000000000005</c:v>
                </c:pt>
                <c:pt idx="2">
                  <c:v>0.5</c:v>
                </c:pt>
                <c:pt idx="3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2-4 сыныптар</c:v>
                </c:pt>
                <c:pt idx="1">
                  <c:v>5-8 сыныптар</c:v>
                </c:pt>
                <c:pt idx="2">
                  <c:v>9-11 сыныптар</c:v>
                </c:pt>
                <c:pt idx="3">
                  <c:v>Жалпы 2-11 сыныптар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0023808"/>
        <c:axId val="240041984"/>
        <c:axId val="0"/>
      </c:bar3DChart>
      <c:catAx>
        <c:axId val="240023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0041984"/>
        <c:crosses val="autoZero"/>
        <c:auto val="1"/>
        <c:lblAlgn val="ctr"/>
        <c:lblOffset val="100"/>
        <c:noMultiLvlLbl val="0"/>
      </c:catAx>
      <c:valAx>
        <c:axId val="240041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0023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Оқу үлгерімі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2-4 сыныптар</c:v>
                </c:pt>
                <c:pt idx="1">
                  <c:v>5-8 сыныптар</c:v>
                </c:pt>
                <c:pt idx="2">
                  <c:v>9-11 сыныптар</c:v>
                </c:pt>
                <c:pt idx="3">
                  <c:v>Барлығы 2-11 сыныптар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0.95</c:v>
                </c:pt>
                <c:pt idx="2">
                  <c:v>1</c:v>
                </c:pt>
                <c:pt idx="3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Білім сапасы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2-4 сыныптар</c:v>
                </c:pt>
                <c:pt idx="1">
                  <c:v>5-8 сыныптар</c:v>
                </c:pt>
                <c:pt idx="2">
                  <c:v>9-11 сыныптар</c:v>
                </c:pt>
                <c:pt idx="3">
                  <c:v>Барлығы 2-11 сыныптар 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0.69</c:v>
                </c:pt>
                <c:pt idx="1">
                  <c:v>0.56999999999999995</c:v>
                </c:pt>
                <c:pt idx="2">
                  <c:v>0.48</c:v>
                </c:pt>
                <c:pt idx="3">
                  <c:v>0.59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2-4 сыныптар</c:v>
                </c:pt>
                <c:pt idx="1">
                  <c:v>5-8 сыныптар</c:v>
                </c:pt>
                <c:pt idx="2">
                  <c:v>9-11 сыныптар</c:v>
                </c:pt>
                <c:pt idx="3">
                  <c:v>Барлығы 2-11 сыныптар 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679616"/>
        <c:axId val="247689600"/>
      </c:barChart>
      <c:catAx>
        <c:axId val="247679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7689600"/>
        <c:crosses val="autoZero"/>
        <c:auto val="1"/>
        <c:lblAlgn val="ctr"/>
        <c:lblOffset val="100"/>
        <c:noMultiLvlLbl val="0"/>
      </c:catAx>
      <c:valAx>
        <c:axId val="247689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7679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06326690079773"/>
          <c:y val="0.36221451485231015"/>
          <c:w val="0.10321263277204853"/>
          <c:h val="0.18562388034828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1-4 сыныптар</c:v>
                </c:pt>
                <c:pt idx="1">
                  <c:v>5-8-сыныптар</c:v>
                </c:pt>
                <c:pt idx="2">
                  <c:v>9-11-сыныптар</c:v>
                </c:pt>
                <c:pt idx="3">
                  <c:v>Жалпы білм сапасы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0.55000000000000004</c:v>
                </c:pt>
                <c:pt idx="2">
                  <c:v>0.53</c:v>
                </c:pt>
                <c:pt idx="3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Жылдық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1-4 сыныптар</c:v>
                </c:pt>
                <c:pt idx="1">
                  <c:v>5-8-сыныптар</c:v>
                </c:pt>
                <c:pt idx="2">
                  <c:v>9-11-сыныптар</c:v>
                </c:pt>
                <c:pt idx="3">
                  <c:v>Жалпы білм сапасы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0.85</c:v>
                </c:pt>
                <c:pt idx="1">
                  <c:v>0.65</c:v>
                </c:pt>
                <c:pt idx="2">
                  <c:v>0.53</c:v>
                </c:pt>
                <c:pt idx="3">
                  <c:v>0.67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1-4 сыныптар</c:v>
                </c:pt>
                <c:pt idx="1">
                  <c:v>5-8-сыныптар</c:v>
                </c:pt>
                <c:pt idx="2">
                  <c:v>9-11-сыныптар</c:v>
                </c:pt>
                <c:pt idx="3">
                  <c:v>Жалпы білм сапасы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196736"/>
        <c:axId val="254210816"/>
      </c:barChart>
      <c:catAx>
        <c:axId val="254196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  <c:crossAx val="254210816"/>
        <c:crosses val="autoZero"/>
        <c:auto val="1"/>
        <c:lblAlgn val="ctr"/>
        <c:lblOffset val="100"/>
        <c:noMultiLvlLbl val="0"/>
      </c:catAx>
      <c:valAx>
        <c:axId val="254210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41967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84685400563462E-2"/>
          <c:y val="8.0190824260088653E-2"/>
          <c:w val="0.86141359050302191"/>
          <c:h val="0.85912156749044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Үлгерімі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Білім сапасы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0.55000000000000004</c:v>
                </c:pt>
                <c:pt idx="2">
                  <c:v>0.6</c:v>
                </c:pt>
                <c:pt idx="3">
                  <c:v>0.56999999999999995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89600"/>
        <c:axId val="22891136"/>
      </c:barChart>
      <c:catAx>
        <c:axId val="22889600"/>
        <c:scaling>
          <c:orientation val="minMax"/>
        </c:scaling>
        <c:delete val="0"/>
        <c:axPos val="b"/>
        <c:majorTickMark val="out"/>
        <c:minorTickMark val="none"/>
        <c:tickLblPos val="nextTo"/>
        <c:crossAx val="22891136"/>
        <c:crosses val="autoZero"/>
        <c:auto val="1"/>
        <c:lblAlgn val="ctr"/>
        <c:lblOffset val="100"/>
        <c:noMultiLvlLbl val="0"/>
      </c:catAx>
      <c:valAx>
        <c:axId val="22891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889600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84685400563462E-2"/>
          <c:y val="6.5655829639181151E-2"/>
          <c:w val="0.81095487490669171"/>
          <c:h val="0.87365656211135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Үлгерімі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Білім сапасы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0.65</c:v>
                </c:pt>
                <c:pt idx="1">
                  <c:v>0.64</c:v>
                </c:pt>
                <c:pt idx="2">
                  <c:v>0.55000000000000004</c:v>
                </c:pt>
                <c:pt idx="3">
                  <c:v>0.48</c:v>
                </c:pt>
                <c:pt idx="4">
                  <c:v>0.51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86624"/>
        <c:axId val="23788160"/>
      </c:barChart>
      <c:catAx>
        <c:axId val="2378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23788160"/>
        <c:crosses val="autoZero"/>
        <c:auto val="1"/>
        <c:lblAlgn val="ctr"/>
        <c:lblOffset val="100"/>
        <c:noMultiLvlLbl val="0"/>
      </c:catAx>
      <c:valAx>
        <c:axId val="23788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786624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Үлгерімі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Білім сапасы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0.72</c:v>
                </c:pt>
                <c:pt idx="1">
                  <c:v>0.69</c:v>
                </c:pt>
                <c:pt idx="2">
                  <c:v>0.8</c:v>
                </c:pt>
                <c:pt idx="3">
                  <c:v>0.82</c:v>
                </c:pt>
                <c:pt idx="4">
                  <c:v>0.78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599872"/>
        <c:axId val="247601408"/>
      </c:barChart>
      <c:catAx>
        <c:axId val="247599872"/>
        <c:scaling>
          <c:orientation val="minMax"/>
        </c:scaling>
        <c:delete val="0"/>
        <c:axPos val="b"/>
        <c:majorTickMark val="out"/>
        <c:minorTickMark val="none"/>
        <c:tickLblPos val="nextTo"/>
        <c:crossAx val="247601408"/>
        <c:crosses val="autoZero"/>
        <c:auto val="1"/>
        <c:lblAlgn val="ctr"/>
        <c:lblOffset val="100"/>
        <c:noMultiLvlLbl val="0"/>
      </c:catAx>
      <c:valAx>
        <c:axId val="247601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7599872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Үлгерімі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Білім сапасы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0.65</c:v>
                </c:pt>
                <c:pt idx="1">
                  <c:v>0.67</c:v>
                </c:pt>
                <c:pt idx="2">
                  <c:v>0.65</c:v>
                </c:pt>
                <c:pt idx="3">
                  <c:v>0.61</c:v>
                </c:pt>
                <c:pt idx="4">
                  <c:v>0.67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729472"/>
        <c:axId val="258731008"/>
      </c:barChart>
      <c:catAx>
        <c:axId val="258729472"/>
        <c:scaling>
          <c:orientation val="minMax"/>
        </c:scaling>
        <c:delete val="0"/>
        <c:axPos val="b"/>
        <c:majorTickMark val="out"/>
        <c:minorTickMark val="none"/>
        <c:tickLblPos val="nextTo"/>
        <c:crossAx val="258731008"/>
        <c:crosses val="autoZero"/>
        <c:auto val="1"/>
        <c:lblAlgn val="ctr"/>
        <c:lblOffset val="100"/>
        <c:noMultiLvlLbl val="0"/>
      </c:catAx>
      <c:valAx>
        <c:axId val="2587310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8729472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Үлгерімі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Білім сапасы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0.45</c:v>
                </c:pt>
                <c:pt idx="1">
                  <c:v>0.47</c:v>
                </c:pt>
                <c:pt idx="2">
                  <c:v>0.47</c:v>
                </c:pt>
                <c:pt idx="3">
                  <c:v>0.52</c:v>
                </c:pt>
                <c:pt idx="4">
                  <c:v>0.51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245376"/>
        <c:axId val="260246912"/>
      </c:barChart>
      <c:catAx>
        <c:axId val="260245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60246912"/>
        <c:crosses val="autoZero"/>
        <c:auto val="1"/>
        <c:lblAlgn val="ctr"/>
        <c:lblOffset val="100"/>
        <c:noMultiLvlLbl val="0"/>
      </c:catAx>
      <c:valAx>
        <c:axId val="2602469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0245376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84685400563462E-2"/>
          <c:y val="6.5655829639181151E-2"/>
          <c:w val="0.853768330564184"/>
          <c:h val="0.87365656211135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Үлгерімі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Білім сапасы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0.68</c:v>
                </c:pt>
                <c:pt idx="1">
                  <c:v>0.68</c:v>
                </c:pt>
                <c:pt idx="2">
                  <c:v>0.66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321536"/>
        <c:axId val="268323072"/>
      </c:barChart>
      <c:catAx>
        <c:axId val="268321536"/>
        <c:scaling>
          <c:orientation val="minMax"/>
        </c:scaling>
        <c:delete val="0"/>
        <c:axPos val="b"/>
        <c:majorTickMark val="out"/>
        <c:minorTickMark val="none"/>
        <c:tickLblPos val="nextTo"/>
        <c:crossAx val="268323072"/>
        <c:crosses val="autoZero"/>
        <c:auto val="1"/>
        <c:lblAlgn val="ctr"/>
        <c:lblOffset val="100"/>
        <c:noMultiLvlLbl val="0"/>
      </c:catAx>
      <c:valAx>
        <c:axId val="268323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8321536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Үлгерімі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Білім сапасы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0.48</c:v>
                </c:pt>
                <c:pt idx="1">
                  <c:v>0.48</c:v>
                </c:pt>
                <c:pt idx="2">
                  <c:v>0.68</c:v>
                </c:pt>
                <c:pt idx="3">
                  <c:v>0.66</c:v>
                </c:pt>
                <c:pt idx="4">
                  <c:v>0.67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І тоқсан</c:v>
                </c:pt>
                <c:pt idx="1">
                  <c:v>ІІ тоқсан</c:v>
                </c:pt>
                <c:pt idx="2">
                  <c:v>ІІІ тоқсан</c:v>
                </c:pt>
                <c:pt idx="3">
                  <c:v>І V тоқсан</c:v>
                </c:pt>
                <c:pt idx="4">
                  <c:v>Жылдық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492032"/>
        <c:axId val="296506112"/>
      </c:barChart>
      <c:catAx>
        <c:axId val="296492032"/>
        <c:scaling>
          <c:orientation val="minMax"/>
        </c:scaling>
        <c:delete val="0"/>
        <c:axPos val="b"/>
        <c:majorTickMark val="out"/>
        <c:minorTickMark val="none"/>
        <c:tickLblPos val="nextTo"/>
        <c:crossAx val="296506112"/>
        <c:crosses val="autoZero"/>
        <c:auto val="1"/>
        <c:lblAlgn val="ctr"/>
        <c:lblOffset val="100"/>
        <c:noMultiLvlLbl val="0"/>
      </c:catAx>
      <c:valAx>
        <c:axId val="296506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6492032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776692526826156E-2"/>
          <c:y val="4.7791535403787527E-2"/>
          <c:w val="0.74217919707034663"/>
          <c:h val="0.8329300510866024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Білім сапасы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0.68</c:v>
                </c:pt>
                <c:pt idx="1">
                  <c:v>0.8200000000000004</c:v>
                </c:pt>
                <c:pt idx="2">
                  <c:v>0.8200000000000004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Оқу үлгерімі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600704"/>
        <c:axId val="22602496"/>
        <c:axId val="22273536"/>
      </c:bar3DChart>
      <c:catAx>
        <c:axId val="2260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2602496"/>
        <c:crosses val="autoZero"/>
        <c:auto val="1"/>
        <c:lblAlgn val="ctr"/>
        <c:lblOffset val="100"/>
        <c:noMultiLvlLbl val="0"/>
      </c:catAx>
      <c:valAx>
        <c:axId val="22602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600704"/>
        <c:crosses val="autoZero"/>
        <c:crossBetween val="between"/>
      </c:valAx>
      <c:serAx>
        <c:axId val="22273536"/>
        <c:scaling>
          <c:orientation val="minMax"/>
        </c:scaling>
        <c:delete val="1"/>
        <c:axPos val="b"/>
        <c:majorTickMark val="out"/>
        <c:minorTickMark val="none"/>
        <c:tickLblPos val="none"/>
        <c:crossAx val="226024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63F72-57E6-4227-BAA7-2311B26F2255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D4153-D49E-4955-BF82-0EBBD2348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D4153-D49E-4955-BF82-0EBBD2348A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D4153-D49E-4955-BF82-0EBBD2348A8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gif"/><Relationship Id="rId5" Type="http://schemas.openxmlformats.org/officeDocument/2006/relationships/image" Target="../media/image13.jpe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gif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oleObject" Target="../embeddings/Microsoft_Excel_97-2003_Worksheet1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/>
            <a:scene3d>
              <a:camera prst="obliqueTopLeft"/>
              <a:lightRig rig="threePt" dir="t"/>
            </a:scene3d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№86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білім беретін орта мектеп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426" y="2492896"/>
            <a:ext cx="5400599" cy="3142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22838"/>
            <a:ext cx="2808312" cy="1728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025" y="2060848"/>
            <a:ext cx="1704975" cy="1257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655" y="5013176"/>
            <a:ext cx="11430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2852937"/>
            <a:ext cx="3240360" cy="10801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b="1" i="1" dirty="0"/>
              <a:t>Әдістемелік тақырыбы</a:t>
            </a:r>
          </a:p>
          <a:p>
            <a:pPr algn="ctr"/>
            <a:r>
              <a:rPr lang="kk-KZ" b="1" i="1" dirty="0" smtClean="0"/>
              <a:t>Ойын арқылы  оқушылардың тілін дамыту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332656"/>
            <a:ext cx="3744416" cy="1152128"/>
          </a:xfrm>
        </p:spPr>
        <p:txBody>
          <a:bodyPr>
            <a:prstTxWarp prst="textCanUp">
              <a:avLst/>
            </a:prstTxWarp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Оспанова Гүлмира Төлеуовна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64088" y="1412776"/>
            <a:ext cx="3456384" cy="2376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     </a:t>
            </a:r>
            <a:r>
              <a:rPr lang="kk-K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Білімі жоғары, ҚарМУ</a:t>
            </a:r>
          </a:p>
          <a:p>
            <a:r>
              <a:rPr lang="kk-K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Еңбек өтілі:25 </a:t>
            </a:r>
            <a:r>
              <a:rPr lang="kk-K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жыл</a:t>
            </a:r>
          </a:p>
          <a:p>
            <a:r>
              <a:rPr lang="kk-K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Санаты: </a:t>
            </a:r>
            <a:r>
              <a:rPr lang="kk-K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бірінші </a:t>
            </a:r>
          </a:p>
          <a:p>
            <a:r>
              <a:rPr lang="kk-K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Директордың оқу-тәрбие ісі жөніндегі орынбасары</a:t>
            </a:r>
          </a:p>
          <a:p>
            <a:r>
              <a:rPr lang="kk-K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МББҚА  және ҚДИ</a:t>
            </a:r>
            <a:endParaRPr lang="kk-KZ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kk-K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 </a:t>
            </a:r>
            <a:r>
              <a:rPr lang="kk-K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-«В» </a:t>
            </a:r>
            <a:r>
              <a:rPr lang="kk-K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сынып жетекшісі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Рисунок 5" descr="799667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124744"/>
            <a:ext cx="1304925" cy="14401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714020">
            <a:off x="5315951" y="4029150"/>
            <a:ext cx="1857250" cy="25202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 «Коллеги» </a:t>
            </a:r>
            <a:endParaRPr lang="kk-KZ" sz="1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Оспанова  Г.Т.</a:t>
            </a:r>
          </a:p>
          <a:p>
            <a:pPr algn="ctr"/>
            <a:r>
              <a:rPr lang="kk-KZ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«Орыс мектептерінде қазақ тілін оқытудың тиімді жолдары</a:t>
            </a:r>
            <a:r>
              <a:rPr lang="kk-KZ" sz="1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kk-KZ" sz="14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4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D:\фото МО\IMG_24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20580"/>
            <a:ext cx="2230928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Оспанова Г.Т.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18442144"/>
              </p:ext>
            </p:extLst>
          </p:nvPr>
        </p:nvGraphicFramePr>
        <p:xfrm>
          <a:off x="395536" y="1484784"/>
          <a:ext cx="8305800" cy="524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40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3240360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DoubleWave1">
              <a:avLst/>
            </a:prstTxWarp>
          </a:bodyPr>
          <a:lstStyle/>
          <a:p>
            <a:pPr algn="ctr"/>
            <a:r>
              <a:rPr lang="kk-K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Жұманова Гаухар Жеңісовна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08104" y="836712"/>
            <a:ext cx="3047934" cy="172819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5" descr="C:\Users\user\Desktop\фото 2013\SDC135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55875" y="440670"/>
            <a:ext cx="230425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SDC135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8982">
            <a:off x="6661912" y="2287233"/>
            <a:ext cx="2179095" cy="1160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012160" y="54868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796136" y="332656"/>
            <a:ext cx="2664296" cy="1656184"/>
          </a:xfrm>
          <a:prstGeom prst="roundRect">
            <a:avLst>
              <a:gd name="adj" fmla="val 2051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Білімі жоғары, ҚарМУ</a:t>
            </a:r>
          </a:p>
          <a:p>
            <a:pPr algn="just"/>
            <a:r>
              <a:rPr lang="kk-K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Еңбек өтілі:16 жыл</a:t>
            </a:r>
          </a:p>
          <a:p>
            <a:pPr algn="just"/>
            <a:r>
              <a:rPr lang="kk-K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Санаты: бірінші </a:t>
            </a:r>
          </a:p>
          <a:p>
            <a:pPr algn="just"/>
            <a:r>
              <a:rPr lang="kk-K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Директордың тәрбие ісі жөніндегі орынбасары</a:t>
            </a:r>
          </a:p>
          <a:p>
            <a:pPr algn="just"/>
            <a:r>
              <a:rPr lang="kk-K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МББҚА  және ҚДИ</a:t>
            </a:r>
            <a:endParaRPr lang="kk-KZ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2132855"/>
            <a:ext cx="2664296" cy="16561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Әдістемелік тақырыбы</a:t>
            </a:r>
          </a:p>
          <a:p>
            <a:pPr algn="ctr"/>
            <a:endParaRPr lang="kk-KZ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Модульдік технологияны қолдану арқылы оқушының тілін дамыту</a:t>
            </a:r>
          </a:p>
          <a:p>
            <a:pPr algn="ctr"/>
            <a:r>
              <a:rPr lang="kk-K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Жарқын болашақ 3 орын 2013 </a:t>
            </a:r>
          </a:p>
          <a:p>
            <a:pPr algn="ctr"/>
            <a:r>
              <a:rPr lang="kk-K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Аймақтық конференция  2013</a:t>
            </a:r>
          </a:p>
          <a:p>
            <a:pPr algn="ctr"/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707900">
            <a:off x="3322753" y="4281521"/>
            <a:ext cx="1495868" cy="19395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Аймақтық конференция</a:t>
            </a:r>
          </a:p>
          <a:p>
            <a:pPr algn="ctr"/>
            <a:endParaRPr lang="kk-KZ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9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5515" y="2743013"/>
            <a:ext cx="1704975" cy="1257300"/>
          </a:xfrm>
          <a:prstGeom prst="rect">
            <a:avLst/>
          </a:prstGeom>
        </p:spPr>
      </p:pic>
      <p:pic>
        <p:nvPicPr>
          <p:cNvPr id="17409" name="Picture 1" descr="C:\Users\user\Desktop\фото 2013\SDC135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1944216" cy="2376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0527">
            <a:off x="611560" y="4149081"/>
            <a:ext cx="1368152" cy="14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Жұманова Г.Ж.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56016551"/>
              </p:ext>
            </p:extLst>
          </p:nvPr>
        </p:nvGraphicFramePr>
        <p:xfrm>
          <a:off x="467544" y="1268760"/>
          <a:ext cx="8305800" cy="524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7744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фото МО\IMG_24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1954038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572000" y="2132856"/>
            <a:ext cx="4310658" cy="3888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Білім жоғары, ҚазұУ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Еңбек өтілі: 35 жыл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Санаты: жоғары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Жас маман тәлімгері   МББҚАжәне ҚДИ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95936" y="332656"/>
            <a:ext cx="4608512" cy="17281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CanDown">
              <a:avLst/>
            </a:prstTxWarp>
          </a:bodyPr>
          <a:lstStyle/>
          <a:p>
            <a:pPr algn="ctr"/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Бримжанова Нұрсұлу Төлегеновна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179512" y="2276872"/>
            <a:ext cx="2808312" cy="1852849"/>
          </a:xfrm>
          <a:prstGeom prst="plaqu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kk-KZ" i="1" dirty="0" smtClean="0">
                <a:solidFill>
                  <a:srgbClr val="FF0000"/>
                </a:solidFill>
              </a:rPr>
              <a:t>Әдістемелік тақырыбы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</a:rPr>
              <a:t>Коммуникативтік  технология арқылы оқушылардың сөйлеу тілін дамыту </a:t>
            </a:r>
          </a:p>
        </p:txBody>
      </p:sp>
      <p:pic>
        <p:nvPicPr>
          <p:cNvPr id="9" name="Рисунок 8" descr="799667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573016"/>
            <a:ext cx="1304925" cy="2016224"/>
          </a:xfrm>
          <a:prstGeom prst="rect">
            <a:avLst/>
          </a:prstGeom>
        </p:spPr>
      </p:pic>
      <p:pic>
        <p:nvPicPr>
          <p:cNvPr id="14" name="Рисунок 13" descr="63.2.gif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611560" y="4293096"/>
            <a:ext cx="6286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71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Бримжанова Н.Т.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43966333"/>
              </p:ext>
            </p:extLst>
          </p:nvPr>
        </p:nvGraphicFramePr>
        <p:xfrm>
          <a:off x="467544" y="1268760"/>
          <a:ext cx="8305800" cy="524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449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2564904"/>
            <a:ext cx="2388322" cy="11935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kk-KZ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Әдістемелік тақырыбы</a:t>
            </a:r>
          </a:p>
          <a:p>
            <a:r>
              <a:rPr lang="kk-KZ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Деңгейлік технологияны қолдану арқылы оқушыны сауатты жаза білуге баулу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480864">
            <a:off x="3212231" y="359829"/>
            <a:ext cx="3301329" cy="1048147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Саханова Тұрсын Қадырбаевна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0" y="1828800"/>
            <a:ext cx="3984038" cy="3810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Білімі жоғары, ҚарМУ</a:t>
            </a:r>
          </a:p>
          <a:p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Еңбек </a:t>
            </a:r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өтілі:26 </a:t>
            </a:r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жыл</a:t>
            </a:r>
          </a:p>
          <a:p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Санаты: Жоғары </a:t>
            </a:r>
          </a:p>
          <a:p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7 -«Б» </a:t>
            </a:r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сынып </a:t>
            </a:r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жетекшісі</a:t>
            </a:r>
          </a:p>
          <a:p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МББҚА  </a:t>
            </a:r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және ҚДИ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3" descr="C:\Users\user\Desktop\фото МО\IMG_24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374225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775841">
            <a:off x="2640732" y="3741849"/>
            <a:ext cx="1358515" cy="20922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Асық ойынының түрлері</a:t>
            </a:r>
            <a:r>
              <a:rPr lang="kk-KZ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681621" flipH="1">
            <a:off x="2596860" y="3898722"/>
            <a:ext cx="111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Шағын  ғылым академиясы</a:t>
            </a:r>
            <a:endParaRPr lang="ru-RU"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747094">
            <a:off x="2895931" y="5412744"/>
            <a:ext cx="1274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00" dirty="0" smtClean="0">
                <a:solidFill>
                  <a:srgbClr val="FF0000"/>
                </a:solidFill>
              </a:rPr>
              <a:t>Қарағанды 2014</a:t>
            </a:r>
            <a:endParaRPr lang="ru-RU" sz="9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4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916832"/>
            <a:ext cx="1296144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5085184"/>
            <a:ext cx="2937495" cy="16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Саханова Т.Қ.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58949240"/>
              </p:ext>
            </p:extLst>
          </p:nvPr>
        </p:nvGraphicFramePr>
        <p:xfrm>
          <a:off x="395536" y="1700808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3115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22958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r>
              <a:rPr lang="kk-KZ" i="1" dirty="0">
                <a:solidFill>
                  <a:srgbClr val="FF0000"/>
                </a:solidFill>
              </a:rPr>
              <a:t>Әдістемелік тақырыбы</a:t>
            </a:r>
          </a:p>
          <a:p>
            <a:r>
              <a:rPr lang="kk-KZ" i="1" dirty="0" smtClean="0">
                <a:solidFill>
                  <a:srgbClr val="FF0000"/>
                </a:solidFill>
              </a:rPr>
              <a:t> Сын тұрғысы технологиясын  қолдану арқылы оқушылардың сөйлеу қабілетін дамыту</a:t>
            </a:r>
          </a:p>
          <a:p>
            <a:r>
              <a:rPr lang="kk-KZ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348880"/>
            <a:ext cx="3096344" cy="1080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CanUp">
              <a:avLst/>
            </a:prstTxWarp>
            <a:scene3d>
              <a:camera prst="isometricOffAxis1Right"/>
              <a:lightRig rig="threePt" dir="t"/>
            </a:scene3d>
          </a:bodyPr>
          <a:lstStyle/>
          <a:p>
            <a:r>
              <a:rPr lang="kk-KZ" dirty="0" smtClean="0"/>
              <a:t>Шахарова Шайзада Мубараковна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16016" y="980728"/>
            <a:ext cx="3904076" cy="2664296"/>
          </a:xfrm>
        </p:spPr>
        <p:txBody>
          <a:bodyPr/>
          <a:lstStyle/>
          <a:p>
            <a:endParaRPr lang="kk-KZ" dirty="0"/>
          </a:p>
          <a:p>
            <a:endParaRPr lang="ru-RU" dirty="0"/>
          </a:p>
        </p:txBody>
      </p:sp>
      <p:pic>
        <p:nvPicPr>
          <p:cNvPr id="5" name="Picture 2" descr="C:\Users\user\Desktop\фото МО\IMG_24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2520280" cy="1792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-конечная звезда 6"/>
          <p:cNvSpPr/>
          <p:nvPr/>
        </p:nvSpPr>
        <p:spPr>
          <a:xfrm>
            <a:off x="3995936" y="620688"/>
            <a:ext cx="4427984" cy="30243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32040" y="1340768"/>
            <a:ext cx="261001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Білімі жоғары, ҚарМУ</a:t>
            </a:r>
          </a:p>
          <a:p>
            <a:r>
              <a:rPr lang="kk-K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Еңбек өтілі:24 жыл</a:t>
            </a:r>
          </a:p>
          <a:p>
            <a:r>
              <a:rPr lang="kk-K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Санаты: Жоғары </a:t>
            </a:r>
          </a:p>
          <a:p>
            <a:r>
              <a:rPr lang="kk-K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10 -«В» сынып жетекшісі</a:t>
            </a:r>
          </a:p>
          <a:p>
            <a:r>
              <a:rPr lang="kk-K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МББҚА  және ҚДИ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54755">
            <a:off x="6907649" y="3757657"/>
            <a:ext cx="1512168" cy="1872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ЖАРҚЫН БОЛАШАҚ-2014”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799667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17032"/>
            <a:ext cx="13049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Шахарова  Ш.М.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8004923"/>
              </p:ext>
            </p:extLst>
          </p:nvPr>
        </p:nvGraphicFramePr>
        <p:xfrm>
          <a:off x="467544" y="1340768"/>
          <a:ext cx="8305800" cy="538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73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39552" y="4005064"/>
            <a:ext cx="8064896" cy="1872208"/>
          </a:xfrm>
        </p:spPr>
        <p:txBody>
          <a:bodyPr>
            <a:prstTxWarp prst="textWave2">
              <a:avLst/>
            </a:prstTxWarp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Мұғалімнің  кәсіби құзырлығын  арттыру арқылы оқушыларға қазақ тілінен сапалы білім беру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624736" cy="864096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Мектептің проблемалық тақырыбы: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824169" y="1196752"/>
            <a:ext cx="7636263" cy="1224136"/>
          </a:xfrm>
        </p:spPr>
        <p:txBody>
          <a:bodyPr/>
          <a:lstStyle/>
          <a:p>
            <a:pPr algn="ctr">
              <a:buNone/>
            </a:pPr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Мұғалімнің  кәсіби құзырлығын арттыру арқылы мектепдамуының тұлғаға бағытталған ұстанымын жүзеге асыру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" name="Заголовок 8"/>
          <p:cNvSpPr txBox="1">
            <a:spLocks/>
          </p:cNvSpPr>
          <p:nvPr/>
        </p:nvSpPr>
        <p:spPr>
          <a:xfrm>
            <a:off x="1475656" y="2780928"/>
            <a:ext cx="6192688" cy="1008112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CanUp">
              <a:avLst/>
            </a:prstTxWarp>
            <a:normAutofit fontScale="8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k-KZ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Қазақ тілі мен әдебиеті әдістемелік бірлестігінің проблемалық тақырыбы</a:t>
            </a:r>
            <a:endParaRPr lang="ru-RU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4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513584" cy="1905001"/>
          </a:xfrm>
        </p:spPr>
        <p:txBody>
          <a:bodyPr>
            <a:prstTxWarp prst="textWave1">
              <a:avLst/>
            </a:prstTxWarp>
          </a:bodyPr>
          <a:lstStyle/>
          <a:p>
            <a:pPr algn="just"/>
            <a:r>
              <a:rPr lang="kk-KZ" dirty="0">
                <a:solidFill>
                  <a:srgbClr val="C00000"/>
                </a:solidFill>
              </a:rPr>
              <a:t>Әдістемелік </a:t>
            </a:r>
            <a:r>
              <a:rPr lang="kk-KZ" dirty="0" smtClean="0">
                <a:solidFill>
                  <a:srgbClr val="C00000"/>
                </a:solidFill>
              </a:rPr>
              <a:t>тақырыбы</a:t>
            </a:r>
          </a:p>
          <a:p>
            <a:pPr algn="just"/>
            <a:r>
              <a:rPr lang="kk-KZ" dirty="0" smtClean="0">
                <a:solidFill>
                  <a:srgbClr val="C00000"/>
                </a:solidFill>
              </a:rPr>
              <a:t>Оқу-жазу арқылы оқушының  тілін дамыту</a:t>
            </a:r>
            <a:endParaRPr lang="kk-KZ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420888"/>
            <a:ext cx="3583632" cy="1054769"/>
          </a:xfrm>
        </p:spPr>
        <p:txBody>
          <a:bodyPr/>
          <a:lstStyle/>
          <a:p>
            <a:pPr algn="ctr"/>
            <a:r>
              <a:rPr lang="kk-KZ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Исмаилова Ақмарал Налжигитовна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rot="788906">
            <a:off x="5341685" y="333611"/>
            <a:ext cx="3312368" cy="208410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prstTxWarp prst="textChevron">
              <a:avLst/>
            </a:prstTxWarp>
            <a:normAutofit/>
          </a:bodyPr>
          <a:lstStyle/>
          <a:p>
            <a:endParaRPr lang="kk-KZ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Білімі </a:t>
            </a:r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жоғары, ҚарМУ</a:t>
            </a:r>
          </a:p>
          <a:p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Еңбек </a:t>
            </a:r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өтілі: 2 </a:t>
            </a:r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жыл</a:t>
            </a:r>
          </a:p>
          <a:p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Санаты-жоқ</a:t>
            </a:r>
          </a:p>
          <a:p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МББҚА  және ҚДИ</a:t>
            </a:r>
          </a:p>
          <a:p>
            <a:endParaRPr lang="kk-KZ" dirty="0" smtClean="0"/>
          </a:p>
          <a:p>
            <a:endParaRPr lang="kk-KZ" dirty="0"/>
          </a:p>
        </p:txBody>
      </p:sp>
      <p:pic>
        <p:nvPicPr>
          <p:cNvPr id="5" name="Picture 2" descr="C:\Users\user\Desktop\мо-2013\SDC135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49238"/>
            <a:ext cx="2880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SC039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4148">
            <a:off x="5933516" y="2572211"/>
            <a:ext cx="250269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3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" y="692696"/>
            <a:ext cx="1475656" cy="1257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461000"/>
            <a:ext cx="1485900" cy="20293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178680">
            <a:off x="4788024" y="4739757"/>
            <a:ext cx="1440160" cy="19296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«Заманауи </a:t>
            </a:r>
            <a:r>
              <a:rPr lang="kk-KZ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әлемдегі білім мен ғылым</a:t>
            </a:r>
            <a:endParaRPr lang="kk-KZ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Халықаралық конференция»</a:t>
            </a:r>
          </a:p>
          <a:p>
            <a:pPr algn="ctr"/>
            <a:endParaRPr lang="kk-KZ" sz="1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9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Исмаилова А.Н.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68923044"/>
              </p:ext>
            </p:extLst>
          </p:nvPr>
        </p:nvGraphicFramePr>
        <p:xfrm>
          <a:off x="467544" y="1340768"/>
          <a:ext cx="8305800" cy="524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996953"/>
            <a:ext cx="3352800" cy="1008112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Елубаева Ақнұр Сүндетулаевна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/>
          </a:p>
          <a:p>
            <a:r>
              <a:rPr lang="kk-K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МББҚА  </a:t>
            </a:r>
            <a:r>
              <a:rPr lang="kk-K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және </a:t>
            </a:r>
            <a:r>
              <a:rPr lang="kk-K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ҚДИ,2010 жыл</a:t>
            </a:r>
            <a:endParaRPr lang="kk-KZ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788024" y="1772816"/>
            <a:ext cx="3888432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Білімі жоғары, ҚарМУ</a:t>
            </a:r>
          </a:p>
          <a:p>
            <a:r>
              <a:rPr lang="kk-K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Еңбек өтілі: 3 жыл</a:t>
            </a:r>
          </a:p>
          <a:p>
            <a:r>
              <a:rPr lang="kk-K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Санаты: ІІ</a:t>
            </a:r>
          </a:p>
          <a:p>
            <a:endParaRPr lang="kk-KZ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2304" y="3933056"/>
            <a:ext cx="3285599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k-KZ" dirty="0" smtClean="0"/>
          </a:p>
          <a:p>
            <a:pPr algn="ctr"/>
            <a:r>
              <a:rPr lang="kk-K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Әдістемелік тақырыбы:</a:t>
            </a:r>
          </a:p>
          <a:p>
            <a:pPr algn="ctr"/>
            <a:r>
              <a:rPr lang="kk-KZ" dirty="0" smtClean="0">
                <a:solidFill>
                  <a:srgbClr val="FF0000"/>
                </a:solidFill>
              </a:rPr>
              <a:t>Ақпараттық  технологияны қолдану арқылы оқушының сөйлеу тілін  жетілдіру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9154" name="Picture 2" descr="C:\Users\user\Desktop\фото семинар\DSC059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52737"/>
            <a:ext cx="29523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Елубаева </a:t>
            </a:r>
            <a:r>
              <a:rPr lang="kk-KZ" dirty="0"/>
              <a:t>А.С.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8542785"/>
              </p:ext>
            </p:extLst>
          </p:nvPr>
        </p:nvGraphicFramePr>
        <p:xfrm>
          <a:off x="419100" y="1268760"/>
          <a:ext cx="83058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54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kk-K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Біздің жетістіктеріміз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751970">
            <a:off x="655241" y="1719077"/>
            <a:ext cx="2304257" cy="13192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Ғабиден  Мұстафин   оқулары  Абикенова Қызғалдақ ІІ орын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157027">
            <a:off x="3621085" y="1498088"/>
            <a:ext cx="2443510" cy="17460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Сертификат</a:t>
            </a:r>
          </a:p>
          <a:p>
            <a:pPr algn="ctr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ІІ-аймақтық конференция</a:t>
            </a:r>
          </a:p>
          <a:p>
            <a:pPr algn="ctr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«Мағжан тағылымы»</a:t>
            </a:r>
          </a:p>
          <a:p>
            <a:pPr algn="ctr"/>
            <a:r>
              <a:rPr lang="kk-KZ" sz="1000" dirty="0" smtClean="0">
                <a:latin typeface="Times New Roman" pitchFamily="18" charset="0"/>
                <a:cs typeface="Times New Roman" pitchFamily="18" charset="0"/>
              </a:rPr>
              <a:t>Оспанова Г.Т.</a:t>
            </a:r>
          </a:p>
          <a:p>
            <a:pPr algn="ctr"/>
            <a:r>
              <a:rPr lang="kk-KZ" sz="1000" dirty="0" smtClean="0">
                <a:latin typeface="Times New Roman" pitchFamily="18" charset="0"/>
                <a:cs typeface="Times New Roman" pitchFamily="18" charset="0"/>
              </a:rPr>
              <a:t>      Шахарова  Ш.М.</a:t>
            </a:r>
          </a:p>
          <a:p>
            <a:pPr algn="ctr"/>
            <a:endParaRPr lang="kk-KZ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000" dirty="0" smtClean="0">
                <a:latin typeface="Times New Roman" pitchFamily="18" charset="0"/>
                <a:cs typeface="Times New Roman" pitchFamily="18" charset="0"/>
              </a:rPr>
              <a:t>Қарағанды 2013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85966">
            <a:off x="6723373" y="1593901"/>
            <a:ext cx="2090043" cy="25300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Алғыс хат</a:t>
            </a:r>
          </a:p>
          <a:p>
            <a:pPr algn="ctr"/>
            <a:r>
              <a:rPr lang="kk-KZ" sz="10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қалалық «Мемлекеттік тілді оқытудың медиа сабақтары »фестивалі </a:t>
            </a:r>
          </a:p>
          <a:p>
            <a:pPr algn="ctr"/>
            <a:r>
              <a:rPr lang="kk-KZ" sz="10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Саханова Т.Қ,Оспанова Г.Т марапатталады</a:t>
            </a:r>
          </a:p>
          <a:p>
            <a:pPr algn="ctr"/>
            <a:r>
              <a:rPr lang="kk-KZ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Қарағанды 2013</a:t>
            </a:r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SC053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57" y="3717032"/>
            <a:ext cx="2952328" cy="163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0" name="Picture 2" descr="C:\Users\user\Desktop\фото семинар\SDC141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272656"/>
            <a:ext cx="2664296" cy="32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Біздің жетістіктеріміз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607076">
            <a:off x="3563888" y="1772816"/>
            <a:ext cx="2633030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Болашақ университеті</a:t>
            </a:r>
          </a:p>
          <a:p>
            <a:pPr algn="ctr"/>
            <a:r>
              <a:rPr lang="kk-KZ" dirty="0" smtClean="0"/>
              <a:t>Ғылыми-конференция</a:t>
            </a:r>
            <a:endParaRPr lang="ru-RU" dirty="0"/>
          </a:p>
          <a:p>
            <a:pPr algn="ctr"/>
            <a:r>
              <a:rPr lang="kk-KZ" dirty="0" smtClean="0"/>
              <a:t>Сагындыкова Б.С.</a:t>
            </a:r>
          </a:p>
          <a:p>
            <a:pPr algn="ctr"/>
            <a:r>
              <a:rPr lang="kk-KZ" dirty="0" smtClean="0"/>
              <a:t>Исмаилова  А.Н.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775841">
            <a:off x="1120433" y="3200331"/>
            <a:ext cx="1358515" cy="20922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Асық ойынының құдіреті</a:t>
            </a:r>
            <a:r>
              <a:rPr lang="kk-KZ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210506">
            <a:off x="691951" y="1690330"/>
            <a:ext cx="2520280" cy="13453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Қазақ  түрік лицейі </a:t>
            </a:r>
          </a:p>
          <a:p>
            <a:pPr algn="ctr"/>
            <a:r>
              <a:rPr lang="kk-KZ" dirty="0" smtClean="0"/>
              <a:t>Мақтау қағазы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714020">
            <a:off x="6684103" y="2739246"/>
            <a:ext cx="1857250" cy="25202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 «Коллеги» </a:t>
            </a:r>
            <a:endParaRPr lang="kk-KZ" sz="1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Оспанова  Г.Т.</a:t>
            </a:r>
          </a:p>
          <a:p>
            <a:pPr algn="ctr"/>
            <a:r>
              <a:rPr lang="kk-KZ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«Орыс мектептерінде қазақ тілін оқытудың тиімді жолдары</a:t>
            </a:r>
            <a:r>
              <a:rPr lang="kk-KZ" sz="1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kk-KZ" sz="14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4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54755">
            <a:off x="4124318" y="3685648"/>
            <a:ext cx="1512168" cy="1872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ЖАРҚЫН БОЛАШАҚ-2014”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7" name="Picture 3" descr="C:\Users\user\Desktop\фото семинар\SDC141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85803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user\Desktop\фото семинар\SDC141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61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C:\Users\user\Desktop\фото семинар\DSC05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824536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C:\Users\user\Desktop\фото семинар\DSC058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144153"/>
            <a:ext cx="5472608" cy="31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user\Desktop\фото семинар\DSC058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904656" cy="35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C:\Users\user\Desktop\фото семинар\DSC059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4439">
            <a:off x="3203848" y="2636912"/>
            <a:ext cx="54006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424226"/>
            <a:ext cx="8712967" cy="28007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Times New Roman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Times New Roman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«Мұғалімнің кәсіби құзырлығын арттыру арқылы оқушыларға қазақ тілінен сапалы білім беру».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1146456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Әдістемелік бірлестіктің тақырыбы</a:t>
            </a: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1258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kk-K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Қазақ тілі пәнінен 3-жылдық  ҰБТ-дің қорытындысы</a:t>
            </a:r>
            <a:endParaRPr lang="ru-RU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8224713"/>
              </p:ext>
            </p:extLst>
          </p:nvPr>
        </p:nvGraphicFramePr>
        <p:xfrm>
          <a:off x="683568" y="1700808"/>
          <a:ext cx="76328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14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prstTxWarp prst="textCanDown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Қазақ тілі пәнінен 3-жылдың  ҰБТ</a:t>
            </a:r>
            <a:r>
              <a:rPr kumimoji="0" lang="kk-KZ" sz="4400" b="1" i="0" u="none" strike="noStrike" kern="1200" cap="none" spc="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орташа ұпай саны</a:t>
            </a:r>
            <a:endParaRPr kumimoji="0" lang="ru-RU" sz="20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14012208"/>
              </p:ext>
            </p:extLst>
          </p:nvPr>
        </p:nvGraphicFramePr>
        <p:xfrm>
          <a:off x="1547664" y="1700808"/>
          <a:ext cx="6096000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ІІ-жарты жылдық қорытынды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29" name="Диаграмма 1"/>
          <p:cNvGraphicFramePr>
            <a:graphicFrameLocks/>
          </p:cNvGraphicFramePr>
          <p:nvPr/>
        </p:nvGraphicFramePr>
        <p:xfrm>
          <a:off x="1403648" y="1556792"/>
          <a:ext cx="7272808" cy="438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0" name="Диаграмма" r:id="rId4" imgW="5529551" imgH="3377477" progId="Excel.Sheet.8">
                  <p:embed/>
                </p:oleObj>
              </mc:Choice>
              <mc:Fallback>
                <p:oleObj name="Диаграмма" r:id="rId4" imgW="5529551" imgH="3377477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556792"/>
                        <a:ext cx="7272808" cy="438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12168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/>
            </a:r>
            <a:br>
              <a:rPr lang="kk-KZ" sz="2400" b="1" dirty="0" smtClean="0">
                <a:solidFill>
                  <a:srgbClr val="FF0000"/>
                </a:solidFill>
              </a:rPr>
            </a:br>
            <a:r>
              <a:rPr lang="kk-KZ" sz="2400" b="1" dirty="0">
                <a:solidFill>
                  <a:srgbClr val="FF0000"/>
                </a:solidFill>
              </a:rPr>
              <a:t/>
            </a:r>
            <a:br>
              <a:rPr lang="kk-KZ" sz="2400" b="1" dirty="0">
                <a:solidFill>
                  <a:srgbClr val="FF0000"/>
                </a:solidFill>
              </a:rPr>
            </a:br>
            <a:r>
              <a:rPr lang="kk-KZ" sz="2400" b="1" dirty="0" smtClean="0">
                <a:solidFill>
                  <a:srgbClr val="FF0000"/>
                </a:solidFill>
              </a:rPr>
              <a:t>Орыс </a:t>
            </a:r>
            <a:r>
              <a:rPr lang="kk-KZ" sz="2400" b="1" dirty="0">
                <a:solidFill>
                  <a:srgbClr val="FF0000"/>
                </a:solidFill>
              </a:rPr>
              <a:t>сыныптарындағы қазақ тілі пәнінен оқушылардың білім </a:t>
            </a:r>
            <a:r>
              <a:rPr lang="kk-KZ" sz="2400" b="1" dirty="0" smtClean="0">
                <a:solidFill>
                  <a:srgbClr val="FF0000"/>
                </a:solidFill>
              </a:rPr>
              <a:t>сапасы      2013-2014 </a:t>
            </a:r>
            <a:r>
              <a:rPr lang="kk-KZ" sz="2400" b="1" dirty="0">
                <a:solidFill>
                  <a:srgbClr val="FF0000"/>
                </a:solidFill>
              </a:rPr>
              <a:t>оқу жылы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kk-KZ" sz="2400" b="1" dirty="0">
                <a:solidFill>
                  <a:srgbClr val="FF0000"/>
                </a:solidFill>
              </a:rPr>
              <a:t>І тоқсан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78254045"/>
              </p:ext>
            </p:extLst>
          </p:nvPr>
        </p:nvGraphicFramePr>
        <p:xfrm>
          <a:off x="899591" y="2276872"/>
          <a:ext cx="756084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9485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2700" b="1" dirty="0"/>
              <a:t/>
            </a:r>
            <a:br>
              <a:rPr lang="kk-KZ" sz="2700" b="1" dirty="0"/>
            </a:br>
            <a:r>
              <a:rPr lang="kk-KZ" sz="2700" b="1" dirty="0" smtClean="0">
                <a:solidFill>
                  <a:srgbClr val="FF0000"/>
                </a:solidFill>
              </a:rPr>
              <a:t>Орыс </a:t>
            </a:r>
            <a:r>
              <a:rPr lang="kk-KZ" sz="2700" b="1" dirty="0">
                <a:solidFill>
                  <a:srgbClr val="FF0000"/>
                </a:solidFill>
              </a:rPr>
              <a:t>сыныптарындағы қазақ тілі пәнінен оқушылардың білім </a:t>
            </a:r>
            <a:r>
              <a:rPr lang="kk-KZ" sz="2700" b="1" dirty="0" smtClean="0">
                <a:solidFill>
                  <a:srgbClr val="FF0000"/>
                </a:solidFill>
              </a:rPr>
              <a:t>сапасы   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kk-KZ" sz="2700" b="1" dirty="0" smtClean="0">
                <a:solidFill>
                  <a:srgbClr val="FF0000"/>
                </a:solidFill>
              </a:rPr>
              <a:t>2013-2014 </a:t>
            </a:r>
            <a:r>
              <a:rPr lang="kk-KZ" sz="2700" b="1" dirty="0">
                <a:solidFill>
                  <a:srgbClr val="FF0000"/>
                </a:solidFill>
              </a:rPr>
              <a:t>оқу жылы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kk-KZ" sz="2700" b="1" dirty="0">
                <a:solidFill>
                  <a:srgbClr val="FF0000"/>
                </a:solidFill>
              </a:rPr>
              <a:t>ІІ тоқсан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kk-KZ" sz="2700" b="1" dirty="0">
                <a:solidFill>
                  <a:srgbClr val="FF0000"/>
                </a:solidFill>
              </a:rPr>
              <a:t> 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01106514"/>
              </p:ext>
            </p:extLst>
          </p:nvPr>
        </p:nvGraphicFramePr>
        <p:xfrm>
          <a:off x="323528" y="2276872"/>
          <a:ext cx="8488437" cy="42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16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/>
          </a:bodyPr>
          <a:lstStyle/>
          <a:p>
            <a:r>
              <a:rPr lang="kk-KZ" sz="1800" dirty="0" smtClean="0"/>
              <a:t>Қазақ тілі пәні  бойынша  2013-2014  оқу жылындағы білм сапасының көрсеткіштері</a:t>
            </a:r>
            <a:endParaRPr lang="ru-RU" sz="1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84970095"/>
              </p:ext>
            </p:extLst>
          </p:nvPr>
        </p:nvGraphicFramePr>
        <p:xfrm>
          <a:off x="467544" y="1309687"/>
          <a:ext cx="8280920" cy="492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20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Тілдер мерекесі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DSCF02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8112">
            <a:off x="370426" y="1647517"/>
            <a:ext cx="3528392" cy="2387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DSCF02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854">
            <a:off x="4725635" y="1617319"/>
            <a:ext cx="3563888" cy="2448272"/>
          </a:xfrm>
          <a:prstGeom prst="rect">
            <a:avLst/>
          </a:prstGeom>
        </p:spPr>
      </p:pic>
      <p:pic>
        <p:nvPicPr>
          <p:cNvPr id="8" name="Рисунок 7" descr="DSCF02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861048"/>
            <a:ext cx="3744416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802816"/>
              </p:ext>
            </p:extLst>
          </p:nvPr>
        </p:nvGraphicFramePr>
        <p:xfrm>
          <a:off x="179517" y="332658"/>
          <a:ext cx="8640955" cy="6120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674"/>
                <a:gridCol w="1259194"/>
                <a:gridCol w="457674"/>
                <a:gridCol w="336178"/>
                <a:gridCol w="336178"/>
                <a:gridCol w="344436"/>
                <a:gridCol w="344436"/>
                <a:gridCol w="343255"/>
                <a:gridCol w="343255"/>
                <a:gridCol w="342076"/>
                <a:gridCol w="342076"/>
                <a:gridCol w="340306"/>
                <a:gridCol w="434671"/>
                <a:gridCol w="434671"/>
                <a:gridCol w="336178"/>
                <a:gridCol w="336178"/>
                <a:gridCol w="336178"/>
                <a:gridCol w="381591"/>
                <a:gridCol w="567375"/>
                <a:gridCol w="567375"/>
              </a:tblGrid>
              <a:tr h="157509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Ф.И.О. учителья,предмет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Посещение городских семинаров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Проведение семинаров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Открыкрытые мероприятия (уроки,мастер-классы)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Участие в конференциях, публикации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НОУ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Олимпиады,конкурсы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4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Посетил все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Посетил 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Посещал редко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Область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Город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школа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Область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Город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Школа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Доклад на секции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 Статья всбронике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Публикация в других изданиях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МАН,город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Школьная  нпк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Область,приз.место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Город приз.место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Сертификат участника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 vert="vert270"/>
                </a:tc>
              </a:tr>
              <a:tr h="800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3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2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1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2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3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2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1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</a:tr>
              <a:tr h="618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Сагындыкова Б.С.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</a:tr>
              <a:tr h="304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Шахарова Ш.М.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</a:tr>
              <a:tr h="304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Бримжанова Н.Т.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</a:tr>
              <a:tr h="304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Саханова Т.Қ.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</a:tr>
              <a:tr h="304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Исмаилова  А.Н.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</a:tr>
              <a:tr h="304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Елубаева А.С.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</a:tr>
              <a:tr h="304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Оспанова  Н.Т.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</a:tr>
              <a:tr h="304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Жұманова  Н.Т.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5" marR="54615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71538" y="2778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sz="3100" dirty="0" smtClean="0">
                <a:solidFill>
                  <a:srgbClr val="FFFF00"/>
                </a:solidFill>
              </a:rPr>
              <a:t>Биылғы оқу жылында кездескен кемшіліктерді жою мақсатында төмендегідей мәселелерді алға қойып отырмыз.</a:t>
            </a:r>
            <a:endParaRPr lang="ru-RU" sz="3100" dirty="0">
              <a:solidFill>
                <a:srgbClr val="FFFF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992888" cy="4536504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kk-KZ" sz="2800" dirty="0" smtClean="0">
                <a:solidFill>
                  <a:srgbClr val="FF0000"/>
                </a:solidFill>
              </a:rPr>
              <a:t>Оқушыларды қалалық,облыстық олимпиадаларға  қатыстыру;</a:t>
            </a:r>
          </a:p>
          <a:p>
            <a:pPr algn="just"/>
            <a:r>
              <a:rPr lang="kk-KZ" sz="2800" dirty="0" smtClean="0">
                <a:solidFill>
                  <a:srgbClr val="FF0000"/>
                </a:solidFill>
              </a:rPr>
              <a:t>Ғылыми-шығармашылық   жұмысты жандандыру;</a:t>
            </a:r>
          </a:p>
          <a:p>
            <a:pPr algn="just"/>
            <a:r>
              <a:rPr lang="kk-KZ" sz="2800" dirty="0" smtClean="0">
                <a:solidFill>
                  <a:srgbClr val="FF0000"/>
                </a:solidFill>
              </a:rPr>
              <a:t>Мектептегі  басқа ұлт  мұғалімдерін мемлекеттік тілде оқыту;</a:t>
            </a:r>
          </a:p>
          <a:p>
            <a:pPr algn="just"/>
            <a:r>
              <a:rPr lang="kk-KZ" sz="2800" dirty="0" smtClean="0">
                <a:solidFill>
                  <a:srgbClr val="FF0000"/>
                </a:solidFill>
              </a:rPr>
              <a:t>Ұстаздарды біліктілікті көтеру  курстарына жиі қатыстыру;</a:t>
            </a:r>
          </a:p>
          <a:p>
            <a:pPr algn="just"/>
            <a:endParaRPr lang="kk-KZ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0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420888"/>
            <a:ext cx="7740848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Шахарова Ш.М.</a:t>
            </a:r>
          </a:p>
          <a:p>
            <a:pPr marL="0" indent="0"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Сағындықова Б.С.</a:t>
            </a:r>
          </a:p>
          <a:p>
            <a:pPr marL="0" indent="0"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Оспанова Г.Т.</a:t>
            </a:r>
          </a:p>
          <a:p>
            <a:pPr marL="0" indent="0"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Исмаилова Г.Т.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2014-2015 оқу жылында аттестациядан өтетін мұғалімдердің тізімі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«Әдістемелік бірлестіктің мақсаты: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8208912" cy="4032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«Мұғалімдердің педагогикалық шеберлігі мен құзіреттілігін жетілдіру;шығармашыл іс-әрекетке қабілетті,қазақ тілін жақсы меңгерген,кәсіби бағытталған,жан-жақты дамыған,салауатты шәкірт дайындау».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60486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br>
              <a:rPr lang="kk-KZ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Жазғы демалыста жақсы демалыңыздар!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C:\Users\user\Desktop\семинар2014 05.03\семи\cvetok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931063"/>
            <a:ext cx="3810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576262"/>
            <a:ext cx="6264696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k-KZ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 бірлестіктің міндеттері: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640960" cy="51125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1.Қазақ тілі мен әдебиеті мұғалімдерінің педагогикалық,жобалаушылық,коммуникативтік біліктіліктерін қалыптастыру;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2.Әдістемелік мүшелерінің педагогикалық шығармашылық белсенділігін арттыруға жағдай жасау;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3.Оқушылардың жеке басының тұлғалық ерекшеліктерін ескере отырып,үлгерімі төмен және дарынды балалармен оқыту жұмысын жетілдіру;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4.Қазақ тілі мен әдебиет сабағында жеке тұлғаның рухани дүниесін байыта отырып,эстетикалық,интеллектуалдық,азаматтық тәрбие беру;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5.Білім сапасын көтеру мақсатында жаңа технологияны жүйелі қолдану</a:t>
            </a:r>
            <a:r>
              <a:rPr lang="kk-K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kk-K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804389" cy="5505475"/>
          </a:xfrm>
        </p:spPr>
        <p:txBody>
          <a:bodyPr>
            <a:normAutofit/>
          </a:bodyPr>
          <a:lstStyle/>
          <a:p>
            <a:endParaRPr lang="ru-RU" sz="1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kk-KZ" b="1" dirty="0" smtClean="0">
                <a:ln/>
                <a:solidFill>
                  <a:srgbClr val="FFFF00"/>
                </a:solidFill>
              </a:rPr>
              <a:t>ӘБ отырыстары</a:t>
            </a:r>
            <a:endParaRPr lang="ru-RU" b="1" dirty="0">
              <a:ln/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1018" y="908720"/>
            <a:ext cx="7488832" cy="14521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1.2012-2013 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жылының ӘБ-нің жылдық жұмыс жоспары бойынша атқарылған жұмысының қорытынды есебі.ҰБТ-нің нәтижелерін талқылау.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Қазақ  тілі мен тәдебиетін оқытудың қажетті нормативтік құқықтық құжаттармен, жаңа әдістемелік құралдармен, оқу бағдарламасымен, әдістемелік нұсқау хатпен, еуропалық тілдік стандартқа сай құрылған күнтізбелік жоспармен  танысу.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ӘБ жұмысын жаңа оқу жылына жоспарды толықтыру, талдау.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2360867"/>
            <a:ext cx="7488832" cy="12841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1.Оқу жылына арналған тақырыптық-күнтізбелік жоспарларды қарау.</a:t>
            </a:r>
            <a:endParaRPr lang="ru-RU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2.Тіл апталығының жоспарын бекіту.</a:t>
            </a:r>
            <a:endParaRPr lang="ru-RU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Қалалық, облыстық деңгейде өтетін іс- шаралармен таныстырып, жауапты мұғалімдер анықталды.</a:t>
            </a:r>
            <a:endParaRPr lang="ru-RU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Қабілетті және дарынды оқушылармен жасалатын жұмыстар, құжаттарының жүргізуі туралы баяндамашы Саханова Т.Қ.</a:t>
            </a:r>
            <a:endParaRPr lang="ru-RU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7163" y="3688984"/>
            <a:ext cx="7488832" cy="13681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1.І тоқсанның қорытындысы.</a:t>
            </a:r>
            <a:endParaRPr lang="ru-RU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Баяндамашы Исмаилова А.Н.  «Қазақ тілі сабақтарында оқушылардың тілді меңгеруге ықыласын,қызығушылығын арттыру»</a:t>
            </a:r>
            <a:endParaRPr lang="ru-RU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3.Үлгері жоғары оқушылармен жұмыс.</a:t>
            </a:r>
            <a:endParaRPr lang="ru-RU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Олимпиаданың материалдарын талдау Шахарова Ш.М.</a:t>
            </a:r>
            <a:endParaRPr lang="ru-RU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Әр түрлі сұрақтар. (Ғ.Мұстафин атындағы байқауға оқушы дайындау)</a:t>
            </a:r>
            <a:endParaRPr lang="ru-RU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5057136"/>
            <a:ext cx="7632848" cy="16842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1.ІІ </a:t>
            </a: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тоқсанның қорытындысы</a:t>
            </a:r>
            <a:r>
              <a:rPr lang="kk-KZ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Мұғалімдердің кәсіби шеберлігін шыңдау жолында  жиі кездесетін кедергілер .Баяндамашы Бримжанова Н.Т. </a:t>
            </a:r>
            <a:endParaRPr lang="ru-RU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Баяндамашы Исмаилова А.Н.  «Қазақ тілі сабақтарында оқушылардың тілді меңгеруге ықыласын,қызығушылығын арттыру»</a:t>
            </a:r>
            <a:endParaRPr lang="ru-RU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3.Үлгері жоғары оқушылармен жұмыс</a:t>
            </a:r>
            <a:r>
              <a:rPr lang="kk-KZ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Әр түрлі сұрақтар. </a:t>
            </a:r>
            <a:r>
              <a:rPr lang="kk-KZ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(«Жарқын Болашақ-2014»)</a:t>
            </a:r>
            <a:endParaRPr lang="ru-RU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ln/>
                <a:solidFill>
                  <a:srgbClr val="FFFF00"/>
                </a:solidFill>
              </a:rPr>
              <a:t>ӘБ отырыстары</a:t>
            </a:r>
            <a:endParaRPr lang="ru-RU" dirty="0"/>
          </a:p>
        </p:txBody>
      </p:sp>
      <p:pic>
        <p:nvPicPr>
          <p:cNvPr id="49154" name="Picture 2" descr="C:\Users\user\Desktop\фото МО\IMG_24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8" y="1215121"/>
            <a:ext cx="4015509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C:\Users\user\Desktop\фото МО\IMG_24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00005"/>
            <a:ext cx="3995936" cy="2766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51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95536" y="3209240"/>
            <a:ext cx="3089722" cy="72008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1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Сағындықова Бағира Санекеевна</a:t>
            </a:r>
            <a:endParaRPr lang="ru-RU" sz="18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683568" y="3929320"/>
            <a:ext cx="4297263" cy="22359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kk-KZ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Әдістемелік тақырыбы</a:t>
            </a:r>
          </a:p>
          <a:p>
            <a:r>
              <a:rPr lang="kk-K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 тұрғысы  технологиясын қолдану арқылы баланың сабаққа деген  қызығушылығын арттыру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89602" y="332656"/>
            <a:ext cx="3911649" cy="35966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Жалпы мәлімет</a:t>
            </a:r>
          </a:p>
          <a:p>
            <a:pPr algn="ctr"/>
            <a:r>
              <a:rPr lang="kk-KZ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ҚарМУ,Жоғары , қазақ тілі мен әдебиеті</a:t>
            </a:r>
          </a:p>
          <a:p>
            <a:pPr algn="ctr"/>
            <a:r>
              <a:rPr lang="kk-KZ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Мамандық  бойынша еңбек өтілі:25  жыл</a:t>
            </a:r>
          </a:p>
          <a:p>
            <a:pPr algn="ctr"/>
            <a:r>
              <a:rPr lang="kk-KZ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Санаты: І</a:t>
            </a:r>
          </a:p>
          <a:p>
            <a:pPr algn="ctr"/>
            <a:r>
              <a:rPr lang="kk-KZ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9 «Г»сыныбының жетекшісі</a:t>
            </a:r>
          </a:p>
          <a:p>
            <a:pPr algn="ctr"/>
            <a:r>
              <a:rPr lang="kk-KZ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Әдістемелік бірлестік жетекшіс</a:t>
            </a:r>
            <a:r>
              <a:rPr lang="kk-KZ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 </a:t>
            </a:r>
          </a:p>
          <a:p>
            <a:pPr algn="ctr"/>
            <a:r>
              <a:rPr lang="kk-KZ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МББҚА және ҚДИ   2009 жыл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204864"/>
            <a:ext cx="1304925" cy="12382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32656"/>
            <a:ext cx="1704975" cy="1257300"/>
          </a:xfrm>
          <a:prstGeom prst="rect">
            <a:avLst/>
          </a:prstGeom>
        </p:spPr>
      </p:pic>
      <p:pic>
        <p:nvPicPr>
          <p:cNvPr id="49154" name="Picture 2" descr="C:\Users\user\Desktop\фото семинар\DSC059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8114">
            <a:off x="374354" y="474770"/>
            <a:ext cx="2520280" cy="256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1178680">
            <a:off x="5367279" y="4262996"/>
            <a:ext cx="1440160" cy="19296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«Заманауи </a:t>
            </a:r>
            <a:r>
              <a:rPr lang="kk-KZ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әлемдегі білім мен ғылым</a:t>
            </a:r>
            <a:endParaRPr lang="kk-KZ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Халықаралық конференция»</a:t>
            </a:r>
          </a:p>
          <a:p>
            <a:pPr algn="ctr"/>
            <a:endParaRPr lang="kk-KZ" sz="1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4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Сағындықова  Б.С.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832863"/>
              </p:ext>
            </p:extLst>
          </p:nvPr>
        </p:nvGraphicFramePr>
        <p:xfrm>
          <a:off x="871538" y="2276475"/>
          <a:ext cx="7408862" cy="384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94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998</Words>
  <Application>Microsoft Office PowerPoint</Application>
  <PresentationFormat>Экран (4:3)</PresentationFormat>
  <Paragraphs>413</Paragraphs>
  <Slides>41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Волна</vt:lpstr>
      <vt:lpstr>Диаграмма</vt:lpstr>
      <vt:lpstr>№86 Жалпы білім беретін орта мектеп</vt:lpstr>
      <vt:lpstr>Мектептің проблемалық тақырыбы:</vt:lpstr>
      <vt:lpstr>Әдістемелік бірлестіктің тақырыбы: </vt:lpstr>
      <vt:lpstr>«Әдістемелік бірлестіктің мақсаты:</vt:lpstr>
      <vt:lpstr>Әдістемелік бірлестіктің міндеттері:</vt:lpstr>
      <vt:lpstr>ӘБ отырыстары</vt:lpstr>
      <vt:lpstr>ӘБ отырыстары</vt:lpstr>
      <vt:lpstr>Сағындықова Бағира Санекеевна</vt:lpstr>
      <vt:lpstr>Сағындықова  Б.С.</vt:lpstr>
      <vt:lpstr>Оспанова Гүлмира Төлеуовна</vt:lpstr>
      <vt:lpstr>Оспанова Г.Т.</vt:lpstr>
      <vt:lpstr>Жұманова Гаухар Жеңісовна</vt:lpstr>
      <vt:lpstr>Жұманова Г.Ж.</vt:lpstr>
      <vt:lpstr>Бримжанова Нұрсұлу Төлегеновна</vt:lpstr>
      <vt:lpstr>Бримжанова Н.Т.</vt:lpstr>
      <vt:lpstr>Саханова Тұрсын Қадырбаевна</vt:lpstr>
      <vt:lpstr>Саханова Т.Қ.</vt:lpstr>
      <vt:lpstr>Шахарова Шайзада Мубараковна</vt:lpstr>
      <vt:lpstr>Шахарова  Ш.М.</vt:lpstr>
      <vt:lpstr>Исмаилова Ақмарал Налжигитовна</vt:lpstr>
      <vt:lpstr>Исмаилова А.Н.</vt:lpstr>
      <vt:lpstr>Презентация PowerPoint</vt:lpstr>
      <vt:lpstr> Елубаева А.С. </vt:lpstr>
      <vt:lpstr>Біздің жетістіктеріміз</vt:lpstr>
      <vt:lpstr>Біздің жетістіктеріміз</vt:lpstr>
      <vt:lpstr>Презентация PowerPoint</vt:lpstr>
      <vt:lpstr>Презентация PowerPoint</vt:lpstr>
      <vt:lpstr>Презентация PowerPoint</vt:lpstr>
      <vt:lpstr>Презентация PowerPoint</vt:lpstr>
      <vt:lpstr>Қазақ тілі пәнінен 3-жылдық  ҰБТ-дің қорытындысы</vt:lpstr>
      <vt:lpstr>Қазақ тілі пәнінен 3-жылдың  ҰБТ орташа ұпай саны</vt:lpstr>
      <vt:lpstr>ІІ-жарты жылдық қорытынды</vt:lpstr>
      <vt:lpstr>  Орыс сыныптарындағы қазақ тілі пәнінен оқушылардың білім сапасы      2013-2014 оқу жылы І тоқсан </vt:lpstr>
      <vt:lpstr>  Орыс сыныптарындағы қазақ тілі пәнінен оқушылардың білім сапасы    2013-2014 оқу жылы ІІ тоқсан   </vt:lpstr>
      <vt:lpstr>Қазақ тілі пәні  бойынша  2013-2014  оқу жылындағы білм сапасының көрсеткіштері</vt:lpstr>
      <vt:lpstr>Тілдер мерекесі</vt:lpstr>
      <vt:lpstr>Презентация PowerPoint</vt:lpstr>
      <vt:lpstr> Биылғы оқу жылында кездескен кемшіліктерді жою мақсатында төмендегідей мәселелерді алға қойып отырмыз.</vt:lpstr>
      <vt:lpstr>2014-2015 оқу жылында аттестациядан өтетін мұғалімдердің тізімі</vt:lpstr>
      <vt:lpstr>Назарларыңызға рахмет! Жазғы демалыста жақсы демалыңыздар!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№86ЖББОМ</dc:title>
  <dc:creator>user</dc:creator>
  <cp:lastModifiedBy>user</cp:lastModifiedBy>
  <cp:revision>277</cp:revision>
  <dcterms:created xsi:type="dcterms:W3CDTF">2014-02-27T07:35:21Z</dcterms:created>
  <dcterms:modified xsi:type="dcterms:W3CDTF">2014-06-06T07:30:37Z</dcterms:modified>
</cp:coreProperties>
</file>