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8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47296-7B4E-45BF-8AAC-D01CF25FC3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5A617-23BE-4777-AF1F-CB69FD5F9CA5}" type="pres">
      <dgm:prSet presAssocID="{9D447296-7B4E-45BF-8AAC-D01CF25FC3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9F7B4-FB13-4011-86E4-CFF4E9ECA125}" type="presOf" srcId="{9D447296-7B4E-45BF-8AAC-D01CF25FC3D3}" destId="{8305A617-23BE-4777-AF1F-CB69FD5F9CA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0163E-6BDC-4119-8CCB-FC49F4B495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0E3F7-CF64-412D-82A1-080F5F935625}" type="pres">
      <dgm:prSet presAssocID="{FF10163E-6BDC-4119-8CCB-FC49F4B495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079B8-937C-401B-B542-94C634DF5344}" type="presOf" srcId="{FF10163E-6BDC-4119-8CCB-FC49F4B495B1}" destId="{0480E3F7-CF64-412D-82A1-080F5F9356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3544-8D30-4307-9193-07148B345A62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ABAE-1B14-4D8F-AF8A-4DD4CEA05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AEF4-9AFE-4554-9F3F-7855FFDE91D3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3C44-23F5-4BF2-B9B0-1DBF7DCC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01E9-EEB8-4188-8982-212822C682FE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D360-8BB2-4653-8041-A0F045B95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AD1F-F527-4AC8-976D-B851FB97B361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CF7C-249C-4338-8C71-32779D2E5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69EC-D23C-49F5-8329-ABD99C9CB533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AE60-EF05-4A69-BB29-EB0823C4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4A3F-C379-475C-8781-0233405172F0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38AE-5394-4DBF-88B2-5068DB5A4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43F9-0EF2-4BA2-98A7-61A5192DB126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C325-4AB6-4C8E-AD91-AF02F610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E1E-DF43-44B2-A8A2-FB6AB99A78BC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757A-C6E8-4D3A-A341-8D05F39C4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606-F07B-4627-9D70-B9421D27581F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C70B-3BCB-448F-92F5-4153391F8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4E05-F3D7-4003-B060-90F1BC9D7A4F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DACD-F9AD-4F49-9437-B768175E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9FA8-90F8-4785-93D5-085E759898B5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07C1-6161-448B-9AEA-27C371BCD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832AC-C2F5-424B-A70F-FE074026E3AB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24CBB-6348-46FE-9D9E-292E93FA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9.png"/><Relationship Id="rId3" Type="http://schemas.openxmlformats.org/officeDocument/2006/relationships/image" Target="../media/image4.emf"/><Relationship Id="rId21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6" name="AutoShape 56"/>
          <p:cNvSpPr>
            <a:spLocks noChangeArrowheads="1"/>
          </p:cNvSpPr>
          <p:nvPr/>
        </p:nvSpPr>
        <p:spPr bwMode="gray">
          <a:xfrm>
            <a:off x="711200" y="4772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gray">
          <a:xfrm>
            <a:off x="5707923" y="1317357"/>
            <a:ext cx="3003488" cy="2509247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4" name="AutoShape 54"/>
          <p:cNvSpPr>
            <a:spLocks noChangeArrowheads="1"/>
          </p:cNvSpPr>
          <p:nvPr/>
        </p:nvSpPr>
        <p:spPr bwMode="gray">
          <a:xfrm>
            <a:off x="539552" y="3901697"/>
            <a:ext cx="2896525" cy="2623647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37" name="Text Box 18"/>
          <p:cNvSpPr txBox="1">
            <a:spLocks noChangeArrowheads="1"/>
          </p:cNvSpPr>
          <p:nvPr/>
        </p:nvSpPr>
        <p:spPr bwMode="white">
          <a:xfrm>
            <a:off x="1032415" y="4044169"/>
            <a:ext cx="17658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i="0" dirty="0" smtClean="0">
                <a:cs typeface="Arial" charset="0"/>
              </a:rPr>
              <a:t>Действия</a:t>
            </a:r>
            <a:endParaRPr lang="en-US" b="1" i="0" dirty="0">
              <a:cs typeface="Arial" charset="0"/>
            </a:endParaRPr>
          </a:p>
        </p:txBody>
      </p:sp>
      <p:sp>
        <p:nvSpPr>
          <p:cNvPr id="20539" name="AutoShape 59"/>
          <p:cNvSpPr>
            <a:spLocks noChangeArrowheads="1"/>
          </p:cNvSpPr>
          <p:nvPr/>
        </p:nvSpPr>
        <p:spPr bwMode="gray">
          <a:xfrm>
            <a:off x="395537" y="1234317"/>
            <a:ext cx="2804868" cy="2592287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1" name="Text Box 18"/>
          <p:cNvSpPr txBox="1">
            <a:spLocks noChangeArrowheads="1"/>
          </p:cNvSpPr>
          <p:nvPr/>
        </p:nvSpPr>
        <p:spPr bwMode="white">
          <a:xfrm>
            <a:off x="847674" y="1363287"/>
            <a:ext cx="1765807" cy="369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i="0" dirty="0" smtClean="0">
                <a:cs typeface="Arial" charset="0"/>
              </a:rPr>
              <a:t>Убеждения</a:t>
            </a:r>
            <a:endParaRPr lang="en-US" b="1" i="0" dirty="0">
              <a:cs typeface="Arial" charset="0"/>
            </a:endParaRPr>
          </a:p>
        </p:txBody>
      </p:sp>
      <p:sp>
        <p:nvSpPr>
          <p:cNvPr id="20542" name="Text Box 9"/>
          <p:cNvSpPr txBox="1">
            <a:spLocks noChangeArrowheads="1"/>
          </p:cNvSpPr>
          <p:nvPr/>
        </p:nvSpPr>
        <p:spPr bwMode="gray">
          <a:xfrm>
            <a:off x="581339" y="2090752"/>
            <a:ext cx="2477223" cy="16927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sz="1300" b="1" dirty="0"/>
              <a:t>Ученики самостоятельно формируют и развивают собственное мышление, вступая в диалог с одноклассниками и учителем</a:t>
            </a:r>
            <a:endParaRPr lang="ru-RU" sz="1300" b="1" i="0" dirty="0" smtClean="0">
              <a:cs typeface="Arial" charset="0"/>
            </a:endParaRPr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gray">
          <a:xfrm>
            <a:off x="5806840" y="3826604"/>
            <a:ext cx="3040541" cy="2623647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5" name="Text Box 18"/>
          <p:cNvSpPr txBox="1">
            <a:spLocks noChangeArrowheads="1"/>
          </p:cNvSpPr>
          <p:nvPr/>
        </p:nvSpPr>
        <p:spPr bwMode="white">
          <a:xfrm>
            <a:off x="6444208" y="4044168"/>
            <a:ext cx="1765807" cy="3693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i="0" dirty="0" smtClean="0">
                <a:cs typeface="Arial" charset="0"/>
              </a:rPr>
              <a:t>Решение</a:t>
            </a:r>
            <a:endParaRPr lang="en-US" b="1" i="0" dirty="0">
              <a:cs typeface="Arial" charset="0"/>
            </a:endParaRPr>
          </a:p>
        </p:txBody>
      </p:sp>
      <p:sp>
        <p:nvSpPr>
          <p:cNvPr id="20549" name="Text Box 18"/>
          <p:cNvSpPr txBox="1">
            <a:spLocks noChangeArrowheads="1"/>
          </p:cNvSpPr>
          <p:nvPr/>
        </p:nvSpPr>
        <p:spPr bwMode="white">
          <a:xfrm>
            <a:off x="6345289" y="1421940"/>
            <a:ext cx="17658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i="0" dirty="0" smtClean="0">
                <a:cs typeface="Arial" charset="0"/>
              </a:rPr>
              <a:t>Установка</a:t>
            </a:r>
            <a:endParaRPr lang="en-US" b="1" i="0" dirty="0">
              <a:cs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6271241" y="1980564"/>
            <a:ext cx="2370260" cy="1785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Wingdings" pitchFamily="2" charset="2"/>
              <a:buChar char="v"/>
            </a:pPr>
            <a:r>
              <a:rPr lang="ru-RU" sz="1100" b="1" dirty="0"/>
              <a:t>Н</a:t>
            </a:r>
            <a:r>
              <a:rPr lang="ru-RU" sz="1100" b="1" dirty="0" smtClean="0"/>
              <a:t>еобходимо </a:t>
            </a:r>
            <a:r>
              <a:rPr lang="ru-RU" sz="1100" b="1" dirty="0"/>
              <a:t>ученикам предоставлять  возможность размышлять над своими знаниями и убеждениями, задавать соответствующие вопросы, пополнять объем знаний, перестраивать свое понимание</a:t>
            </a:r>
            <a:endParaRPr lang="en-US" sz="1100" b="1" i="0" dirty="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676707" y="4571044"/>
            <a:ext cx="2477223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Wingdings" pitchFamily="2" charset="2"/>
              <a:buChar char="v"/>
            </a:pPr>
            <a:r>
              <a:rPr lang="ru-RU" sz="1400" b="1" dirty="0"/>
              <a:t>С</a:t>
            </a:r>
            <a:r>
              <a:rPr lang="ru-RU" sz="1400" b="1" smtClean="0"/>
              <a:t>реднесрочное </a:t>
            </a:r>
            <a:r>
              <a:rPr lang="ru-RU" sz="1400" b="1" dirty="0"/>
              <a:t>планирование серии </a:t>
            </a:r>
            <a:r>
              <a:rPr lang="ru-RU" sz="1400" b="1" dirty="0" smtClean="0"/>
              <a:t>последовательных уроков </a:t>
            </a:r>
            <a:endParaRPr lang="ru-RU" sz="1400" b="1" i="0" dirty="0" smtClean="0"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223630" y="4475241"/>
            <a:ext cx="2477223" cy="1785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hangingPunct="0">
              <a:buFont typeface="Wingdings" pitchFamily="2" charset="2"/>
              <a:buChar char="v"/>
            </a:pPr>
            <a:r>
              <a:rPr lang="ru-RU" sz="1100" b="1" dirty="0"/>
              <a:t>Учитель, вооруженный профессиональным пониманием, практическими навыками и профессионально-нравственной целостностью создает условия для вовлечения каждого ученика в процесс обучения</a:t>
            </a:r>
            <a:endParaRPr lang="en-US" sz="1100" b="1" i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279400" cap="flat" cmpd="thickThin">
            <a:prstDash val="dash"/>
            <a:round/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062382" y="889679"/>
            <a:ext cx="3119096" cy="3469016"/>
            <a:chOff x="2987703" y="1167879"/>
            <a:chExt cx="3119096" cy="3469016"/>
          </a:xfrm>
        </p:grpSpPr>
        <p:sp>
          <p:nvSpPr>
            <p:cNvPr id="20552" name="AutoShape 72"/>
            <p:cNvSpPr>
              <a:spLocks noChangeArrowheads="1"/>
            </p:cNvSpPr>
            <p:nvPr/>
          </p:nvSpPr>
          <p:spPr bwMode="gray">
            <a:xfrm rot="6619803">
              <a:off x="3575410" y="1709811"/>
              <a:ext cx="2593789" cy="2468989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3" name="AutoShape 73"/>
            <p:cNvSpPr>
              <a:spLocks noChangeArrowheads="1"/>
            </p:cNvSpPr>
            <p:nvPr/>
          </p:nvSpPr>
          <p:spPr bwMode="gray">
            <a:xfrm rot="10800000">
              <a:off x="2987703" y="1167879"/>
              <a:ext cx="2666983" cy="3154490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4" name="AutoShape 74"/>
            <p:cNvSpPr>
              <a:spLocks noChangeArrowheads="1"/>
            </p:cNvSpPr>
            <p:nvPr/>
          </p:nvSpPr>
          <p:spPr bwMode="gray">
            <a:xfrm rot="17202384">
              <a:off x="2743680" y="1781062"/>
              <a:ext cx="2974595" cy="2334500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555" name="AutoShape 75"/>
            <p:cNvSpPr>
              <a:spLocks noChangeArrowheads="1"/>
            </p:cNvSpPr>
            <p:nvPr/>
          </p:nvSpPr>
          <p:spPr bwMode="gray">
            <a:xfrm rot="241305">
              <a:off x="3341335" y="1459391"/>
              <a:ext cx="2602264" cy="317750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0535" name="Text Box 55"/>
          <p:cNvSpPr txBox="1">
            <a:spLocks noChangeArrowheads="1"/>
          </p:cNvSpPr>
          <p:nvPr/>
        </p:nvSpPr>
        <p:spPr bwMode="black">
          <a:xfrm>
            <a:off x="3436077" y="1726521"/>
            <a:ext cx="23785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cs typeface="Arial" charset="0"/>
            </a:endParaRPr>
          </a:p>
          <a:p>
            <a:pPr algn="ctr"/>
            <a:r>
              <a:rPr lang="ru-RU" sz="1400" b="1" i="1" dirty="0" smtClean="0">
                <a:cs typeface="Arial" charset="0"/>
              </a:rPr>
              <a:t>7 модулей </a:t>
            </a:r>
            <a:endParaRPr lang="en-US" sz="1400" b="1" i="1" dirty="0" smtClean="0">
              <a:cs typeface="Arial" charset="0"/>
            </a:endParaRPr>
          </a:p>
          <a:p>
            <a:pPr algn="ctr"/>
            <a:r>
              <a:rPr lang="ru-RU" sz="1400" b="1" i="1" dirty="0" smtClean="0">
                <a:cs typeface="Arial" charset="0"/>
              </a:rPr>
              <a:t>Программы</a:t>
            </a:r>
          </a:p>
          <a:p>
            <a:pPr algn="ctr"/>
            <a:endParaRPr lang="ru-RU" sz="1400" b="1" i="1" dirty="0" smtClean="0">
              <a:cs typeface="Arial" charset="0"/>
            </a:endParaRPr>
          </a:p>
          <a:p>
            <a:pPr algn="ctr"/>
            <a:r>
              <a:rPr lang="ru-RU" sz="1400" b="1" i="1" dirty="0" smtClean="0"/>
              <a:t>Конструктивистская</a:t>
            </a:r>
          </a:p>
          <a:p>
            <a:pPr algn="ctr"/>
            <a:r>
              <a:rPr lang="ru-RU" sz="1400" b="1" i="1" dirty="0"/>
              <a:t>т</a:t>
            </a:r>
            <a:r>
              <a:rPr lang="ru-RU" sz="1400" b="1" i="1" dirty="0" smtClean="0"/>
              <a:t>еория обучения</a:t>
            </a:r>
          </a:p>
          <a:p>
            <a:pPr algn="ctr"/>
            <a:endParaRPr lang="ru-RU" sz="1400" b="1" i="1" dirty="0" smtClean="0"/>
          </a:p>
          <a:p>
            <a:pPr algn="ctr"/>
            <a:endParaRPr lang="ru-RU" sz="1400" b="1" i="1" dirty="0" smtClean="0">
              <a:cs typeface="Arial" charset="0"/>
            </a:endParaRPr>
          </a:p>
          <a:p>
            <a:pPr algn="ctr"/>
            <a:endParaRPr lang="en-US" sz="1400" b="1" i="1" dirty="0">
              <a:cs typeface="Arial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white">
          <a:xfrm>
            <a:off x="283270" y="296795"/>
            <a:ext cx="8564111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внедрении и управлении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преподавания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9" y="6202287"/>
            <a:ext cx="6048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43" y="5243607"/>
            <a:ext cx="3291540" cy="9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625" y="4446038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Этап </a:t>
            </a:r>
            <a:endParaRPr lang="en-US" dirty="0" smtClean="0"/>
          </a:p>
          <a:p>
            <a:pPr algn="ctr"/>
            <a:r>
              <a:rPr lang="ru-RU" dirty="0" smtClean="0"/>
              <a:t>«Лицом к лицу»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0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7427168" cy="620687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           Изменение преподавания и обучения</a:t>
            </a:r>
            <a:endParaRPr lang="en-US" sz="2800" dirty="0">
              <a:latin typeface="Monotype Corsiva" pitchFamily="66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2439988" y="2014538"/>
            <a:ext cx="3830637" cy="389731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782860" y="2316976"/>
            <a:ext cx="3162300" cy="3232150"/>
            <a:chOff x="1632" y="1333"/>
            <a:chExt cx="2501" cy="2555"/>
          </a:xfrm>
        </p:grpSpPr>
        <p:sp>
          <p:nvSpPr>
            <p:cNvPr id="17413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063545" y="866233"/>
            <a:ext cx="2300543" cy="1754474"/>
            <a:chOff x="480" y="1200"/>
            <a:chExt cx="1042" cy="1019"/>
          </a:xfrm>
        </p:grpSpPr>
        <p:pic>
          <p:nvPicPr>
            <p:cNvPr id="17417" name="Picture 9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</p:spPr>
        </p:pic>
        <p:sp>
          <p:nvSpPr>
            <p:cNvPr id="17418" name="Oval 10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white">
          <a:xfrm>
            <a:off x="3972619" y="918361"/>
            <a:ext cx="113586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Урок 1</a:t>
            </a:r>
            <a:endParaRPr lang="en-US" sz="1600" b="1" dirty="0" smtClean="0">
              <a:solidFill>
                <a:srgbClr val="F8F8F8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8F8F8"/>
              </a:solidFill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776984" y="2912746"/>
            <a:ext cx="2299833" cy="2024794"/>
            <a:chOff x="480" y="1200"/>
            <a:chExt cx="1048" cy="1016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480" y="1200"/>
              <a:ext cx="1048" cy="1016"/>
              <a:chOff x="480" y="1200"/>
              <a:chExt cx="1048" cy="1016"/>
            </a:xfrm>
          </p:grpSpPr>
          <p:pic>
            <p:nvPicPr>
              <p:cNvPr id="17423" name="Picture 1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24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48" cy="100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 dirty="0" smtClean="0">
                  <a:solidFill>
                    <a:schemeClr val="bg1"/>
                  </a:solidFill>
                </a:endParaRPr>
              </a:p>
              <a:p>
                <a:endParaRPr lang="ru-RU" sz="1200" dirty="0">
                  <a:solidFill>
                    <a:schemeClr val="bg1"/>
                  </a:solidFill>
                </a:endParaRP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Работа с 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визуальными 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свидетельствами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-Наблюдение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-анализ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-вывод</a:t>
                </a: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-интерпретация</a:t>
                </a:r>
              </a:p>
              <a:p>
                <a:endParaRPr lang="ru-RU" sz="1400" dirty="0"/>
              </a:p>
            </p:txBody>
          </p:sp>
        </p:grpSp>
        <p:pic>
          <p:nvPicPr>
            <p:cNvPr id="17425" name="Picture 1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171" cy="75"/>
            </a:xfrm>
            <a:prstGeom prst="rect">
              <a:avLst/>
            </a:prstGeom>
            <a:noFill/>
          </p:spPr>
        </p:pic>
      </p:grpSp>
      <p:sp>
        <p:nvSpPr>
          <p:cNvPr id="17426" name="Text Box 18"/>
          <p:cNvSpPr txBox="1">
            <a:spLocks noChangeArrowheads="1"/>
          </p:cNvSpPr>
          <p:nvPr/>
        </p:nvSpPr>
        <p:spPr bwMode="white">
          <a:xfrm>
            <a:off x="1656463" y="3082143"/>
            <a:ext cx="9134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Урок 4</a:t>
            </a:r>
            <a:endParaRPr lang="en-US" sz="1600" b="1" dirty="0">
              <a:solidFill>
                <a:srgbClr val="F8F8F8"/>
              </a:solidFill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5614545" y="2615542"/>
            <a:ext cx="2287025" cy="2078762"/>
            <a:chOff x="480" y="1200"/>
            <a:chExt cx="1042" cy="1019"/>
          </a:xfrm>
        </p:grpSpPr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9" name="Picture 2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Расширенные задания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Драма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Дифференцированное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д/з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431" name="Picture 2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32" name="Text Box 24"/>
          <p:cNvSpPr txBox="1">
            <a:spLocks noChangeArrowheads="1"/>
          </p:cNvSpPr>
          <p:nvPr/>
        </p:nvSpPr>
        <p:spPr bwMode="white">
          <a:xfrm>
            <a:off x="6570104" y="2912746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Урок 2</a:t>
            </a:r>
            <a:endParaRPr lang="en-US" sz="1600" b="1" dirty="0">
              <a:solidFill>
                <a:srgbClr val="F8F8F8"/>
              </a:solidFill>
            </a:endParaRP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3251716" y="4735281"/>
            <a:ext cx="2484436" cy="1983639"/>
            <a:chOff x="480" y="1200"/>
            <a:chExt cx="1042" cy="1019"/>
          </a:xfrm>
        </p:grpSpPr>
        <p:grpSp>
          <p:nvGrpSpPr>
            <p:cNvPr id="17434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35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7436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«ЗУХ»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Парная беседа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«Лестница успеха»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437" name="Picture 2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7438" name="Text Box 30"/>
          <p:cNvSpPr txBox="1">
            <a:spLocks noChangeArrowheads="1"/>
          </p:cNvSpPr>
          <p:nvPr/>
        </p:nvSpPr>
        <p:spPr bwMode="white">
          <a:xfrm>
            <a:off x="4569980" y="5135935"/>
            <a:ext cx="9525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Урок 3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3541713" y="3429000"/>
            <a:ext cx="156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«Голос ученика» Д. </a:t>
            </a:r>
            <a:r>
              <a:rPr lang="ru-RU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Раддок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gray">
          <a:xfrm>
            <a:off x="3252788" y="2857500"/>
            <a:ext cx="2197100" cy="2028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0944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Инклюзивное обучение</a:t>
            </a:r>
          </a:p>
          <a:p>
            <a:pPr algn="ctr"/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Коллаборативная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 среда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7441" name="WordArt 33"/>
          <p:cNvSpPr>
            <a:spLocks noChangeArrowheads="1" noChangeShapeType="1" noTextEdit="1"/>
          </p:cNvSpPr>
          <p:nvPr/>
        </p:nvSpPr>
        <p:spPr bwMode="gray">
          <a:xfrm>
            <a:off x="3260725" y="2994025"/>
            <a:ext cx="2197100" cy="20288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35312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Диалогический подход</a:t>
            </a:r>
            <a:endParaRPr lang="ru-RU" sz="1600" b="1" kern="10" dirty="0">
              <a:ln w="9525">
                <a:noFill/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404246928"/>
              </p:ext>
            </p:extLst>
          </p:nvPr>
        </p:nvGraphicFramePr>
        <p:xfrm>
          <a:off x="3214678" y="6357958"/>
          <a:ext cx="24288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372872949"/>
              </p:ext>
            </p:extLst>
          </p:nvPr>
        </p:nvGraphicFramePr>
        <p:xfrm>
          <a:off x="658344" y="2335645"/>
          <a:ext cx="1296144" cy="27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" y="83705"/>
            <a:ext cx="14811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29" y="1151559"/>
            <a:ext cx="1609765" cy="12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9" y="4852866"/>
            <a:ext cx="1401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" y="4758294"/>
            <a:ext cx="14017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70929"/>
            <a:ext cx="1474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D:\всё для работы\для статьей\курсы\уроки на практику\фото и видео урока 3\2014-04-09 урок 3\урок 3 03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3" y="5642908"/>
            <a:ext cx="1523908" cy="1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D:\всё для работы\для статьей\курсы\уроки на практику\фото и видео урока 3\2014-04-09 урок 3\урок 3 084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8570" y="1576051"/>
            <a:ext cx="1116657" cy="14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5720" y="1187480"/>
            <a:ext cx="241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ОдО</a:t>
            </a:r>
            <a:r>
              <a:rPr lang="ru-RU" sz="1400" dirty="0" smtClean="0">
                <a:solidFill>
                  <a:schemeClr val="bg1"/>
                </a:solidFill>
              </a:rPr>
              <a:t> и ОО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«Кластер»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«Карусель»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41" y="1502858"/>
            <a:ext cx="1520242" cy="11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69" y="4338638"/>
            <a:ext cx="17922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9" y="5911850"/>
            <a:ext cx="330787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7907" y="3902634"/>
            <a:ext cx="177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Территория </a:t>
            </a:r>
            <a:r>
              <a:rPr lang="ru-RU" sz="1200" b="1" dirty="0" smtClean="0"/>
              <a:t>класса-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территория ученика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24" y="269148"/>
            <a:ext cx="1563433" cy="119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2669" y="543067"/>
            <a:ext cx="155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Аутентичное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обучение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4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4" y="47598"/>
            <a:ext cx="9144000" cy="68104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47783" y="46841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9226" y="2143116"/>
            <a:ext cx="184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3248"/>
            <a:ext cx="292892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8181" y="1285860"/>
            <a:ext cx="23115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025" y="214291"/>
            <a:ext cx="869869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УЧИТЕЛЬ – ЛИДЕР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В  СОВРЕШЕНСТВОВАНИИ РАБОТЫ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1000108"/>
            <a:ext cx="292892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43656" y="3786190"/>
            <a:ext cx="40860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290" y="2571744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0638" y="6199534"/>
            <a:ext cx="350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smtClean="0"/>
              <a:t>Определение </a:t>
            </a:r>
            <a:r>
              <a:rPr lang="ru-RU" b="1" smtClean="0"/>
              <a:t>ценностей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2" y="5487390"/>
            <a:ext cx="319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Определение </a:t>
            </a:r>
          </a:p>
          <a:p>
            <a:r>
              <a:rPr lang="ru-RU" b="1" dirty="0" smtClean="0"/>
              <a:t>профессиональных задач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83" y="4515666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Выяснение программы </a:t>
            </a:r>
          </a:p>
          <a:p>
            <a:r>
              <a:rPr lang="ru-RU" b="1" dirty="0" smtClean="0"/>
              <a:t>развития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0233" y="3955467"/>
            <a:ext cx="301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Планирование действий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025" y="3254933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Выяснение плана действий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3209" y="2497685"/>
            <a:ext cx="379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 по развитию лидерства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58288" y="1958450"/>
            <a:ext cx="371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  в сетевом сообществе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58288" y="5202571"/>
            <a:ext cx="530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Развить глубокое понимание предмета, Обеспечив применение и использование  знаний вне класса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7694" y="6211669"/>
            <a:ext cx="501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коммуникативных навыков,</a:t>
            </a:r>
          </a:p>
          <a:p>
            <a:r>
              <a:rPr lang="ru-RU" b="1" dirty="0"/>
              <a:t>т</a:t>
            </a:r>
            <a:r>
              <a:rPr lang="ru-RU" b="1" dirty="0" smtClean="0"/>
              <a:t>олерантности, социализации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53166" y="2340911"/>
            <a:ext cx="345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 </a:t>
            </a:r>
            <a:r>
              <a:rPr lang="en-US" b="1" dirty="0" smtClean="0"/>
              <a:t>L </a:t>
            </a:r>
            <a:r>
              <a:rPr lang="ru-RU" b="1" dirty="0" smtClean="0"/>
              <a:t>.</a:t>
            </a:r>
            <a:r>
              <a:rPr lang="en-US" b="1" dirty="0" smtClean="0"/>
              <a:t>S</a:t>
            </a:r>
            <a:r>
              <a:rPr lang="ru-RU" b="1" dirty="0" smtClean="0"/>
              <a:t>., консультирование с коллегами</a:t>
            </a:r>
            <a:endParaRPr lang="ru-RU" sz="1400" b="1" dirty="0" smtClean="0"/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43656" y="3869335"/>
            <a:ext cx="426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Апробирование новых технологий,</a:t>
            </a:r>
          </a:p>
          <a:p>
            <a:r>
              <a:rPr lang="ru-RU" sz="1600" b="1" dirty="0" smtClean="0"/>
              <a:t>оценивание, рефлексия, обзор</a:t>
            </a:r>
          </a:p>
          <a:p>
            <a:r>
              <a:rPr lang="ru-RU" sz="1600" b="1" dirty="0" smtClean="0"/>
              <a:t>Направлять, а не управлять процессом </a:t>
            </a:r>
            <a:endParaRPr lang="ru-RU" sz="16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91" y="563365"/>
            <a:ext cx="2474841" cy="140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0" y="505368"/>
            <a:ext cx="2624754" cy="19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13420" y="859491"/>
            <a:ext cx="2915870" cy="958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Инициатива</a:t>
            </a:r>
          </a:p>
          <a:p>
            <a:pPr algn="ctr"/>
            <a:r>
              <a:rPr lang="ru-RU" dirty="0" smtClean="0"/>
              <a:t>Знания</a:t>
            </a:r>
          </a:p>
          <a:p>
            <a:pPr algn="ctr"/>
            <a:r>
              <a:rPr lang="ru-RU" dirty="0" smtClean="0"/>
              <a:t>Самосовершенствование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08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0" grpId="0" animBg="1"/>
      <p:bldP spid="24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234</Words>
  <Application>Microsoft Office PowerPoint</Application>
  <PresentationFormat>Экран (4:3)</PresentationFormat>
  <Paragraphs>75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           Изменение преподавания и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Умножение двузначного числа на однозначное число</dc:title>
  <dc:creator>Екатерина Шумилова</dc:creator>
  <cp:lastModifiedBy>User</cp:lastModifiedBy>
  <cp:revision>75</cp:revision>
  <dcterms:created xsi:type="dcterms:W3CDTF">2011-12-20T12:13:48Z</dcterms:created>
  <dcterms:modified xsi:type="dcterms:W3CDTF">2014-05-22T14:25:08Z</dcterms:modified>
</cp:coreProperties>
</file>