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75" r:id="rId3"/>
    <p:sldId id="282" r:id="rId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47296-7B4E-45BF-8AAC-D01CF25FC3D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05A617-23BE-4777-AF1F-CB69FD5F9CA5}" type="pres">
      <dgm:prSet presAssocID="{9D447296-7B4E-45BF-8AAC-D01CF25FC3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4819F7B4-FB13-4011-86E4-CFF4E9ECA125}" type="presOf" srcId="{9D447296-7B4E-45BF-8AAC-D01CF25FC3D3}" destId="{8305A617-23BE-4777-AF1F-CB69FD5F9CA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10163E-6BDC-4119-8CCB-FC49F4B495B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80E3F7-CF64-412D-82A1-080F5F935625}" type="pres">
      <dgm:prSet presAssocID="{FF10163E-6BDC-4119-8CCB-FC49F4B495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0AE079B8-937C-401B-B542-94C634DF5344}" type="presOf" srcId="{FF10163E-6BDC-4119-8CCB-FC49F4B495B1}" destId="{0480E3F7-CF64-412D-82A1-080F5F93562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C3544-8D30-4307-9193-07148B345A62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5ABAE-1B14-4D8F-AF8A-4DD4CEA05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2AEF4-9AFE-4554-9F3F-7855FFDE91D3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33C44-23F5-4BF2-B9B0-1DBF7DCC7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E01E9-EEB8-4188-8982-212822C682FE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2D360-8BB2-4653-8041-A0F045B95A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DAD1F-F527-4AC8-976D-B851FB97B361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0CF7C-249C-4338-8C71-32779D2E5D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169EC-D23C-49F5-8329-ABD99C9CB533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AAE60-EF05-4A69-BB29-EB0823C41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34A3F-C379-475C-8781-0233405172F0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B38AE-5394-4DBF-88B2-5068DB5A41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143F9-0EF2-4BA2-98A7-61A5192DB126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CC325-4AB6-4C8E-AD91-AF02F6104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4FE1E-DF43-44B2-A8A2-FB6AB99A78BC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F757A-C6E8-4D3A-A341-8D05F39C4C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59606-F07B-4627-9D70-B9421D27581F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EC70B-3BCB-448F-92F5-4153391F8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C4E05-F3D7-4003-B060-90F1BC9D7A4F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8DACD-F9AD-4F49-9437-B768175E8E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19FA8-90F8-4785-93D5-085E759898B5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707C1-6161-448B-9AEA-27C371BCD5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C832AC-C2F5-424B-A70F-FE074026E3AB}" type="datetimeFigureOut">
              <a:rPr lang="ru-RU"/>
              <a:pPr>
                <a:defRPr/>
              </a:pPr>
              <a:t>22.05.2014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A624CBB-6348-46FE-9D9E-292E93FA3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openxmlformats.org/officeDocument/2006/relationships/image" Target="../media/image9.png"/><Relationship Id="rId3" Type="http://schemas.openxmlformats.org/officeDocument/2006/relationships/image" Target="../media/image4.emf"/><Relationship Id="rId21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image" Target="../media/image8.png"/><Relationship Id="rId2" Type="http://schemas.openxmlformats.org/officeDocument/2006/relationships/image" Target="../media/image3.png"/><Relationship Id="rId16" Type="http://schemas.openxmlformats.org/officeDocument/2006/relationships/image" Target="../media/image7.png"/><Relationship Id="rId20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24" Type="http://schemas.openxmlformats.org/officeDocument/2006/relationships/image" Target="../media/image15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6.png"/><Relationship Id="rId23" Type="http://schemas.openxmlformats.org/officeDocument/2006/relationships/image" Target="../media/image14.png"/><Relationship Id="rId10" Type="http://schemas.openxmlformats.org/officeDocument/2006/relationships/diagramLayout" Target="../diagrams/layout2.xml"/><Relationship Id="rId19" Type="http://schemas.openxmlformats.org/officeDocument/2006/relationships/image" Target="../media/image10.jpeg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5.png"/><Relationship Id="rId22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6" name="AutoShape 56"/>
          <p:cNvSpPr>
            <a:spLocks noChangeArrowheads="1"/>
          </p:cNvSpPr>
          <p:nvPr/>
        </p:nvSpPr>
        <p:spPr bwMode="gray">
          <a:xfrm>
            <a:off x="711200" y="4772025"/>
            <a:ext cx="2408238" cy="1114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99DEE7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47" name="AutoShape 67"/>
          <p:cNvSpPr>
            <a:spLocks noChangeArrowheads="1"/>
          </p:cNvSpPr>
          <p:nvPr/>
        </p:nvSpPr>
        <p:spPr bwMode="gray">
          <a:xfrm>
            <a:off x="5707923" y="1317357"/>
            <a:ext cx="3003488" cy="2509247"/>
          </a:xfrm>
          <a:prstGeom prst="roundRect">
            <a:avLst>
              <a:gd name="adj" fmla="val 12699"/>
            </a:avLst>
          </a:prstGeom>
          <a:gradFill rotWithShape="1">
            <a:gsLst>
              <a:gs pos="0">
                <a:schemeClr val="accent2">
                  <a:gamma/>
                  <a:shade val="79216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accent2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34" name="AutoShape 54"/>
          <p:cNvSpPr>
            <a:spLocks noChangeArrowheads="1"/>
          </p:cNvSpPr>
          <p:nvPr/>
        </p:nvSpPr>
        <p:spPr bwMode="gray">
          <a:xfrm>
            <a:off x="539552" y="3901697"/>
            <a:ext cx="2896525" cy="2623647"/>
          </a:xfrm>
          <a:prstGeom prst="roundRect">
            <a:avLst>
              <a:gd name="adj" fmla="val 12699"/>
            </a:avLst>
          </a:prstGeom>
          <a:gradFill rotWithShape="1">
            <a:gsLst>
              <a:gs pos="0">
                <a:schemeClr val="accent1">
                  <a:gamma/>
                  <a:shade val="79216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0537" name="Text Box 18"/>
          <p:cNvSpPr txBox="1">
            <a:spLocks noChangeArrowheads="1"/>
          </p:cNvSpPr>
          <p:nvPr/>
        </p:nvSpPr>
        <p:spPr bwMode="white">
          <a:xfrm>
            <a:off x="1032415" y="4044169"/>
            <a:ext cx="1765807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/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i="0" dirty="0" smtClean="0">
                <a:cs typeface="Arial" charset="0"/>
              </a:rPr>
              <a:t>Действия</a:t>
            </a:r>
            <a:endParaRPr lang="en-US" b="1" i="0" dirty="0">
              <a:cs typeface="Arial" charset="0"/>
            </a:endParaRPr>
          </a:p>
        </p:txBody>
      </p:sp>
      <p:sp>
        <p:nvSpPr>
          <p:cNvPr id="20539" name="AutoShape 59"/>
          <p:cNvSpPr>
            <a:spLocks noChangeArrowheads="1"/>
          </p:cNvSpPr>
          <p:nvPr/>
        </p:nvSpPr>
        <p:spPr bwMode="gray">
          <a:xfrm>
            <a:off x="395537" y="1234317"/>
            <a:ext cx="2804868" cy="2592287"/>
          </a:xfrm>
          <a:prstGeom prst="roundRect">
            <a:avLst>
              <a:gd name="adj" fmla="val 12699"/>
            </a:avLst>
          </a:prstGeom>
          <a:gradFill rotWithShape="1">
            <a:gsLst>
              <a:gs pos="0">
                <a:schemeClr val="folHlink">
                  <a:gamma/>
                  <a:shade val="69804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folHlink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41" name="Text Box 18"/>
          <p:cNvSpPr txBox="1">
            <a:spLocks noChangeArrowheads="1"/>
          </p:cNvSpPr>
          <p:nvPr/>
        </p:nvSpPr>
        <p:spPr bwMode="white">
          <a:xfrm>
            <a:off x="847674" y="1363287"/>
            <a:ext cx="1765807" cy="3693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/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i="0" dirty="0" smtClean="0">
                <a:cs typeface="Arial" charset="0"/>
              </a:rPr>
              <a:t>Убеждения</a:t>
            </a:r>
            <a:endParaRPr lang="en-US" b="1" i="0" dirty="0">
              <a:cs typeface="Arial" charset="0"/>
            </a:endParaRPr>
          </a:p>
        </p:txBody>
      </p:sp>
      <p:sp>
        <p:nvSpPr>
          <p:cNvPr id="20542" name="Text Box 9"/>
          <p:cNvSpPr txBox="1">
            <a:spLocks noChangeArrowheads="1"/>
          </p:cNvSpPr>
          <p:nvPr/>
        </p:nvSpPr>
        <p:spPr bwMode="gray">
          <a:xfrm>
            <a:off x="581339" y="2090752"/>
            <a:ext cx="2477223" cy="169277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300" b="1" dirty="0"/>
              <a:t>Ученики самостоятельно формируют и развивают собственное мышление, вступая в диалог с одноклассниками и учителем</a:t>
            </a:r>
            <a:endParaRPr lang="ru-RU" sz="1300" b="1" i="0" dirty="0" smtClean="0">
              <a:cs typeface="Arial" charset="0"/>
            </a:endParaRPr>
          </a:p>
        </p:txBody>
      </p:sp>
      <p:sp>
        <p:nvSpPr>
          <p:cNvPr id="20543" name="AutoShape 63"/>
          <p:cNvSpPr>
            <a:spLocks noChangeArrowheads="1"/>
          </p:cNvSpPr>
          <p:nvPr/>
        </p:nvSpPr>
        <p:spPr bwMode="gray">
          <a:xfrm>
            <a:off x="5806840" y="3826604"/>
            <a:ext cx="3040541" cy="2623647"/>
          </a:xfrm>
          <a:prstGeom prst="roundRect">
            <a:avLst>
              <a:gd name="adj" fmla="val 12699"/>
            </a:avLst>
          </a:prstGeom>
          <a:gradFill rotWithShape="1">
            <a:gsLst>
              <a:gs pos="0">
                <a:schemeClr val="hlink">
                  <a:gamma/>
                  <a:shade val="79216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hlink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45" name="Text Box 18"/>
          <p:cNvSpPr txBox="1">
            <a:spLocks noChangeArrowheads="1"/>
          </p:cNvSpPr>
          <p:nvPr/>
        </p:nvSpPr>
        <p:spPr bwMode="white">
          <a:xfrm>
            <a:off x="6444208" y="4044168"/>
            <a:ext cx="1765807" cy="3693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/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i="0" dirty="0" smtClean="0">
                <a:cs typeface="Arial" charset="0"/>
              </a:rPr>
              <a:t>Решение</a:t>
            </a:r>
            <a:endParaRPr lang="en-US" b="1" i="0" dirty="0">
              <a:cs typeface="Arial" charset="0"/>
            </a:endParaRPr>
          </a:p>
        </p:txBody>
      </p:sp>
      <p:sp>
        <p:nvSpPr>
          <p:cNvPr id="20549" name="Text Box 18"/>
          <p:cNvSpPr txBox="1">
            <a:spLocks noChangeArrowheads="1"/>
          </p:cNvSpPr>
          <p:nvPr/>
        </p:nvSpPr>
        <p:spPr bwMode="white">
          <a:xfrm>
            <a:off x="6345289" y="1421940"/>
            <a:ext cx="176580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/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i="0" dirty="0" smtClean="0">
                <a:cs typeface="Arial" charset="0"/>
              </a:rPr>
              <a:t>Установка</a:t>
            </a:r>
            <a:endParaRPr lang="en-US" b="1" i="0" dirty="0">
              <a:cs typeface="Arial" charset="0"/>
            </a:endParaRP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gray">
          <a:xfrm>
            <a:off x="6271241" y="1980564"/>
            <a:ext cx="2370260" cy="178510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0" hangingPunct="0">
              <a:buFont typeface="Wingdings" pitchFamily="2" charset="2"/>
              <a:buChar char="v"/>
            </a:pPr>
            <a:r>
              <a:rPr lang="ru-RU" sz="1100" b="1" dirty="0"/>
              <a:t>Н</a:t>
            </a:r>
            <a:r>
              <a:rPr lang="ru-RU" sz="1100" b="1" dirty="0" smtClean="0"/>
              <a:t>еобходимо </a:t>
            </a:r>
            <a:r>
              <a:rPr lang="ru-RU" sz="1100" b="1" dirty="0"/>
              <a:t>ученикам предоставлять  возможность размышлять над своими знаниями и убеждениями, задавать соответствующие вопросы, пополнять объем знаний, перестраивать свое понимание</a:t>
            </a:r>
            <a:endParaRPr lang="en-US" sz="1100" b="1" i="0" dirty="0"/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gray">
          <a:xfrm>
            <a:off x="676707" y="4571044"/>
            <a:ext cx="2477223" cy="95410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0" hangingPunct="0">
              <a:buFont typeface="Wingdings" pitchFamily="2" charset="2"/>
              <a:buChar char="v"/>
            </a:pPr>
            <a:r>
              <a:rPr lang="ru-RU" sz="1400" b="1" dirty="0"/>
              <a:t>С</a:t>
            </a:r>
            <a:r>
              <a:rPr lang="ru-RU" sz="1400" b="1" smtClean="0"/>
              <a:t>реднесрочное </a:t>
            </a:r>
            <a:r>
              <a:rPr lang="ru-RU" sz="1400" b="1" dirty="0"/>
              <a:t>планирование серии </a:t>
            </a:r>
            <a:r>
              <a:rPr lang="ru-RU" sz="1400" b="1" dirty="0" smtClean="0"/>
              <a:t>последовательных уроков </a:t>
            </a:r>
            <a:endParaRPr lang="ru-RU" sz="1400" b="1" i="0" dirty="0" smtClean="0">
              <a:cs typeface="Arial" charset="0"/>
            </a:endParaRP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gray">
          <a:xfrm>
            <a:off x="6223630" y="4475241"/>
            <a:ext cx="2477223" cy="178510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0" hangingPunct="0">
              <a:buFont typeface="Wingdings" pitchFamily="2" charset="2"/>
              <a:buChar char="v"/>
            </a:pPr>
            <a:r>
              <a:rPr lang="ru-RU" sz="1100" b="1" dirty="0"/>
              <a:t>Учитель, вооруженный профессиональным пониманием, практическими навыками и профессионально-нравственной целостностью создает условия для вовлечения каждого ученика в процесс обучения</a:t>
            </a:r>
            <a:endParaRPr lang="en-US" sz="1100" b="1" i="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07504" y="116632"/>
            <a:ext cx="8856984" cy="6624736"/>
          </a:xfrm>
          <a:prstGeom prst="rect">
            <a:avLst/>
          </a:prstGeom>
          <a:noFill/>
          <a:ln w="279400" cap="flat" cmpd="thickThin">
            <a:prstDash val="dash"/>
            <a:round/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3062382" y="889679"/>
            <a:ext cx="3119096" cy="3469016"/>
            <a:chOff x="2987703" y="1167879"/>
            <a:chExt cx="3119096" cy="3469016"/>
          </a:xfrm>
        </p:grpSpPr>
        <p:sp>
          <p:nvSpPr>
            <p:cNvPr id="20552" name="AutoShape 72"/>
            <p:cNvSpPr>
              <a:spLocks noChangeArrowheads="1"/>
            </p:cNvSpPr>
            <p:nvPr/>
          </p:nvSpPr>
          <p:spPr bwMode="gray">
            <a:xfrm rot="6619803">
              <a:off x="3575410" y="1709811"/>
              <a:ext cx="2593789" cy="2468989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0553" name="AutoShape 73"/>
            <p:cNvSpPr>
              <a:spLocks noChangeArrowheads="1"/>
            </p:cNvSpPr>
            <p:nvPr/>
          </p:nvSpPr>
          <p:spPr bwMode="gray">
            <a:xfrm rot="10800000">
              <a:off x="2987703" y="1167879"/>
              <a:ext cx="2666983" cy="3154490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0554" name="AutoShape 74"/>
            <p:cNvSpPr>
              <a:spLocks noChangeArrowheads="1"/>
            </p:cNvSpPr>
            <p:nvPr/>
          </p:nvSpPr>
          <p:spPr bwMode="gray">
            <a:xfrm rot="17202384">
              <a:off x="2743680" y="1781062"/>
              <a:ext cx="2974595" cy="2334500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0555" name="AutoShape 75"/>
            <p:cNvSpPr>
              <a:spLocks noChangeArrowheads="1"/>
            </p:cNvSpPr>
            <p:nvPr/>
          </p:nvSpPr>
          <p:spPr bwMode="gray">
            <a:xfrm rot="241305">
              <a:off x="3341335" y="1459391"/>
              <a:ext cx="2602264" cy="317750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</p:grpSp>
      <p:sp>
        <p:nvSpPr>
          <p:cNvPr id="20535" name="Text Box 55"/>
          <p:cNvSpPr txBox="1">
            <a:spLocks noChangeArrowheads="1"/>
          </p:cNvSpPr>
          <p:nvPr/>
        </p:nvSpPr>
        <p:spPr bwMode="black">
          <a:xfrm>
            <a:off x="3436077" y="1726521"/>
            <a:ext cx="2378586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1400" b="1" i="1" dirty="0" smtClean="0">
              <a:cs typeface="Arial" charset="0"/>
            </a:endParaRPr>
          </a:p>
          <a:p>
            <a:pPr algn="ctr"/>
            <a:r>
              <a:rPr lang="ru-RU" sz="1400" b="1" i="1" dirty="0" smtClean="0">
                <a:cs typeface="Arial" charset="0"/>
              </a:rPr>
              <a:t>7 модулей </a:t>
            </a:r>
            <a:endParaRPr lang="en-US" sz="1400" b="1" i="1" dirty="0" smtClean="0">
              <a:cs typeface="Arial" charset="0"/>
            </a:endParaRPr>
          </a:p>
          <a:p>
            <a:pPr algn="ctr"/>
            <a:r>
              <a:rPr lang="ru-RU" sz="1400" b="1" i="1" dirty="0" smtClean="0">
                <a:cs typeface="Arial" charset="0"/>
              </a:rPr>
              <a:t>Программы</a:t>
            </a:r>
          </a:p>
          <a:p>
            <a:pPr algn="ctr"/>
            <a:endParaRPr lang="ru-RU" sz="1400" b="1" i="1" dirty="0" smtClean="0">
              <a:cs typeface="Arial" charset="0"/>
            </a:endParaRPr>
          </a:p>
          <a:p>
            <a:pPr algn="ctr"/>
            <a:r>
              <a:rPr lang="ru-RU" sz="1400" b="1" i="1" dirty="0" smtClean="0"/>
              <a:t>Конструктивистская</a:t>
            </a:r>
          </a:p>
          <a:p>
            <a:pPr algn="ctr"/>
            <a:r>
              <a:rPr lang="ru-RU" sz="1400" b="1" i="1" dirty="0"/>
              <a:t>т</a:t>
            </a:r>
            <a:r>
              <a:rPr lang="ru-RU" sz="1400" b="1" i="1" dirty="0" smtClean="0"/>
              <a:t>еория обучения</a:t>
            </a:r>
          </a:p>
          <a:p>
            <a:pPr algn="ctr"/>
            <a:endParaRPr lang="ru-RU" sz="1400" b="1" i="1" dirty="0" smtClean="0"/>
          </a:p>
          <a:p>
            <a:pPr algn="ctr"/>
            <a:endParaRPr lang="ru-RU" sz="1400" b="1" i="1" dirty="0" smtClean="0">
              <a:cs typeface="Arial" charset="0"/>
            </a:endParaRPr>
          </a:p>
          <a:p>
            <a:pPr algn="ctr"/>
            <a:endParaRPr lang="en-US" sz="1400" b="1" i="1" dirty="0">
              <a:cs typeface="Arial" charset="0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white">
          <a:xfrm>
            <a:off x="283270" y="296795"/>
            <a:ext cx="8564111" cy="7848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/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внедрении и управлении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 преподавания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489" y="6202287"/>
            <a:ext cx="604837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443" y="5243607"/>
            <a:ext cx="3291540" cy="917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77625" y="4446038"/>
            <a:ext cx="1879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en-US" dirty="0" smtClean="0"/>
              <a:t>I </a:t>
            </a:r>
            <a:r>
              <a:rPr lang="ru-RU" dirty="0" smtClean="0"/>
              <a:t>Этап </a:t>
            </a:r>
            <a:endParaRPr lang="en-US" dirty="0" smtClean="0"/>
          </a:p>
          <a:p>
            <a:pPr algn="ctr"/>
            <a:r>
              <a:rPr lang="ru-RU" dirty="0" smtClean="0"/>
              <a:t>«Лицом к лицу»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02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3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"/>
            <a:ext cx="7427168" cy="620687"/>
          </a:xfrm>
        </p:spPr>
        <p:txBody>
          <a:bodyPr/>
          <a:lstStyle/>
          <a:p>
            <a:r>
              <a:rPr lang="ru-RU" sz="2800" dirty="0" smtClean="0">
                <a:latin typeface="Monotype Corsiva" pitchFamily="66" charset="0"/>
              </a:rPr>
              <a:t>           Изменение преподавания и обучения</a:t>
            </a:r>
            <a:endParaRPr lang="en-US" sz="2800" dirty="0">
              <a:latin typeface="Monotype Corsiva" pitchFamily="66" charset="0"/>
            </a:endParaRPr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gray">
          <a:xfrm>
            <a:off x="2439988" y="2014538"/>
            <a:ext cx="3830637" cy="3897312"/>
          </a:xfrm>
          <a:custGeom>
            <a:avLst/>
            <a:gdLst>
              <a:gd name="G0" fmla="+- 608 0 0"/>
              <a:gd name="G1" fmla="+- 21600 0 608"/>
              <a:gd name="G2" fmla="+- 21600 0 608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08" y="10800"/>
                </a:moveTo>
                <a:cubicBezTo>
                  <a:pt x="608" y="16429"/>
                  <a:pt x="5171" y="20992"/>
                  <a:pt x="10800" y="20992"/>
                </a:cubicBezTo>
                <a:cubicBezTo>
                  <a:pt x="16429" y="20992"/>
                  <a:pt x="20992" y="16429"/>
                  <a:pt x="20992" y="10800"/>
                </a:cubicBezTo>
                <a:cubicBezTo>
                  <a:pt x="20992" y="5171"/>
                  <a:pt x="16429" y="608"/>
                  <a:pt x="10800" y="608"/>
                </a:cubicBezTo>
                <a:cubicBezTo>
                  <a:pt x="5171" y="608"/>
                  <a:pt x="608" y="5171"/>
                  <a:pt x="608" y="10800"/>
                </a:cubicBezTo>
                <a:close/>
              </a:path>
            </a:pathLst>
          </a:custGeom>
          <a:solidFill>
            <a:srgbClr val="000066">
              <a:alpha val="2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2782860" y="2316976"/>
            <a:ext cx="3162300" cy="3232150"/>
            <a:chOff x="1632" y="1333"/>
            <a:chExt cx="2501" cy="2555"/>
          </a:xfrm>
        </p:grpSpPr>
        <p:sp>
          <p:nvSpPr>
            <p:cNvPr id="17413" name="AutoShape 5"/>
            <p:cNvSpPr>
              <a:spLocks noChangeArrowheads="1"/>
            </p:cNvSpPr>
            <p:nvPr/>
          </p:nvSpPr>
          <p:spPr bwMode="gray">
            <a:xfrm flipV="1">
              <a:off x="1632" y="1392"/>
              <a:ext cx="2496" cy="2496"/>
            </a:xfrm>
            <a:custGeom>
              <a:avLst/>
              <a:gdLst>
                <a:gd name="G0" fmla="+- 540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400"/>
                <a:gd name="G18" fmla="*/ 540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40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40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2700 w 21600"/>
                <a:gd name="T15" fmla="*/ 10800 h 21600"/>
                <a:gd name="T16" fmla="*/ 10800 w 21600"/>
                <a:gd name="T17" fmla="*/ 5400 h 21600"/>
                <a:gd name="T18" fmla="*/ 1890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14" name="AutoShape 6"/>
            <p:cNvSpPr>
              <a:spLocks noChangeArrowheads="1"/>
            </p:cNvSpPr>
            <p:nvPr/>
          </p:nvSpPr>
          <p:spPr bwMode="gray">
            <a:xfrm>
              <a:off x="1637" y="1333"/>
              <a:ext cx="2496" cy="2496"/>
            </a:xfrm>
            <a:custGeom>
              <a:avLst/>
              <a:gdLst>
                <a:gd name="G0" fmla="+- 540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400"/>
                <a:gd name="G18" fmla="*/ 540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40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40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2700 w 21600"/>
                <a:gd name="T15" fmla="*/ 10800 h 21600"/>
                <a:gd name="T16" fmla="*/ 10800 w 21600"/>
                <a:gd name="T17" fmla="*/ 5400 h 21600"/>
                <a:gd name="T18" fmla="*/ 1890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7416" name="Group 8"/>
          <p:cNvGrpSpPr>
            <a:grpSpLocks/>
          </p:cNvGrpSpPr>
          <p:nvPr/>
        </p:nvGrpSpPr>
        <p:grpSpPr bwMode="auto">
          <a:xfrm>
            <a:off x="3063545" y="866233"/>
            <a:ext cx="2300543" cy="1754474"/>
            <a:chOff x="480" y="1200"/>
            <a:chExt cx="1042" cy="1019"/>
          </a:xfrm>
        </p:grpSpPr>
        <p:pic>
          <p:nvPicPr>
            <p:cNvPr id="17417" name="Picture 9" descr="circuler_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>
              <a:off x="480" y="1200"/>
              <a:ext cx="1042" cy="1016"/>
            </a:xfrm>
            <a:prstGeom prst="rect">
              <a:avLst/>
            </a:prstGeom>
            <a:noFill/>
          </p:spPr>
        </p:pic>
        <p:sp>
          <p:nvSpPr>
            <p:cNvPr id="17418" name="Oval 10"/>
            <p:cNvSpPr>
              <a:spLocks noChangeArrowheads="1"/>
            </p:cNvSpPr>
            <p:nvPr/>
          </p:nvSpPr>
          <p:spPr bwMode="gray">
            <a:xfrm>
              <a:off x="480" y="1200"/>
              <a:ext cx="1035" cy="1019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55000"/>
                  </a:schemeClr>
                </a:gs>
                <a:gs pos="50000">
                  <a:schemeClr val="folHlink">
                    <a:gamma/>
                    <a:shade val="46275"/>
                    <a:invGamma/>
                    <a:alpha val="89999"/>
                  </a:schemeClr>
                </a:gs>
                <a:gs pos="100000">
                  <a:schemeClr val="folHlink">
                    <a:alpha val="55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420" name="Text Box 12"/>
          <p:cNvSpPr txBox="1">
            <a:spLocks noChangeArrowheads="1"/>
          </p:cNvSpPr>
          <p:nvPr/>
        </p:nvSpPr>
        <p:spPr bwMode="white">
          <a:xfrm>
            <a:off x="3972619" y="918361"/>
            <a:ext cx="113586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solidFill>
                  <a:srgbClr val="F8F8F8"/>
                </a:solidFill>
              </a:rPr>
              <a:t>Урок 1</a:t>
            </a:r>
            <a:endParaRPr lang="en-US" sz="1600" b="1" dirty="0" smtClean="0">
              <a:solidFill>
                <a:srgbClr val="F8F8F8"/>
              </a:solidFill>
            </a:endParaRPr>
          </a:p>
          <a:p>
            <a:pPr algn="ctr">
              <a:spcBef>
                <a:spcPct val="50000"/>
              </a:spcBef>
            </a:pPr>
            <a:endParaRPr lang="en-US" sz="1600" b="1" dirty="0">
              <a:solidFill>
                <a:srgbClr val="F8F8F8"/>
              </a:solidFill>
            </a:endParaRPr>
          </a:p>
        </p:txBody>
      </p:sp>
      <p:grpSp>
        <p:nvGrpSpPr>
          <p:cNvPr id="17421" name="Group 13"/>
          <p:cNvGrpSpPr>
            <a:grpSpLocks/>
          </p:cNvGrpSpPr>
          <p:nvPr/>
        </p:nvGrpSpPr>
        <p:grpSpPr bwMode="auto">
          <a:xfrm>
            <a:off x="776984" y="2912746"/>
            <a:ext cx="2299833" cy="2024794"/>
            <a:chOff x="480" y="1200"/>
            <a:chExt cx="1048" cy="1016"/>
          </a:xfrm>
        </p:grpSpPr>
        <p:grpSp>
          <p:nvGrpSpPr>
            <p:cNvPr id="17422" name="Group 14"/>
            <p:cNvGrpSpPr>
              <a:grpSpLocks/>
            </p:cNvGrpSpPr>
            <p:nvPr/>
          </p:nvGrpSpPr>
          <p:grpSpPr bwMode="auto">
            <a:xfrm>
              <a:off x="480" y="1200"/>
              <a:ext cx="1048" cy="1016"/>
              <a:chOff x="480" y="1200"/>
              <a:chExt cx="1048" cy="1016"/>
            </a:xfrm>
          </p:grpSpPr>
          <p:pic>
            <p:nvPicPr>
              <p:cNvPr id="17423" name="Picture 15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</p:spPr>
          </p:pic>
          <p:sp>
            <p:nvSpPr>
              <p:cNvPr id="17424" name="Oval 1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48" cy="100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200" dirty="0" smtClean="0">
                  <a:solidFill>
                    <a:schemeClr val="bg1"/>
                  </a:solidFill>
                </a:endParaRPr>
              </a:p>
              <a:p>
                <a:endParaRPr lang="ru-RU" sz="1200" dirty="0">
                  <a:solidFill>
                    <a:schemeClr val="bg1"/>
                  </a:solidFill>
                </a:endParaRPr>
              </a:p>
              <a:p>
                <a:r>
                  <a:rPr lang="ru-RU" sz="1200" dirty="0" smtClean="0">
                    <a:solidFill>
                      <a:schemeClr val="bg1"/>
                    </a:solidFill>
                  </a:rPr>
                  <a:t>Работа с </a:t>
                </a:r>
              </a:p>
              <a:p>
                <a:r>
                  <a:rPr lang="ru-RU" sz="1200" dirty="0" smtClean="0">
                    <a:solidFill>
                      <a:schemeClr val="bg1"/>
                    </a:solidFill>
                  </a:rPr>
                  <a:t>визуальными </a:t>
                </a:r>
              </a:p>
              <a:p>
                <a:r>
                  <a:rPr lang="ru-RU" sz="1200" dirty="0" smtClean="0">
                    <a:solidFill>
                      <a:schemeClr val="bg1"/>
                    </a:solidFill>
                  </a:rPr>
                  <a:t>свидетельствами</a:t>
                </a:r>
              </a:p>
              <a:p>
                <a:r>
                  <a:rPr lang="ru-RU" sz="1200" dirty="0" smtClean="0">
                    <a:solidFill>
                      <a:schemeClr val="bg1"/>
                    </a:solidFill>
                  </a:rPr>
                  <a:t>-Наблюдение</a:t>
                </a:r>
              </a:p>
              <a:p>
                <a:r>
                  <a:rPr lang="ru-RU" sz="1200" dirty="0" smtClean="0">
                    <a:solidFill>
                      <a:schemeClr val="bg1"/>
                    </a:solidFill>
                  </a:rPr>
                  <a:t>-анализ</a:t>
                </a:r>
              </a:p>
              <a:p>
                <a:r>
                  <a:rPr lang="ru-RU" sz="1200" dirty="0" smtClean="0">
                    <a:solidFill>
                      <a:schemeClr val="bg1"/>
                    </a:solidFill>
                  </a:rPr>
                  <a:t>-вывод</a:t>
                </a:r>
              </a:p>
              <a:p>
                <a:r>
                  <a:rPr lang="ru-RU" sz="1200" dirty="0" smtClean="0">
                    <a:solidFill>
                      <a:schemeClr val="bg1"/>
                    </a:solidFill>
                  </a:rPr>
                  <a:t>-интерпретация</a:t>
                </a:r>
              </a:p>
              <a:p>
                <a:endParaRPr lang="ru-RU" sz="1400" dirty="0"/>
              </a:p>
            </p:txBody>
          </p:sp>
        </p:grpSp>
        <p:pic>
          <p:nvPicPr>
            <p:cNvPr id="17425" name="Picture 17" descr="Picture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584" y="1210"/>
              <a:ext cx="171" cy="75"/>
            </a:xfrm>
            <a:prstGeom prst="rect">
              <a:avLst/>
            </a:prstGeom>
            <a:noFill/>
          </p:spPr>
        </p:pic>
      </p:grpSp>
      <p:sp>
        <p:nvSpPr>
          <p:cNvPr id="17426" name="Text Box 18"/>
          <p:cNvSpPr txBox="1">
            <a:spLocks noChangeArrowheads="1"/>
          </p:cNvSpPr>
          <p:nvPr/>
        </p:nvSpPr>
        <p:spPr bwMode="white">
          <a:xfrm>
            <a:off x="1656463" y="3082143"/>
            <a:ext cx="91349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solidFill>
                  <a:srgbClr val="F8F8F8"/>
                </a:solidFill>
              </a:rPr>
              <a:t>Урок 4</a:t>
            </a:r>
            <a:endParaRPr lang="en-US" sz="1600" b="1" dirty="0">
              <a:solidFill>
                <a:srgbClr val="F8F8F8"/>
              </a:solidFill>
            </a:endParaRPr>
          </a:p>
        </p:txBody>
      </p:sp>
      <p:grpSp>
        <p:nvGrpSpPr>
          <p:cNvPr id="17427" name="Group 19"/>
          <p:cNvGrpSpPr>
            <a:grpSpLocks/>
          </p:cNvGrpSpPr>
          <p:nvPr/>
        </p:nvGrpSpPr>
        <p:grpSpPr bwMode="auto">
          <a:xfrm>
            <a:off x="5614545" y="2615542"/>
            <a:ext cx="2287025" cy="2078762"/>
            <a:chOff x="480" y="1200"/>
            <a:chExt cx="1042" cy="1019"/>
          </a:xfrm>
        </p:grpSpPr>
        <p:grpSp>
          <p:nvGrpSpPr>
            <p:cNvPr id="17428" name="Group 20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7429" name="Picture 21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</p:spPr>
          </p:pic>
          <p:sp>
            <p:nvSpPr>
              <p:cNvPr id="17430" name="Oval 22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alpha val="55000"/>
                    </a:schemeClr>
                  </a:gs>
                  <a:gs pos="50000">
                    <a:schemeClr val="accent2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2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 sz="1400" dirty="0" smtClean="0">
                    <a:solidFill>
                      <a:schemeClr val="bg1"/>
                    </a:solidFill>
                  </a:rPr>
                  <a:t>Расширенные задания</a:t>
                </a:r>
              </a:p>
              <a:p>
                <a:r>
                  <a:rPr lang="ru-RU" sz="1400" dirty="0" smtClean="0">
                    <a:solidFill>
                      <a:schemeClr val="bg1"/>
                    </a:solidFill>
                  </a:rPr>
                  <a:t>Драма</a:t>
                </a:r>
              </a:p>
              <a:p>
                <a:r>
                  <a:rPr lang="ru-RU" sz="1400" dirty="0" smtClean="0">
                    <a:solidFill>
                      <a:schemeClr val="bg1"/>
                    </a:solidFill>
                  </a:rPr>
                  <a:t>Дифференцированное</a:t>
                </a:r>
              </a:p>
              <a:p>
                <a:r>
                  <a:rPr lang="ru-RU" sz="1400" dirty="0" smtClean="0">
                    <a:solidFill>
                      <a:schemeClr val="bg1"/>
                    </a:solidFill>
                  </a:rPr>
                  <a:t>д/з</a:t>
                </a:r>
                <a:endParaRPr lang="ru-RU" sz="1400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7431" name="Picture 23" descr="Picture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</p:spPr>
        </p:pic>
      </p:grpSp>
      <p:sp>
        <p:nvSpPr>
          <p:cNvPr id="17432" name="Text Box 24"/>
          <p:cNvSpPr txBox="1">
            <a:spLocks noChangeArrowheads="1"/>
          </p:cNvSpPr>
          <p:nvPr/>
        </p:nvSpPr>
        <p:spPr bwMode="white">
          <a:xfrm>
            <a:off x="6570104" y="2912746"/>
            <a:ext cx="95091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solidFill>
                  <a:srgbClr val="F8F8F8"/>
                </a:solidFill>
              </a:rPr>
              <a:t>Урок 2</a:t>
            </a:r>
            <a:endParaRPr lang="en-US" sz="1600" b="1" dirty="0">
              <a:solidFill>
                <a:srgbClr val="F8F8F8"/>
              </a:solidFill>
            </a:endParaRPr>
          </a:p>
        </p:txBody>
      </p:sp>
      <p:grpSp>
        <p:nvGrpSpPr>
          <p:cNvPr id="17433" name="Group 25"/>
          <p:cNvGrpSpPr>
            <a:grpSpLocks/>
          </p:cNvGrpSpPr>
          <p:nvPr/>
        </p:nvGrpSpPr>
        <p:grpSpPr bwMode="auto">
          <a:xfrm>
            <a:off x="3251716" y="4735281"/>
            <a:ext cx="2484436" cy="1983639"/>
            <a:chOff x="480" y="1200"/>
            <a:chExt cx="1042" cy="1019"/>
          </a:xfrm>
        </p:grpSpPr>
        <p:grpSp>
          <p:nvGrpSpPr>
            <p:cNvPr id="17434" name="Group 2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7435" name="Picture 27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</p:spPr>
          </p:pic>
          <p:sp>
            <p:nvSpPr>
              <p:cNvPr id="17436" name="Oval 2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55000"/>
                    </a:schemeClr>
                  </a:gs>
                  <a:gs pos="50000">
                    <a:schemeClr val="accent1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1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 sz="1400" dirty="0" smtClean="0">
                    <a:solidFill>
                      <a:schemeClr val="bg1"/>
                    </a:solidFill>
                  </a:rPr>
                  <a:t>«ЗУХ»</a:t>
                </a:r>
              </a:p>
              <a:p>
                <a:r>
                  <a:rPr lang="ru-RU" sz="1400" dirty="0" smtClean="0">
                    <a:solidFill>
                      <a:schemeClr val="bg1"/>
                    </a:solidFill>
                  </a:rPr>
                  <a:t>Парная беседа</a:t>
                </a:r>
              </a:p>
              <a:p>
                <a:r>
                  <a:rPr lang="ru-RU" sz="1400" dirty="0" smtClean="0">
                    <a:solidFill>
                      <a:schemeClr val="bg1"/>
                    </a:solidFill>
                  </a:rPr>
                  <a:t>«Лестница успеха»</a:t>
                </a:r>
                <a:endParaRPr lang="ru-RU" sz="1400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7437" name="Picture 29" descr="Picture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</p:spPr>
        </p:pic>
      </p:grpSp>
      <p:sp>
        <p:nvSpPr>
          <p:cNvPr id="17438" name="Text Box 30"/>
          <p:cNvSpPr txBox="1">
            <a:spLocks noChangeArrowheads="1"/>
          </p:cNvSpPr>
          <p:nvPr/>
        </p:nvSpPr>
        <p:spPr bwMode="white">
          <a:xfrm>
            <a:off x="4569980" y="5135935"/>
            <a:ext cx="9525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solidFill>
                  <a:srgbClr val="F8F8F8"/>
                </a:solidFill>
              </a:rPr>
              <a:t>Урок 3</a:t>
            </a:r>
            <a:endParaRPr lang="en-US" sz="1600" b="1" dirty="0">
              <a:solidFill>
                <a:srgbClr val="F8F8F8"/>
              </a:solidFill>
            </a:endParaRPr>
          </a:p>
        </p:txBody>
      </p:sp>
      <p:sp>
        <p:nvSpPr>
          <p:cNvPr id="17439" name="Text Box 31"/>
          <p:cNvSpPr txBox="1">
            <a:spLocks noChangeArrowheads="1"/>
          </p:cNvSpPr>
          <p:nvPr/>
        </p:nvSpPr>
        <p:spPr bwMode="black">
          <a:xfrm>
            <a:off x="3541713" y="3429000"/>
            <a:ext cx="156847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«Голос ученика» Д. </a:t>
            </a:r>
            <a:r>
              <a:rPr lang="ru-RU" sz="1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Раддок</a:t>
            </a:r>
            <a:endParaRPr lang="en-US" sz="1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40" name="WordArt 32"/>
          <p:cNvSpPr>
            <a:spLocks noChangeArrowheads="1" noChangeShapeType="1" noTextEdit="1"/>
          </p:cNvSpPr>
          <p:nvPr/>
        </p:nvSpPr>
        <p:spPr bwMode="gray">
          <a:xfrm>
            <a:off x="3252788" y="2857500"/>
            <a:ext cx="2197100" cy="20288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570944"/>
              </a:avLst>
            </a:prstTxWarp>
          </a:bodyPr>
          <a:lstStyle/>
          <a:p>
            <a:pPr algn="ctr"/>
            <a:r>
              <a:rPr lang="ru-RU" sz="1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33333"/>
                </a:solidFill>
                <a:latin typeface="Arial"/>
                <a:cs typeface="Arial"/>
              </a:rPr>
              <a:t>Инклюзивное обучение</a:t>
            </a:r>
          </a:p>
          <a:p>
            <a:pPr algn="ctr"/>
            <a:r>
              <a:rPr lang="ru-RU" b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333333"/>
                </a:solidFill>
                <a:latin typeface="Arial"/>
                <a:cs typeface="Arial"/>
              </a:rPr>
              <a:t>Коллаборативная</a:t>
            </a:r>
            <a:r>
              <a:rPr lang="ru-RU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33333"/>
                </a:solidFill>
                <a:latin typeface="Arial"/>
                <a:cs typeface="Arial"/>
              </a:rPr>
              <a:t> среда</a:t>
            </a:r>
            <a:endParaRPr lang="ru-RU" b="1" kern="10" dirty="0">
              <a:ln w="9525">
                <a:noFill/>
                <a:round/>
                <a:headEnd/>
                <a:tailEnd/>
              </a:ln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17441" name="WordArt 33"/>
          <p:cNvSpPr>
            <a:spLocks noChangeArrowheads="1" noChangeShapeType="1" noTextEdit="1"/>
          </p:cNvSpPr>
          <p:nvPr/>
        </p:nvSpPr>
        <p:spPr bwMode="gray">
          <a:xfrm>
            <a:off x="3260725" y="2994025"/>
            <a:ext cx="2197100" cy="20288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835312"/>
              </a:avLst>
            </a:prstTxWarp>
          </a:bodyPr>
          <a:lstStyle/>
          <a:p>
            <a:pPr algn="ctr"/>
            <a:r>
              <a:rPr lang="ru-RU" sz="1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33333"/>
                </a:solidFill>
                <a:latin typeface="Arial"/>
                <a:cs typeface="Arial"/>
              </a:rPr>
              <a:t>Диалогический подход</a:t>
            </a:r>
            <a:endParaRPr lang="ru-RU" sz="1600" b="1" kern="10" dirty="0">
              <a:ln w="9525">
                <a:noFill/>
                <a:round/>
                <a:headEnd/>
                <a:tailEnd/>
              </a:ln>
              <a:solidFill>
                <a:srgbClr val="333333"/>
              </a:solidFill>
              <a:latin typeface="Arial"/>
              <a:cs typeface="Arial"/>
            </a:endParaRPr>
          </a:p>
        </p:txBody>
      </p:sp>
      <p:graphicFrame>
        <p:nvGraphicFramePr>
          <p:cNvPr id="45" name="Схема 44"/>
          <p:cNvGraphicFramePr/>
          <p:nvPr>
            <p:extLst>
              <p:ext uri="{D42A27DB-BD31-4B8C-83A1-F6EECF244321}">
                <p14:modId xmlns:p14="http://schemas.microsoft.com/office/powerpoint/2010/main" val="3404246928"/>
              </p:ext>
            </p:extLst>
          </p:nvPr>
        </p:nvGraphicFramePr>
        <p:xfrm>
          <a:off x="3214678" y="6357958"/>
          <a:ext cx="2428892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7" name="Схема 46"/>
          <p:cNvGraphicFramePr/>
          <p:nvPr>
            <p:extLst>
              <p:ext uri="{D42A27DB-BD31-4B8C-83A1-F6EECF244321}">
                <p14:modId xmlns:p14="http://schemas.microsoft.com/office/powerpoint/2010/main" val="372872949"/>
              </p:ext>
            </p:extLst>
          </p:nvPr>
        </p:nvGraphicFramePr>
        <p:xfrm>
          <a:off x="658344" y="2335645"/>
          <a:ext cx="1296144" cy="279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3" y="83705"/>
            <a:ext cx="1481137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329" y="1151559"/>
            <a:ext cx="1609765" cy="120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079" y="4852866"/>
            <a:ext cx="1401763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0" y="4758294"/>
            <a:ext cx="1401763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88" y="570929"/>
            <a:ext cx="1474787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5" name="Picture 17" descr="D:\всё для работы\для статьей\курсы\уроки на практику\фото и видео урока 3\2014-04-09 урок 3\урок 3 035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793" y="5642908"/>
            <a:ext cx="1523908" cy="114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D:\всё для работы\для статьей\курсы\уроки на практику\фото и видео урока 3\2014-04-09 урок 3\урок 3 084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8570" y="1576051"/>
            <a:ext cx="1116657" cy="148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75720" y="1187480"/>
            <a:ext cx="2417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dirty="0" smtClean="0">
              <a:solidFill>
                <a:schemeClr val="bg1"/>
              </a:solidFill>
            </a:endParaRPr>
          </a:p>
          <a:p>
            <a:pPr algn="ctr"/>
            <a:r>
              <a:rPr lang="ru-RU" sz="1400" dirty="0" err="1" smtClean="0">
                <a:solidFill>
                  <a:schemeClr val="bg1"/>
                </a:solidFill>
              </a:rPr>
              <a:t>ОдО</a:t>
            </a:r>
            <a:r>
              <a:rPr lang="ru-RU" sz="1400" dirty="0" smtClean="0">
                <a:solidFill>
                  <a:schemeClr val="bg1"/>
                </a:solidFill>
              </a:rPr>
              <a:t> и ОО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«Кластер»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«Карусель»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241" y="1502858"/>
            <a:ext cx="1520242" cy="112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669" y="4338638"/>
            <a:ext cx="1792287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079" y="5911850"/>
            <a:ext cx="330787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57907" y="3902634"/>
            <a:ext cx="1771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/>
              <a:t>Территория </a:t>
            </a:r>
            <a:r>
              <a:rPr lang="ru-RU" sz="1200" b="1" dirty="0" smtClean="0"/>
              <a:t>класса-</a:t>
            </a:r>
          </a:p>
          <a:p>
            <a:r>
              <a:rPr lang="ru-RU" sz="1200" b="1" dirty="0" smtClean="0"/>
              <a:t> </a:t>
            </a:r>
            <a:r>
              <a:rPr lang="ru-RU" sz="1200" b="1" dirty="0"/>
              <a:t>территория ученика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824" y="269148"/>
            <a:ext cx="1563433" cy="1194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82669" y="543067"/>
            <a:ext cx="15501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Аутентичное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обучение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60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5" grpId="0">
        <p:bldAsOne/>
      </p:bldGraphic>
      <p:bldGraphic spid="4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"/>
                    </a14:imgEffect>
                    <a14:imgEffect>
                      <a14:brightnessContrast bright="22000" contrast="-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14" y="47598"/>
            <a:ext cx="9144000" cy="681040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047783" y="4684135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9226" y="2143116"/>
            <a:ext cx="18473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143248"/>
            <a:ext cx="292892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  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48181" y="1285860"/>
            <a:ext cx="23115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 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1025" y="214291"/>
            <a:ext cx="8698693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УЧИТЕЛЬ – ЛИДЕР</a:t>
            </a:r>
            <a:r>
              <a:rPr lang="en-US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В  СОВРЕШЕНСТВОВАНИИ РАБОТЫ</a:t>
            </a:r>
            <a:endParaRPr lang="ru-RU" sz="1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215074" y="1000108"/>
            <a:ext cx="292892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843656" y="3786190"/>
            <a:ext cx="408606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929290" y="2571744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10638" y="6199534"/>
            <a:ext cx="3500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b="1" smtClean="0"/>
              <a:t>Определение </a:t>
            </a:r>
            <a:r>
              <a:rPr lang="ru-RU" b="1" smtClean="0"/>
              <a:t>ценностей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952" y="5487390"/>
            <a:ext cx="3199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Определение </a:t>
            </a:r>
          </a:p>
          <a:p>
            <a:r>
              <a:rPr lang="ru-RU" b="1" dirty="0" smtClean="0"/>
              <a:t>профессиональных задач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383" y="4515666"/>
            <a:ext cx="2945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Выяснение программы </a:t>
            </a:r>
          </a:p>
          <a:p>
            <a:r>
              <a:rPr lang="ru-RU" b="1" dirty="0" smtClean="0"/>
              <a:t>развития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0233" y="3955467"/>
            <a:ext cx="3018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Планирование действий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1025" y="3254933"/>
            <a:ext cx="3385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Выяснение плана действий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13209" y="2497685"/>
            <a:ext cx="3796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Работа по развитию лидерства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258288" y="1958450"/>
            <a:ext cx="371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Работа  в сетевом сообществе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58288" y="5202571"/>
            <a:ext cx="5307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Развить глубокое понимание предмета, Обеспечив применение и использование  знаний вне класса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927694" y="6211669"/>
            <a:ext cx="5016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Развитие коммуникативных навыков,</a:t>
            </a:r>
          </a:p>
          <a:p>
            <a:r>
              <a:rPr lang="ru-RU" b="1" dirty="0"/>
              <a:t>т</a:t>
            </a:r>
            <a:r>
              <a:rPr lang="ru-RU" b="1" dirty="0" smtClean="0"/>
              <a:t>олерантности, социализации 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453166" y="2340911"/>
            <a:ext cx="3453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Использование </a:t>
            </a:r>
            <a:r>
              <a:rPr lang="en-US" b="1" dirty="0" smtClean="0"/>
              <a:t>L </a:t>
            </a:r>
            <a:r>
              <a:rPr lang="ru-RU" b="1" dirty="0" smtClean="0"/>
              <a:t>.</a:t>
            </a:r>
            <a:r>
              <a:rPr lang="en-US" b="1" dirty="0" smtClean="0"/>
              <a:t>S</a:t>
            </a:r>
            <a:r>
              <a:rPr lang="ru-RU" b="1" dirty="0" smtClean="0"/>
              <a:t>., консультирование с коллегами</a:t>
            </a:r>
            <a:endParaRPr lang="ru-RU" sz="1400" b="1" dirty="0" smtClean="0"/>
          </a:p>
          <a:p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4843656" y="3869335"/>
            <a:ext cx="4267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Апробирование новых технологий,</a:t>
            </a:r>
          </a:p>
          <a:p>
            <a:r>
              <a:rPr lang="ru-RU" sz="1600" b="1" dirty="0" smtClean="0"/>
              <a:t>оценивание, рефлексия, обзор</a:t>
            </a:r>
          </a:p>
          <a:p>
            <a:r>
              <a:rPr lang="ru-RU" sz="1600" b="1" dirty="0" smtClean="0"/>
              <a:t>Направлять, а не управлять процессом </a:t>
            </a:r>
            <a:endParaRPr lang="ru-RU" sz="1600" b="1" dirty="0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591" y="563365"/>
            <a:ext cx="2474841" cy="1404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0" y="505368"/>
            <a:ext cx="2624754" cy="1963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013420" y="859491"/>
            <a:ext cx="2915870" cy="9583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Инициатива</a:t>
            </a:r>
          </a:p>
          <a:p>
            <a:pPr algn="ctr"/>
            <a:r>
              <a:rPr lang="ru-RU" dirty="0" smtClean="0"/>
              <a:t>Знания</a:t>
            </a:r>
          </a:p>
          <a:p>
            <a:pPr algn="ctr"/>
            <a:r>
              <a:rPr lang="ru-RU" dirty="0" smtClean="0"/>
              <a:t>Самосовершенствование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60808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0" grpId="0" animBg="1"/>
      <p:bldP spid="24" grpId="0"/>
      <p:bldP spid="2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234</Words>
  <Application>Microsoft Office PowerPoint</Application>
  <PresentationFormat>Экран (4:3)</PresentationFormat>
  <Paragraphs>75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           Изменение преподавания и обучения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Умножение двузначного числа на однозначное число</dc:title>
  <dc:creator>Екатерина Шумилова</dc:creator>
  <cp:lastModifiedBy>User</cp:lastModifiedBy>
  <cp:revision>75</cp:revision>
  <dcterms:created xsi:type="dcterms:W3CDTF">2011-12-20T12:13:48Z</dcterms:created>
  <dcterms:modified xsi:type="dcterms:W3CDTF">2014-05-22T14:25:08Z</dcterms:modified>
</cp:coreProperties>
</file>