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sldIdLst>
    <p:sldId id="306" r:id="rId2"/>
    <p:sldId id="259" r:id="rId3"/>
    <p:sldId id="308" r:id="rId4"/>
    <p:sldId id="311" r:id="rId5"/>
    <p:sldId id="301" r:id="rId6"/>
    <p:sldId id="309" r:id="rId7"/>
    <p:sldId id="262" r:id="rId8"/>
    <p:sldId id="299" r:id="rId9"/>
    <p:sldId id="314" r:id="rId10"/>
    <p:sldId id="303" r:id="rId11"/>
    <p:sldId id="316" r:id="rId12"/>
    <p:sldId id="304" r:id="rId13"/>
    <p:sldId id="312" r:id="rId14"/>
    <p:sldId id="300" r:id="rId15"/>
    <p:sldId id="310" r:id="rId16"/>
    <p:sldId id="313" r:id="rId17"/>
    <p:sldId id="298" r:id="rId18"/>
    <p:sldId id="279" r:id="rId19"/>
    <p:sldId id="29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462" autoAdjust="0"/>
  </p:normalViewPr>
  <p:slideViewPr>
    <p:cSldViewPr>
      <p:cViewPr varScale="1">
        <p:scale>
          <a:sx n="87" d="100"/>
          <a:sy n="87" d="100"/>
        </p:scale>
        <p:origin x="-90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9088652890411171E-2"/>
          <c:y val="3.4586311456516729E-2"/>
          <c:w val="0.89939631672322962"/>
          <c:h val="0.51109777365667464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Лист2!$B$4:$B$13</c:f>
              <c:strCache>
                <c:ptCount val="10"/>
                <c:pt idx="0">
                  <c:v>Сувашбаева </c:v>
                </c:pt>
                <c:pt idx="1">
                  <c:v>Ермоленко</c:v>
                </c:pt>
                <c:pt idx="2">
                  <c:v>Амангельдиева </c:v>
                </c:pt>
                <c:pt idx="3">
                  <c:v>Ролова </c:v>
                </c:pt>
                <c:pt idx="4">
                  <c:v>Смагулова </c:v>
                </c:pt>
                <c:pt idx="5">
                  <c:v>Яковенко </c:v>
                </c:pt>
                <c:pt idx="6">
                  <c:v>Гайворонская</c:v>
                </c:pt>
                <c:pt idx="7">
                  <c:v>Шелухина </c:v>
                </c:pt>
                <c:pt idx="8">
                  <c:v>Бизюлева</c:v>
                </c:pt>
                <c:pt idx="9">
                  <c:v>Карп</c:v>
                </c:pt>
              </c:strCache>
            </c:strRef>
          </c:cat>
          <c:val>
            <c:numRef>
              <c:f>Лист2!$C$4:$C$13</c:f>
              <c:numCache>
                <c:formatCode>General</c:formatCode>
                <c:ptCount val="10"/>
                <c:pt idx="0">
                  <c:v>81</c:v>
                </c:pt>
                <c:pt idx="1">
                  <c:v>70</c:v>
                </c:pt>
                <c:pt idx="2">
                  <c:v>77</c:v>
                </c:pt>
                <c:pt idx="3">
                  <c:v>75</c:v>
                </c:pt>
                <c:pt idx="4">
                  <c:v>77</c:v>
                </c:pt>
                <c:pt idx="5">
                  <c:v>59</c:v>
                </c:pt>
                <c:pt idx="6">
                  <c:v>63</c:v>
                </c:pt>
                <c:pt idx="7">
                  <c:v>69</c:v>
                </c:pt>
                <c:pt idx="8">
                  <c:v>56</c:v>
                </c:pt>
                <c:pt idx="9">
                  <c:v>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9697792"/>
        <c:axId val="99699328"/>
        <c:axId val="0"/>
      </c:bar3DChart>
      <c:catAx>
        <c:axId val="99697792"/>
        <c:scaling>
          <c:orientation val="minMax"/>
        </c:scaling>
        <c:delete val="0"/>
        <c:axPos val="b"/>
        <c:majorTickMark val="out"/>
        <c:minorTickMark val="none"/>
        <c:tickLblPos val="nextTo"/>
        <c:crossAx val="99699328"/>
        <c:crosses val="autoZero"/>
        <c:auto val="1"/>
        <c:lblAlgn val="ctr"/>
        <c:lblOffset val="100"/>
        <c:noMultiLvlLbl val="0"/>
      </c:catAx>
      <c:valAx>
        <c:axId val="996993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96977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Лист1!$C$2</c:f>
              <c:strCache>
                <c:ptCount val="1"/>
                <c:pt idx="0">
                  <c:v>норма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Лист1!$B$3:$B$12</c:f>
              <c:strCache>
                <c:ptCount val="10"/>
                <c:pt idx="0">
                  <c:v>Сувашбаева </c:v>
                </c:pt>
                <c:pt idx="1">
                  <c:v>Ермоленко</c:v>
                </c:pt>
                <c:pt idx="2">
                  <c:v>Амангельдиева </c:v>
                </c:pt>
                <c:pt idx="3">
                  <c:v>Ролова </c:v>
                </c:pt>
                <c:pt idx="4">
                  <c:v>Смагулова </c:v>
                </c:pt>
                <c:pt idx="5">
                  <c:v>Яковенко </c:v>
                </c:pt>
                <c:pt idx="6">
                  <c:v>Гайворонская</c:v>
                </c:pt>
                <c:pt idx="7">
                  <c:v>Шелухина </c:v>
                </c:pt>
                <c:pt idx="8">
                  <c:v>Бизюлева</c:v>
                </c:pt>
                <c:pt idx="9">
                  <c:v>Карп</c:v>
                </c:pt>
              </c:strCache>
            </c:strRef>
          </c:cat>
          <c:val>
            <c:numRef>
              <c:f>Лист1!$C$3:$C$12</c:f>
              <c:numCache>
                <c:formatCode>General</c:formatCode>
                <c:ptCount val="10"/>
                <c:pt idx="0">
                  <c:v>5</c:v>
                </c:pt>
                <c:pt idx="1">
                  <c:v>14</c:v>
                </c:pt>
                <c:pt idx="2">
                  <c:v>12</c:v>
                </c:pt>
                <c:pt idx="3">
                  <c:v>15</c:v>
                </c:pt>
                <c:pt idx="4">
                  <c:v>15</c:v>
                </c:pt>
                <c:pt idx="5">
                  <c:v>20</c:v>
                </c:pt>
                <c:pt idx="6">
                  <c:v>18</c:v>
                </c:pt>
                <c:pt idx="7">
                  <c:v>6</c:v>
                </c:pt>
                <c:pt idx="8">
                  <c:v>6</c:v>
                </c:pt>
                <c:pt idx="9">
                  <c:v>9</c:v>
                </c:pt>
              </c:numCache>
            </c:numRef>
          </c:val>
        </c:ser>
        <c:ser>
          <c:idx val="1"/>
          <c:order val="1"/>
          <c:tx>
            <c:strRef>
              <c:f>Лист1!$D$2</c:f>
              <c:strCache>
                <c:ptCount val="1"/>
                <c:pt idx="0">
                  <c:v>выше нормы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Лист1!$B$3:$B$12</c:f>
              <c:strCache>
                <c:ptCount val="10"/>
                <c:pt idx="0">
                  <c:v>Сувашбаева </c:v>
                </c:pt>
                <c:pt idx="1">
                  <c:v>Ермоленко</c:v>
                </c:pt>
                <c:pt idx="2">
                  <c:v>Амангельдиева </c:v>
                </c:pt>
                <c:pt idx="3">
                  <c:v>Ролова </c:v>
                </c:pt>
                <c:pt idx="4">
                  <c:v>Смагулова </c:v>
                </c:pt>
                <c:pt idx="5">
                  <c:v>Яковенко </c:v>
                </c:pt>
                <c:pt idx="6">
                  <c:v>Гайворонская</c:v>
                </c:pt>
                <c:pt idx="7">
                  <c:v>Шелухина </c:v>
                </c:pt>
                <c:pt idx="8">
                  <c:v>Бизюлева</c:v>
                </c:pt>
                <c:pt idx="9">
                  <c:v>Карп</c:v>
                </c:pt>
              </c:strCache>
            </c:strRef>
          </c:cat>
          <c:val>
            <c:numRef>
              <c:f>Лист1!$D$3:$D$12</c:f>
              <c:numCache>
                <c:formatCode>General</c:formatCode>
                <c:ptCount val="10"/>
                <c:pt idx="0">
                  <c:v>16</c:v>
                </c:pt>
                <c:pt idx="1">
                  <c:v>11</c:v>
                </c:pt>
                <c:pt idx="2">
                  <c:v>6</c:v>
                </c:pt>
                <c:pt idx="3">
                  <c:v>13</c:v>
                </c:pt>
                <c:pt idx="4">
                  <c:v>15</c:v>
                </c:pt>
                <c:pt idx="5">
                  <c:v>4</c:v>
                </c:pt>
                <c:pt idx="6">
                  <c:v>7</c:v>
                </c:pt>
                <c:pt idx="7">
                  <c:v>17</c:v>
                </c:pt>
                <c:pt idx="8">
                  <c:v>15</c:v>
                </c:pt>
                <c:pt idx="9">
                  <c:v>13</c:v>
                </c:pt>
              </c:numCache>
            </c:numRef>
          </c:val>
        </c:ser>
        <c:ser>
          <c:idx val="2"/>
          <c:order val="2"/>
          <c:tx>
            <c:strRef>
              <c:f>Лист1!$E$2</c:f>
              <c:strCache>
                <c:ptCount val="1"/>
                <c:pt idx="0">
                  <c:v>ниже нормы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Лист1!$B$3:$B$12</c:f>
              <c:strCache>
                <c:ptCount val="10"/>
                <c:pt idx="0">
                  <c:v>Сувашбаева </c:v>
                </c:pt>
                <c:pt idx="1">
                  <c:v>Ермоленко</c:v>
                </c:pt>
                <c:pt idx="2">
                  <c:v>Амангельдиева </c:v>
                </c:pt>
                <c:pt idx="3">
                  <c:v>Ролова </c:v>
                </c:pt>
                <c:pt idx="4">
                  <c:v>Смагулова </c:v>
                </c:pt>
                <c:pt idx="5">
                  <c:v>Яковенко </c:v>
                </c:pt>
                <c:pt idx="6">
                  <c:v>Гайворонская</c:v>
                </c:pt>
                <c:pt idx="7">
                  <c:v>Шелухина </c:v>
                </c:pt>
                <c:pt idx="8">
                  <c:v>Бизюлева</c:v>
                </c:pt>
                <c:pt idx="9">
                  <c:v>Карп</c:v>
                </c:pt>
              </c:strCache>
            </c:strRef>
          </c:cat>
          <c:val>
            <c:numRef>
              <c:f>Лист1!$E$3:$E$12</c:f>
              <c:numCache>
                <c:formatCode>General</c:formatCode>
                <c:ptCount val="10"/>
                <c:pt idx="0">
                  <c:v>4</c:v>
                </c:pt>
                <c:pt idx="1">
                  <c:v>2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5</c:v>
                </c:pt>
                <c:pt idx="6">
                  <c:v>5</c:v>
                </c:pt>
                <c:pt idx="7">
                  <c:v>3</c:v>
                </c:pt>
                <c:pt idx="8">
                  <c:v>4</c:v>
                </c:pt>
                <c:pt idx="9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017664"/>
        <c:axId val="100019200"/>
      </c:barChart>
      <c:catAx>
        <c:axId val="1000176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0019200"/>
        <c:crosses val="autoZero"/>
        <c:auto val="1"/>
        <c:lblAlgn val="ctr"/>
        <c:lblOffset val="100"/>
        <c:noMultiLvlLbl val="0"/>
      </c:catAx>
      <c:valAx>
        <c:axId val="1000192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00176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000135850920163"/>
          <c:y val="7.7179350787234466E-2"/>
          <c:w val="0.15356902397080321"/>
          <c:h val="0.1400049962635701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4B94A1-572C-4252-8EA0-B1829B3ADB41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29186A-7209-41AB-A32C-67050631A9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4B94A1-572C-4252-8EA0-B1829B3ADB41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29186A-7209-41AB-A32C-67050631A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4B94A1-572C-4252-8EA0-B1829B3ADB41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29186A-7209-41AB-A32C-67050631A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8EE52F8-63D7-4D42-9B96-061A981F88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4B94A1-572C-4252-8EA0-B1829B3ADB41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29186A-7209-41AB-A32C-67050631A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4B94A1-572C-4252-8EA0-B1829B3ADB41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29186A-7209-41AB-A32C-67050631A9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4B94A1-572C-4252-8EA0-B1829B3ADB41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29186A-7209-41AB-A32C-67050631A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4B94A1-572C-4252-8EA0-B1829B3ADB41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29186A-7209-41AB-A32C-67050631A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4B94A1-572C-4252-8EA0-B1829B3ADB41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29186A-7209-41AB-A32C-67050631A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4B94A1-572C-4252-8EA0-B1829B3ADB41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29186A-7209-41AB-A32C-67050631A9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4B94A1-572C-4252-8EA0-B1829B3ADB41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29186A-7209-41AB-A32C-67050631A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4B94A1-572C-4252-8EA0-B1829B3ADB41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29186A-7209-41AB-A32C-67050631A9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64B94A1-572C-4252-8EA0-B1829B3ADB41}" type="datetimeFigureOut">
              <a:rPr lang="ru-RU" smtClean="0"/>
              <a:pPr/>
              <a:t>29.05.2014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129186A-7209-41AB-A32C-67050631A9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1143000" y="785813"/>
            <a:ext cx="3816350" cy="3743325"/>
          </a:xfrm>
          <a:prstGeom prst="ellipse">
            <a:avLst/>
          </a:prstGeom>
          <a:gradFill rotWithShape="1">
            <a:gsLst>
              <a:gs pos="0">
                <a:srgbClr val="FFCCFF"/>
              </a:gs>
              <a:gs pos="100000">
                <a:srgbClr val="FF9966"/>
              </a:gs>
            </a:gsLst>
            <a:path path="rect">
              <a:fillToRect l="100000" b="100000"/>
            </a:path>
          </a:gradFill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1028" name="WordArt 3"/>
          <p:cNvSpPr>
            <a:spLocks noChangeArrowheads="1" noChangeShapeType="1" noTextEdit="1"/>
          </p:cNvSpPr>
          <p:nvPr/>
        </p:nvSpPr>
        <p:spPr bwMode="auto">
          <a:xfrm>
            <a:off x="1187450" y="836613"/>
            <a:ext cx="3529013" cy="3500437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9232212"/>
                <a:gd name="adj2" fmla="val 38574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993366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Comic Sans MS"/>
              </a:rPr>
              <a:t>Начальная школа</a:t>
            </a:r>
          </a:p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993366"/>
                </a:solidFill>
                <a:effectLst>
                  <a:outerShdw dist="35921" dir="2700000" algn="ctr" rotWithShape="0">
                    <a:srgbClr val="C0C0C0"/>
                  </a:outerShdw>
                </a:effectLst>
                <a:latin typeface="Comic Sans MS"/>
              </a:rPr>
              <a:t>СОШ №86</a:t>
            </a:r>
          </a:p>
        </p:txBody>
      </p:sp>
      <p:sp>
        <p:nvSpPr>
          <p:cNvPr id="6" name="Oval 4" descr="Точечная сетка"/>
          <p:cNvSpPr>
            <a:spLocks noChangeArrowheads="1"/>
          </p:cNvSpPr>
          <p:nvPr/>
        </p:nvSpPr>
        <p:spPr bwMode="auto">
          <a:xfrm>
            <a:off x="2124075" y="2205038"/>
            <a:ext cx="1854200" cy="1689100"/>
          </a:xfrm>
          <a:prstGeom prst="ellipse">
            <a:avLst/>
          </a:prstGeom>
          <a:pattFill prst="dotGrid">
            <a:fgClr>
              <a:srgbClr val="FF66FF"/>
            </a:fgClr>
            <a:bgClr>
              <a:srgbClr val="FFFFFF"/>
            </a:bgClr>
          </a:patt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2339975" y="2565400"/>
          <a:ext cx="14478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9" name="Bitmap Image" r:id="rId3" imgW="1448002" imgH="828791" progId="PBrush">
                  <p:embed/>
                </p:oleObj>
              </mc:Choice>
              <mc:Fallback>
                <p:oleObj name="Bitmap Image" r:id="rId3" imgW="1448002" imgH="828791" progId="PBrush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2565400"/>
                        <a:ext cx="1447800" cy="828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WordArt 4"/>
          <p:cNvSpPr>
            <a:spLocks noChangeArrowheads="1" noChangeShapeType="1" noTextEdit="1"/>
          </p:cNvSpPr>
          <p:nvPr/>
        </p:nvSpPr>
        <p:spPr bwMode="auto">
          <a:xfrm>
            <a:off x="5357813" y="785813"/>
            <a:ext cx="3357562" cy="32337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727"/>
              </a:avLst>
            </a:prstTxWarp>
          </a:bodyPr>
          <a:lstStyle/>
          <a:p>
            <a:pPr algn="ctr"/>
            <a:endParaRPr lang="ru-RU" sz="3600" i="1" kern="1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FF00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Comic Sans MS"/>
            </a:endParaRPr>
          </a:p>
          <a:p>
            <a:pPr algn="ctr"/>
            <a:endParaRPr lang="ru-RU" sz="3600" i="1" kern="1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FF00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Comic Sans MS"/>
            </a:endParaRPr>
          </a:p>
          <a:p>
            <a:pPr algn="ctr"/>
            <a:endParaRPr lang="ru-RU" sz="3600" i="1" kern="1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FF00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1031" name="Прямоугольник 6"/>
          <p:cNvSpPr>
            <a:spLocks noChangeArrowheads="1"/>
          </p:cNvSpPr>
          <p:nvPr/>
        </p:nvSpPr>
        <p:spPr bwMode="auto">
          <a:xfrm>
            <a:off x="4857750" y="1071563"/>
            <a:ext cx="364331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Andalus" pitchFamily="18" charset="-78"/>
              </a:rPr>
              <a:t>Анализ работы МО учителей 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Andalus" pitchFamily="18" charset="-78"/>
              </a:rPr>
              <a:t>начальных классов </a:t>
            </a:r>
          </a:p>
          <a:p>
            <a:pPr algn="ctr" eaLnBrk="0" hangingPunct="0"/>
            <a:r>
              <a:rPr lang="ru-RU" sz="3600" b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Andalus" pitchFamily="18" charset="-78"/>
              </a:rPr>
              <a:t> за </a:t>
            </a:r>
            <a:r>
              <a:rPr lang="ru-RU" sz="36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Andalus" pitchFamily="18" charset="-78"/>
              </a:rPr>
              <a:t>2013-2014 </a:t>
            </a:r>
            <a:r>
              <a:rPr lang="ru-RU" sz="3600" b="1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Andalus" pitchFamily="18" charset="-78"/>
              </a:rPr>
              <a:t>учебный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7290" y="428604"/>
            <a:ext cx="73581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Мониторинг качества знаний </a:t>
            </a:r>
            <a:b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учащихся начального звена.</a:t>
            </a:r>
            <a:b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928662" y="1714488"/>
          <a:ext cx="7715304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428605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/>
              <a:t>Параметры техники чтения в начальной школе </a:t>
            </a:r>
          </a:p>
          <a:p>
            <a:pPr algn="ctr"/>
            <a:r>
              <a:rPr lang="ru-RU" b="1" u="sng" dirty="0" smtClean="0"/>
              <a:t>на конец 2013-2014 учебного года</a:t>
            </a:r>
            <a:endParaRPr lang="ru-RU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7" y="1285861"/>
          <a:ext cx="8501121" cy="4786347"/>
        </p:xfrm>
        <a:graphic>
          <a:graphicData uri="http://schemas.openxmlformats.org/drawingml/2006/table">
            <a:tbl>
              <a:tblPr/>
              <a:tblGrid>
                <a:gridCol w="2126981"/>
                <a:gridCol w="1064340"/>
                <a:gridCol w="1064340"/>
                <a:gridCol w="1064340"/>
                <a:gridCol w="1064340"/>
                <a:gridCol w="1062640"/>
                <a:gridCol w="1054140"/>
              </a:tblGrid>
              <a:tr h="46986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Норма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Выше нормы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Ниже нормы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5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 чет.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4 чет.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1 чет.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 чет.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1 чет.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 чет.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2 «Б»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2 «В»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Всего 2 классы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3 «Б»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3 «В»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Всего 3 классы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38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4 «Б»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4 «В»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4 «Г»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Всего 4 классы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Всего по нач.шк.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77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89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98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84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23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526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7572428" cy="128588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Параметры техники чтения в начальной школе на конец 2013-2014 </a:t>
            </a:r>
            <a:r>
              <a:rPr lang="ru-RU" sz="3600" b="1" dirty="0" err="1" smtClean="0"/>
              <a:t>уч.го</a:t>
            </a:r>
            <a:r>
              <a:rPr lang="ru-RU" sz="3600" dirty="0" err="1" smtClean="0"/>
              <a:t>да</a:t>
            </a:r>
            <a:endParaRPr lang="ru-RU" sz="36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928630" y="1500174"/>
          <a:ext cx="8215370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428604"/>
            <a:ext cx="771530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Открытые уроки в рамках методических дней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1400" b="1" dirty="0" smtClean="0">
                <a:solidFill>
                  <a:srgbClr val="C00000"/>
                </a:solidFill>
              </a:rPr>
              <a:t> </a:t>
            </a:r>
            <a:br>
              <a:rPr lang="ru-RU" sz="1400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714488"/>
            <a:ext cx="85010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00B050"/>
                </a:solidFill>
              </a:rPr>
              <a:t>Бизюлёва</a:t>
            </a:r>
            <a:r>
              <a:rPr lang="ru-RU" sz="2400" b="1" dirty="0" smtClean="0">
                <a:solidFill>
                  <a:srgbClr val="00B050"/>
                </a:solidFill>
              </a:rPr>
              <a:t> Л.А. – «Охрана водоёмов»</a:t>
            </a:r>
          </a:p>
          <a:p>
            <a:r>
              <a:rPr lang="ru-RU" sz="2400" b="1" dirty="0" err="1" smtClean="0">
                <a:solidFill>
                  <a:srgbClr val="00B050"/>
                </a:solidFill>
              </a:rPr>
              <a:t>Смагулова</a:t>
            </a:r>
            <a:r>
              <a:rPr lang="ru-RU" sz="2400" b="1" dirty="0" smtClean="0">
                <a:solidFill>
                  <a:srgbClr val="00B050"/>
                </a:solidFill>
              </a:rPr>
              <a:t> Л.С. – «Красив тот, кто красиво поступает»</a:t>
            </a:r>
          </a:p>
          <a:p>
            <a:r>
              <a:rPr lang="ru-RU" sz="2400" b="1" dirty="0" err="1" smtClean="0">
                <a:solidFill>
                  <a:srgbClr val="00B050"/>
                </a:solidFill>
              </a:rPr>
              <a:t>Ролова</a:t>
            </a:r>
            <a:r>
              <a:rPr lang="ru-RU" sz="2400" b="1" dirty="0" smtClean="0">
                <a:solidFill>
                  <a:srgbClr val="00B050"/>
                </a:solidFill>
              </a:rPr>
              <a:t> Н.С.- «Учимся дружить»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Карп Е.В. – «Охрана водоёмов»</a:t>
            </a:r>
          </a:p>
          <a:p>
            <a:r>
              <a:rPr lang="ru-RU" sz="2400" b="1" dirty="0" err="1" smtClean="0">
                <a:solidFill>
                  <a:srgbClr val="00B050"/>
                </a:solidFill>
              </a:rPr>
              <a:t>Яковенко</a:t>
            </a:r>
            <a:r>
              <a:rPr lang="ru-RU" sz="2400" b="1" dirty="0" smtClean="0">
                <a:solidFill>
                  <a:srgbClr val="00B050"/>
                </a:solidFill>
              </a:rPr>
              <a:t> И.В.- «Органы пищеварения»</a:t>
            </a:r>
          </a:p>
          <a:p>
            <a:r>
              <a:rPr lang="ru-RU" sz="2400" b="1" dirty="0" err="1" smtClean="0">
                <a:solidFill>
                  <a:srgbClr val="00B050"/>
                </a:solidFill>
              </a:rPr>
              <a:t>Гайворонская</a:t>
            </a:r>
            <a:r>
              <a:rPr lang="ru-RU" sz="2400" b="1" dirty="0" smtClean="0">
                <a:solidFill>
                  <a:srgbClr val="00B050"/>
                </a:solidFill>
              </a:rPr>
              <a:t> С.В.- «Таблица умножения и деления числа 9»</a:t>
            </a:r>
          </a:p>
          <a:p>
            <a:r>
              <a:rPr lang="ru-RU" sz="2400" b="1" dirty="0" smtClean="0">
                <a:solidFill>
                  <a:srgbClr val="289B25"/>
                </a:solidFill>
              </a:rPr>
              <a:t>Савичева Н.С. – «Экология твоего дома»</a:t>
            </a:r>
          </a:p>
          <a:p>
            <a:endParaRPr lang="ru-RU" sz="2400" b="1" dirty="0" smtClean="0">
              <a:solidFill>
                <a:srgbClr val="289B25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solidFill>
                  <a:srgbClr val="00B050"/>
                </a:solidFill>
              </a:rPr>
              <a:t>внеклассные мероприятия, 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конкурсы  рисунков, газет, конкурс чтецов. </a:t>
            </a:r>
          </a:p>
        </p:txBody>
      </p:sp>
      <p:pic>
        <p:nvPicPr>
          <p:cNvPr id="4" name="Picture 5" descr="C:\Documents and Settings\Иятта\Рабочий стол\ЭТО СРОЧНО\Новая папка\DSC07710-conv-ok-sq-s-we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rcRect/>
          <a:stretch>
            <a:fillRect/>
          </a:stretch>
        </p:blipFill>
        <p:spPr bwMode="auto">
          <a:xfrm>
            <a:off x="6072190" y="3786190"/>
            <a:ext cx="2786082" cy="278608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Courier New" pitchFamily="49" charset="0"/>
              </a:rPr>
              <a:t>Наши достижения</a:t>
            </a:r>
            <a:endParaRPr lang="ru-RU" sz="4400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464497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Char char="§"/>
              <a:defRPr/>
            </a:pP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Дети принимали участие в Областном математическом турнире «</a:t>
            </a:r>
            <a:r>
              <a:rPr lang="ru-RU" sz="2200" b="1" i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Бастау</a:t>
            </a: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</a:p>
          <a:p>
            <a:pPr marL="0" indent="0">
              <a:buFont typeface="Wingdings" pitchFamily="2" charset="2"/>
              <a:buChar char="§"/>
              <a:defRPr/>
            </a:pP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Учащиеся 3-4 классов принимали участие   </a:t>
            </a:r>
          </a:p>
          <a:p>
            <a:pPr marL="0" indent="0">
              <a:buNone/>
              <a:defRPr/>
            </a:pP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во Всероссийском конкурсе по математике    </a:t>
            </a:r>
          </a:p>
          <a:p>
            <a:pPr marL="0" indent="0">
              <a:buNone/>
              <a:defRPr/>
            </a:pPr>
            <a:r>
              <a:rPr lang="ru-RU" sz="22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«Кенгуру» и «Русский медвежонок – языкознание для всех».</a:t>
            </a:r>
          </a:p>
          <a:p>
            <a:pPr marL="0" indent="0">
              <a:buFont typeface="Wingdings" pitchFamily="2" charset="2"/>
              <a:buChar char="§"/>
              <a:defRPr/>
            </a:pP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В Республиканской олимпиаде «</a:t>
            </a:r>
            <a:r>
              <a:rPr lang="ru-RU" sz="2200" b="1" i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</a:t>
            </a: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бота», «</a:t>
            </a:r>
            <a:r>
              <a:rPr lang="ru-RU" sz="2200" b="1" i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Таным</a:t>
            </a: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-2014»</a:t>
            </a:r>
          </a:p>
          <a:p>
            <a:pPr marL="0" indent="0">
              <a:buFont typeface="Wingdings" pitchFamily="2" charset="2"/>
              <a:buChar char="§"/>
              <a:defRPr/>
            </a:pP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Участвовали в Республиканском конкурсе                            </a:t>
            </a:r>
          </a:p>
          <a:p>
            <a:pPr marL="0" indent="0">
              <a:buNone/>
              <a:defRPr/>
            </a:pP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«</a:t>
            </a:r>
            <a:r>
              <a:rPr lang="ru-RU" sz="2200" b="1" i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Парасат</a:t>
            </a: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 «Человек и природа»</a:t>
            </a:r>
          </a:p>
          <a:p>
            <a:pPr marL="0" indent="0">
              <a:buFont typeface="Wingdings" pitchFamily="2" charset="2"/>
              <a:buChar char="§"/>
              <a:defRPr/>
            </a:pP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Участие в интеллектуальном марафоне «Команда года».</a:t>
            </a:r>
          </a:p>
          <a:p>
            <a:pPr marL="0" indent="0">
              <a:buFont typeface="Wingdings" pitchFamily="2" charset="2"/>
              <a:buChar char="§"/>
              <a:defRPr/>
            </a:pP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Участие в международном конкурсе «Золотое руно».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8509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учащихся начальной школы в интеллектуальных конкурсах и олимпиадах</a:t>
            </a: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457200" y="1989138"/>
            <a:ext cx="8229600" cy="4525962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04DA3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«Ак бота»  - 27   (2 призовых места)</a:t>
            </a:r>
            <a:endParaRPr lang="ru-RU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«Русский медвежонок»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- 4 призовых мест</a:t>
            </a:r>
          </a:p>
          <a:p>
            <a:pPr>
              <a:defRPr/>
            </a:pP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«Кенгуру математик»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- 38</a:t>
            </a:r>
          </a:p>
          <a:p>
            <a:pPr>
              <a:defRPr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«Золотое руно» - 18 (1 призовое место)</a:t>
            </a:r>
          </a:p>
          <a:p>
            <a:pPr>
              <a:defRPr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Парасат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- 11 призовых мест</a:t>
            </a:r>
          </a:p>
          <a:p>
            <a:pPr>
              <a:defRPr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- 26  (6 призовых мест)</a:t>
            </a:r>
          </a:p>
          <a:p>
            <a:pPr>
              <a:defRPr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«Команда года» </a:t>
            </a:r>
          </a:p>
          <a:p>
            <a:pPr>
              <a:defRPr/>
            </a:pPr>
            <a:endParaRPr lang="ru-RU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endParaRPr lang="ru-RU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</a:rPr>
              <a:t>Задачи работы на будущий год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совершенствовать управление познавательной деятельностью учащихся на уроках до качественного усвоения программного материала всеми учащимися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продолжить работу МО начальных классов над проблемой успешного применения в УВП эффективных методов и приемов обучения и воспитания младших школьников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развивать ведущие учебные компетенции младших школьников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усилить личностную направленность начального обучения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проводить анализ ЗУН по всем предметам учебного плана, изучать уровень воспитанности детей с дальнейшим поиском путей повышения эффективности УВП.</a:t>
            </a:r>
          </a:p>
          <a:p>
            <a:pPr>
              <a:buFontTx/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</a:rPr>
              <a:t>Выводы</a:t>
            </a:r>
            <a:r>
              <a:rPr 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</a:rPr>
              <a:t>: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28592"/>
          </a:xfrm>
        </p:spPr>
        <p:txBody>
          <a:bodyPr>
            <a:normAutofit/>
          </a:bodyPr>
          <a:lstStyle/>
          <a:p>
            <a:pPr marL="0" indent="0">
              <a:defRPr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В начальной школе имеется сложившийся коллектив        опытных педагогов, способных успешно реализовать поставленные задачи; </a:t>
            </a:r>
          </a:p>
          <a:p>
            <a:pPr marL="0" indent="0">
              <a:defRPr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Сохраняются стабильные показатели численности детского населения, что говорит о конкурентоспособности школы. </a:t>
            </a:r>
          </a:p>
          <a:p>
            <a:pPr marL="0" indent="0">
              <a:defRPr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В школе создана комфортная образовательная среда.   </a:t>
            </a:r>
          </a:p>
          <a:p>
            <a:pPr marL="0" indent="0">
              <a:defRPr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Результаты работы учителей подтверждаются призовыми местами, завоеванными нашими детьми на городских и республиканских олимпиадах. </a:t>
            </a:r>
          </a:p>
          <a:p>
            <a:pPr marL="0" indent="0">
              <a:defRPr/>
            </a:pP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Работа с мотивированными на учебную деятельность и одаренными  детьми осуществляется целенаправленно.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1071563" y="1262063"/>
            <a:ext cx="7164387" cy="5595937"/>
            <a:chOff x="439177" y="262250"/>
            <a:chExt cx="8296400" cy="6595750"/>
          </a:xfrm>
        </p:grpSpPr>
        <p:pic>
          <p:nvPicPr>
            <p:cNvPr id="27652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-810065">
              <a:off x="2312099" y="262250"/>
              <a:ext cx="2672727" cy="36000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miter lim="800000"/>
              <a:headEnd/>
              <a:tailEnd/>
            </a:ln>
          </p:spPr>
        </p:pic>
        <p:pic>
          <p:nvPicPr>
            <p:cNvPr id="27653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945386">
              <a:off x="4225983" y="286379"/>
              <a:ext cx="2607386" cy="36000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miter lim="800000"/>
              <a:headEnd/>
              <a:tailEnd/>
            </a:ln>
          </p:spPr>
        </p:pic>
        <p:pic>
          <p:nvPicPr>
            <p:cNvPr id="2765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-980238">
              <a:off x="455556" y="281000"/>
              <a:ext cx="2514684" cy="36000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miter lim="800000"/>
              <a:headEnd/>
              <a:tailEnd/>
            </a:ln>
          </p:spPr>
        </p:pic>
        <p:pic>
          <p:nvPicPr>
            <p:cNvPr id="27655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-945882">
              <a:off x="439177" y="2965566"/>
              <a:ext cx="2651136" cy="36000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miter lim="800000"/>
              <a:headEnd/>
              <a:tailEnd/>
            </a:ln>
          </p:spPr>
        </p:pic>
        <p:pic>
          <p:nvPicPr>
            <p:cNvPr id="27656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1187296">
              <a:off x="6004887" y="334952"/>
              <a:ext cx="2606694" cy="36000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miter lim="800000"/>
              <a:headEnd/>
              <a:tailEnd/>
            </a:ln>
          </p:spPr>
        </p:pic>
        <p:pic>
          <p:nvPicPr>
            <p:cNvPr id="27657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870746">
              <a:off x="6062850" y="2980553"/>
              <a:ext cx="2672727" cy="36000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miter lim="800000"/>
              <a:headEnd/>
              <a:tailEnd/>
            </a:ln>
          </p:spPr>
        </p:pic>
        <p:pic>
          <p:nvPicPr>
            <p:cNvPr id="27658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143240" y="3258000"/>
              <a:ext cx="2784091" cy="36000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  <a:miter lim="800000"/>
              <a:headEnd/>
              <a:tailEnd/>
            </a:ln>
          </p:spPr>
        </p:pic>
      </p:grpSp>
      <p:sp>
        <p:nvSpPr>
          <p:cNvPr id="12" name="Прямоугольник 11"/>
          <p:cNvSpPr/>
          <p:nvPr/>
        </p:nvSpPr>
        <p:spPr>
          <a:xfrm>
            <a:off x="1785918" y="0"/>
            <a:ext cx="594476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Наши достижения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050" y="1125538"/>
            <a:ext cx="4860925" cy="1568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sz="4800" dirty="0">
                <a:solidFill>
                  <a:schemeClr val="accent4">
                    <a:lumMod val="50000"/>
                  </a:schemeClr>
                </a:solidFill>
              </a:rPr>
              <a:t>!</a:t>
            </a:r>
          </a:p>
        </p:txBody>
      </p:sp>
      <p:pic>
        <p:nvPicPr>
          <p:cNvPr id="45059" name="Picture 2" descr="C:\Users\user\Desktop\lef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75" y="3365500"/>
            <a:ext cx="2351088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Иятта\Рабочий стол\ЭТО СРОЧНО\Новая папка\чернильница.gif"/>
          <p:cNvPicPr>
            <a:picLocks noChangeAspect="1" noChangeArrowheads="1"/>
          </p:cNvPicPr>
          <p:nvPr/>
        </p:nvPicPr>
        <p:blipFill>
          <a:blip r:embed="rId2" cstate="print">
            <a:lum bright="-40000"/>
          </a:blip>
          <a:srcRect/>
          <a:stretch>
            <a:fillRect/>
          </a:stretch>
        </p:blipFill>
        <p:spPr bwMode="auto">
          <a:xfrm>
            <a:off x="7072313" y="2714625"/>
            <a:ext cx="16192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Documents and Settings\Иятта\Рабочий стол\ЭТО СРОЧНО\Новая папка\DSC07710-conv-ok-sq-s-web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30000"/>
          </a:blip>
          <a:srcRect/>
          <a:stretch>
            <a:fillRect/>
          </a:stretch>
        </p:blipFill>
        <p:spPr bwMode="auto">
          <a:xfrm>
            <a:off x="6072190" y="3786190"/>
            <a:ext cx="3071810" cy="307181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0825" y="476672"/>
            <a:ext cx="7705551" cy="1224136"/>
          </a:xfrm>
          <a:prstGeom prst="rect">
            <a:avLst/>
          </a:prstGeom>
          <a:noFill/>
          <a:ln>
            <a:noFill/>
          </a:ln>
          <a:effectLst>
            <a:outerShdw dist="28398" dir="20006097" algn="ctr" rotWithShape="0">
              <a:srgbClr val="000000"/>
            </a:outerShdw>
          </a:effectLst>
          <a:extLst/>
        </p:spPr>
        <p:txBody>
          <a:bodyPr lIns="45720" rIns="45720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en-US" sz="4600" b="1" kern="1200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4400" i="1" dirty="0" smtClean="0">
                <a:solidFill>
                  <a:srgbClr val="0000FF"/>
                </a:solidFill>
                <a:latin typeface="Courier New" pitchFamily="49" charset="0"/>
              </a:rPr>
              <a:t> МО начальных классов работает по теме</a:t>
            </a:r>
            <a:r>
              <a:rPr lang="ru-RU" sz="4400" dirty="0" smtClean="0">
                <a:solidFill>
                  <a:srgbClr val="0000FF"/>
                </a:solidFill>
                <a:latin typeface="Courier New" pitchFamily="49" charset="0"/>
              </a:rPr>
              <a:t>:</a:t>
            </a:r>
            <a:r>
              <a:rPr lang="ru-RU" dirty="0" smtClean="0">
                <a:solidFill>
                  <a:schemeClr val="tx1"/>
                </a:solidFill>
                <a:latin typeface="Courier New" pitchFamily="49" charset="0"/>
              </a:rPr>
              <a:t> </a:t>
            </a:r>
            <a:r>
              <a:rPr lang="ru-RU" i="1" dirty="0" smtClean="0">
                <a:solidFill>
                  <a:srgbClr val="0000FF"/>
                </a:solidFill>
                <a:latin typeface="Courier New" pitchFamily="49" charset="0"/>
              </a:rPr>
              <a:t/>
            </a:r>
            <a:br>
              <a:rPr lang="ru-RU" i="1" dirty="0" smtClean="0">
                <a:solidFill>
                  <a:srgbClr val="0000FF"/>
                </a:solidFill>
                <a:latin typeface="Courier New" pitchFamily="49" charset="0"/>
              </a:rPr>
            </a:br>
            <a:r>
              <a:rPr lang="ru-RU" i="1" dirty="0" smtClean="0">
                <a:solidFill>
                  <a:srgbClr val="0000FF"/>
                </a:solidFill>
                <a:latin typeface="Courier New" pitchFamily="49" charset="0"/>
              </a:rPr>
              <a:t/>
            </a:r>
            <a:br>
              <a:rPr lang="ru-RU" i="1" dirty="0" smtClean="0">
                <a:solidFill>
                  <a:srgbClr val="0000FF"/>
                </a:solidFill>
                <a:latin typeface="Courier New" pitchFamily="49" charset="0"/>
              </a:rPr>
            </a:br>
            <a:r>
              <a:rPr lang="ru-RU" dirty="0" smtClean="0">
                <a:solidFill>
                  <a:schemeClr val="tx1"/>
                </a:solidFill>
                <a:latin typeface="Courier New" pitchFamily="49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Courier New" pitchFamily="49" charset="0"/>
              </a:rPr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endParaRPr lang="ru-RU" sz="3600" dirty="0" smtClean="0">
              <a:solidFill>
                <a:srgbClr val="660033"/>
              </a:solidFill>
              <a:latin typeface="Courier New" pitchFamily="49" charset="0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 rot="10800000" flipV="1">
            <a:off x="390523" y="2172010"/>
            <a:ext cx="7218363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Личностно </a:t>
            </a: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ориентированное обучение как средство 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развития </a:t>
            </a: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учителя и школы.</a:t>
            </a:r>
            <a:endParaRPr lang="ru-RU" sz="36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4214818"/>
            <a:ext cx="6500858" cy="191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002060"/>
                </a:solidFill>
              </a:rPr>
              <a:t>Цель работы МО: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Book Antiqua" pitchFamily="18" charset="0"/>
                <a:cs typeface="Cordia New" pitchFamily="34" charset="-34"/>
              </a:rPr>
              <a:t>непрерывное совершенствование уровня педагогического мастерства учителей, их эрудиции и компетентности в области преподавания предметов начальной школы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829320"/>
          </a:xfrm>
        </p:spPr>
        <p:txBody>
          <a:bodyPr>
            <a:normAutofit fontScale="70000" lnSpcReduction="20000"/>
          </a:bodyPr>
          <a:lstStyle/>
          <a:p>
            <a:pPr algn="ctr" eaLnBrk="1" hangingPunct="1"/>
            <a:r>
              <a:rPr lang="ru-RU" sz="2400" b="1" u="sng" dirty="0" smtClean="0">
                <a:solidFill>
                  <a:srgbClr val="C00000"/>
                </a:solidFill>
              </a:rPr>
              <a:t>Задачи: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</a:p>
          <a:p>
            <a:pPr eaLnBrk="1" hangingPunct="1"/>
            <a:r>
              <a:rPr lang="ru-RU" sz="1700" b="1" dirty="0" smtClean="0"/>
              <a:t>Знакомство с методическими новинками и опытом педагогов-новаторов в области деятельностного подхода к обучению, метода проектов</a:t>
            </a:r>
          </a:p>
          <a:p>
            <a:pPr eaLnBrk="1" hangingPunct="1"/>
            <a:r>
              <a:rPr lang="ru-RU" sz="1700" b="1" dirty="0" smtClean="0"/>
              <a:t>Включение педагогов в экспериментальную деятельность по реализации задач стандартов образования</a:t>
            </a:r>
          </a:p>
          <a:p>
            <a:pPr eaLnBrk="1" hangingPunct="1"/>
            <a:r>
              <a:rPr lang="ru-RU" sz="1700" b="1" dirty="0" smtClean="0"/>
              <a:t>Углубление знаний о методике преподавания учебных тем. Повышение качества преподавания</a:t>
            </a:r>
          </a:p>
          <a:p>
            <a:pPr eaLnBrk="1" hangingPunct="1"/>
            <a:r>
              <a:rPr lang="ru-RU" sz="1700" b="1" dirty="0" smtClean="0"/>
              <a:t>Составление и коррекция тематического планирования с учетом возможностей и особенностей класса</a:t>
            </a:r>
          </a:p>
          <a:p>
            <a:pPr eaLnBrk="1" hangingPunct="1"/>
            <a:r>
              <a:rPr lang="ru-RU" sz="1700" b="1" dirty="0" smtClean="0"/>
              <a:t>Взаимопосещения учителями уроков</a:t>
            </a:r>
          </a:p>
          <a:p>
            <a:pPr eaLnBrk="1" hangingPunct="1"/>
            <a:r>
              <a:rPr lang="ru-RU" sz="1700" b="1" dirty="0" smtClean="0"/>
              <a:t>Стимулирование учителей к активному участию в семинарах, открытых уроках, конкурсах</a:t>
            </a:r>
          </a:p>
          <a:p>
            <a:pPr eaLnBrk="1" hangingPunct="1"/>
            <a:r>
              <a:rPr lang="ru-RU" sz="1700" b="1" dirty="0" smtClean="0"/>
              <a:t>Помощь в работе над составлением портфолио учителей</a:t>
            </a:r>
          </a:p>
          <a:p>
            <a:pPr eaLnBrk="1" hangingPunct="1"/>
            <a:r>
              <a:rPr lang="ru-RU" sz="1700" b="1" dirty="0" smtClean="0"/>
              <a:t>Повышение компьютерной компетенции учителей</a:t>
            </a:r>
          </a:p>
          <a:p>
            <a:pPr eaLnBrk="1" hangingPunct="1"/>
            <a:r>
              <a:rPr lang="ru-RU" sz="1700" b="1" dirty="0" smtClean="0"/>
              <a:t>Создание атмосферы для творческого самовыражения педагогов в обучении и воспитании учащихся</a:t>
            </a:r>
          </a:p>
          <a:p>
            <a:pPr eaLnBrk="1" hangingPunct="1"/>
            <a:r>
              <a:rPr lang="ru-RU" sz="1700" b="1" dirty="0" smtClean="0"/>
              <a:t>Стимулирование учителей к повышению уровня профессионального мастерства через систему курсовой подготовки</a:t>
            </a:r>
          </a:p>
          <a:p>
            <a:pPr eaLnBrk="1" hangingPunct="1"/>
            <a:r>
              <a:rPr lang="ru-RU" sz="1700" b="1" dirty="0" smtClean="0"/>
              <a:t>Включение педагогов в экспериментальную деятельность по созданию адаптивной среды для детей с особыми образовательными потребностями</a:t>
            </a:r>
          </a:p>
          <a:p>
            <a:pPr eaLnBrk="1" hangingPunct="1"/>
            <a:r>
              <a:rPr lang="ru-RU" sz="1700" b="1" dirty="0" smtClean="0"/>
              <a:t>Совершенствование воспитательного процесса в школе</a:t>
            </a:r>
          </a:p>
          <a:p>
            <a:pPr eaLnBrk="1" hangingPunct="1"/>
            <a:r>
              <a:rPr lang="ru-RU" sz="1700" b="1" dirty="0" smtClean="0"/>
              <a:t>Обеспечение контроля работы молодых специалистов (ведение документации, подготовка к урокам, работа с родителями и т. д.</a:t>
            </a:r>
          </a:p>
          <a:p>
            <a:pPr eaLnBrk="1" hangingPunct="1"/>
            <a:r>
              <a:rPr lang="ru-RU" sz="1700" b="1" dirty="0" smtClean="0"/>
              <a:t>Организация наставничества</a:t>
            </a:r>
          </a:p>
          <a:p>
            <a:pPr eaLnBrk="1" hangingPunct="1"/>
            <a:r>
              <a:rPr lang="ru-RU" sz="1700" b="1" dirty="0" smtClean="0"/>
              <a:t>Налаживание системы взаимодействия между всеми участниками образовательного процесса, культурными центрами, дошкольными и досуговыми организациями</a:t>
            </a:r>
          </a:p>
          <a:p>
            <a:pPr eaLnBrk="1" hangingPunct="1"/>
            <a:r>
              <a:rPr lang="ru-RU" sz="1700" b="1" dirty="0" smtClean="0"/>
              <a:t>Организация внеклассной и внешкольной работы</a:t>
            </a:r>
          </a:p>
          <a:p>
            <a:pPr eaLnBrk="1" hangingPunct="1"/>
            <a:r>
              <a:rPr lang="ru-RU" sz="1700" b="1" dirty="0" smtClean="0"/>
              <a:t>Взаимодействие с родителями по вопросам учебно-воспитательного процесса</a:t>
            </a:r>
          </a:p>
          <a:p>
            <a:pPr eaLnBrk="1" hangingPunct="1"/>
            <a:r>
              <a:rPr lang="ru-RU" sz="1700" b="1" dirty="0" smtClean="0"/>
              <a:t>Содействие учителям в развитии кабинетной системы: использование технических средств обучения, разработка индивидуальных карточек и т. д.</a:t>
            </a:r>
          </a:p>
          <a:p>
            <a:pPr eaLnBrk="1" hangingPunct="1"/>
            <a:r>
              <a:rPr lang="ru-RU" sz="1700" b="1" dirty="0" smtClean="0"/>
              <a:t>Работа над эстетическими и санитарно-гигиеническими требованиями к содержанию и оснащению кабинета (чистота, тепловой и воздушный режимы, маркировка парт и т. д.)</a:t>
            </a:r>
          </a:p>
          <a:p>
            <a:pPr eaLnBrk="1" hangingPunct="1"/>
            <a:r>
              <a:rPr lang="ru-RU" sz="1700" b="1" dirty="0" smtClean="0"/>
              <a:t>Составление памяток по ведению документации, тетрадей и дневников учащихся, памяток для учащихся</a:t>
            </a:r>
          </a:p>
          <a:p>
            <a:pPr algn="ctr"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4A9337"/>
                </a:solidFill>
                <a:latin typeface="Impact" pitchFamily="34" charset="0"/>
              </a:rPr>
              <a:t/>
            </a:r>
            <a:br>
              <a:rPr lang="ru-RU" sz="4400" dirty="0" smtClean="0">
                <a:solidFill>
                  <a:srgbClr val="4A9337"/>
                </a:solidFill>
                <a:latin typeface="Impact" pitchFamily="34" charset="0"/>
              </a:rPr>
            </a:br>
            <a:r>
              <a:rPr lang="ru-RU" sz="4400" dirty="0" smtClean="0">
                <a:solidFill>
                  <a:srgbClr val="4A9337"/>
                </a:solidFill>
                <a:latin typeface="Impact" pitchFamily="34" charset="0"/>
              </a:rPr>
              <a:t/>
            </a:r>
            <a:br>
              <a:rPr lang="ru-RU" sz="4400" dirty="0" smtClean="0">
                <a:solidFill>
                  <a:srgbClr val="4A9337"/>
                </a:solidFill>
                <a:latin typeface="Impact" pitchFamily="34" charset="0"/>
              </a:rPr>
            </a:br>
            <a:r>
              <a:rPr lang="ru-RU" sz="4400" dirty="0" smtClean="0">
                <a:solidFill>
                  <a:srgbClr val="4A9337"/>
                </a:solidFill>
                <a:latin typeface="Impact" pitchFamily="34" charset="0"/>
              </a:rPr>
              <a:t/>
            </a:r>
            <a:br>
              <a:rPr lang="ru-RU" sz="4400" dirty="0" smtClean="0">
                <a:solidFill>
                  <a:srgbClr val="4A9337"/>
                </a:solidFill>
                <a:latin typeface="Impact" pitchFamily="34" charset="0"/>
              </a:rPr>
            </a:br>
            <a:r>
              <a:rPr lang="ru-RU" sz="4400" dirty="0" smtClean="0">
                <a:solidFill>
                  <a:srgbClr val="4A9337"/>
                </a:solidFill>
                <a:latin typeface="Impact" pitchFamily="34" charset="0"/>
              </a:rPr>
              <a:t>Педагогический коллектив </a:t>
            </a:r>
            <a:br>
              <a:rPr lang="ru-RU" sz="4400" dirty="0" smtClean="0">
                <a:solidFill>
                  <a:srgbClr val="4A9337"/>
                </a:solidFill>
                <a:latin typeface="Impact" pitchFamily="34" charset="0"/>
              </a:rPr>
            </a:br>
            <a:r>
              <a:rPr lang="ru-RU" sz="4400" dirty="0" smtClean="0">
                <a:solidFill>
                  <a:srgbClr val="4A9337"/>
                </a:solidFill>
                <a:latin typeface="Impact" pitchFamily="34" charset="0"/>
              </a:rPr>
              <a:t> учителей и воспитателей -    13чел.</a:t>
            </a:r>
            <a:r>
              <a:rPr lang="ru-RU" dirty="0" smtClean="0">
                <a:solidFill>
                  <a:srgbClr val="4A9337"/>
                </a:solidFill>
                <a:latin typeface="Impact" pitchFamily="34" charset="0"/>
              </a:rPr>
              <a:t/>
            </a:r>
            <a:br>
              <a:rPr lang="ru-RU" dirty="0" smtClean="0">
                <a:solidFill>
                  <a:srgbClr val="4A9337"/>
                </a:solidFill>
                <a:latin typeface="Impact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2714620"/>
            <a:ext cx="7000924" cy="3214710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7030A0"/>
              </a:buClr>
              <a:buSzPct val="75000"/>
              <a:buFont typeface="Wingdings" pitchFamily="2" charset="2"/>
              <a:buChar char="q"/>
            </a:pPr>
            <a:r>
              <a:rPr lang="ru-RU" dirty="0" smtClean="0">
                <a:solidFill>
                  <a:srgbClr val="7030A0"/>
                </a:solidFill>
                <a:latin typeface="Impact" pitchFamily="34" charset="0"/>
              </a:rPr>
              <a:t>С высшей категорией – 6 чел.</a:t>
            </a:r>
          </a:p>
          <a:p>
            <a:pPr>
              <a:lnSpc>
                <a:spcPct val="80000"/>
              </a:lnSpc>
              <a:buClr>
                <a:srgbClr val="7030A0"/>
              </a:buClr>
              <a:buSzPct val="75000"/>
              <a:buFont typeface="Wingdings" pitchFamily="2" charset="2"/>
              <a:buChar char="q"/>
            </a:pPr>
            <a:r>
              <a:rPr lang="ru-RU" dirty="0" smtClean="0">
                <a:solidFill>
                  <a:srgbClr val="7030A0"/>
                </a:solidFill>
                <a:latin typeface="Impact" pitchFamily="34" charset="0"/>
              </a:rPr>
              <a:t>С первой категорией    -  3 чел. </a:t>
            </a:r>
          </a:p>
          <a:p>
            <a:pPr>
              <a:lnSpc>
                <a:spcPct val="80000"/>
              </a:lnSpc>
              <a:buClr>
                <a:srgbClr val="7030A0"/>
              </a:buClr>
              <a:buSzPct val="75000"/>
              <a:buFont typeface="Wingdings" pitchFamily="2" charset="2"/>
              <a:buChar char="q"/>
            </a:pPr>
            <a:r>
              <a:rPr lang="ru-RU" dirty="0" smtClean="0">
                <a:solidFill>
                  <a:srgbClr val="7030A0"/>
                </a:solidFill>
                <a:latin typeface="Impact" pitchFamily="34" charset="0"/>
              </a:rPr>
              <a:t>Со второй категорией – 3 чел.                           </a:t>
            </a:r>
          </a:p>
          <a:p>
            <a:pPr>
              <a:lnSpc>
                <a:spcPct val="80000"/>
              </a:lnSpc>
              <a:buClr>
                <a:srgbClr val="7030A0"/>
              </a:buClr>
              <a:buSzPct val="75000"/>
              <a:buFont typeface="Wingdings" pitchFamily="2" charset="2"/>
              <a:buChar char="q"/>
            </a:pPr>
            <a:r>
              <a:rPr lang="ru-RU" dirty="0" smtClean="0">
                <a:solidFill>
                  <a:srgbClr val="7030A0"/>
                </a:solidFill>
                <a:latin typeface="Impact" pitchFamily="34" charset="0"/>
              </a:rPr>
              <a:t> Без категории -        1 чел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Picture 3" descr="C:\Documents and Settings\Иятта\Рабочий стол\ЭТО СРОЧНО\Новая папка\755ad610193c.png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/>
          <a:stretch>
            <a:fillRect/>
          </a:stretch>
        </p:blipFill>
        <p:spPr bwMode="auto">
          <a:xfrm>
            <a:off x="5357818" y="3000380"/>
            <a:ext cx="3786182" cy="4157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86834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</a:rPr>
              <a:t/>
            </a:r>
            <a:br>
              <a:rPr lang="ru-RU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</a:rPr>
            </a:br>
            <a:r>
              <a:rPr lang="ru-RU" sz="36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</a:rPr>
              <a:t>Информация о педагогических кадрах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1142984"/>
          <a:ext cx="8001056" cy="5256111"/>
        </p:xfrm>
        <a:graphic>
          <a:graphicData uri="http://schemas.openxmlformats.org/drawingml/2006/table">
            <a:tbl>
              <a:tblPr/>
              <a:tblGrid>
                <a:gridCol w="397833"/>
                <a:gridCol w="3340900"/>
                <a:gridCol w="1270934"/>
                <a:gridCol w="1491191"/>
                <a:gridCol w="1500198"/>
              </a:tblGrid>
              <a:tr h="845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Ф.И.О.  учителя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Образование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Стаж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Категория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Амангельдиева</a:t>
                      </a: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Риза </a:t>
                      </a:r>
                      <a:r>
                        <a:rPr lang="ru-RU" sz="1400" b="1" dirty="0" err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Садыковна</a:t>
                      </a:r>
                      <a:endParaRPr lang="ru-RU" sz="1400" b="1" dirty="0">
                        <a:solidFill>
                          <a:srgbClr val="4F81BD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высшее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 лет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высшая</a:t>
                      </a:r>
                      <a:endParaRPr lang="ru-RU" sz="1400" b="1" dirty="0">
                        <a:solidFill>
                          <a:srgbClr val="4F81BD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Бизюлёва</a:t>
                      </a: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Лариса Александровна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высшее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 лет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вторая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1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Гайворонская</a:t>
                      </a: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Светлана.Васильевна</a:t>
                      </a:r>
                      <a:endParaRPr lang="ru-RU" sz="1400" b="1" dirty="0">
                        <a:solidFill>
                          <a:srgbClr val="4F81BD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высшее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 лет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первая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Ермоленко </a:t>
                      </a:r>
                      <a:r>
                        <a:rPr lang="ru-RU" sz="1400" b="1" dirty="0" err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Владилена</a:t>
                      </a: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Витальевна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высшее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38 лет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вторая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Карп Елена Витальевна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высшее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 лет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высшая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Паульзен Ольга Владимировна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высшее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 лет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вторая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Ролова Наталья Сергеевна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высшее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 лет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первая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Савичева Надежда Сергеевна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высшее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 года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первая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Смагулова Лариса Сабитовна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высшее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 года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высшая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1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Сувашбаева Лариса Александровна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высшее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 лет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высшая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Шелухина Татьяна Дмитриевна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высшее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 года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высшая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Яковенко Бэла Владимировна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высшее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 год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высшая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Абсатова Айгуль Сапаровна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Ср.спец, </a:t>
                      </a:r>
                      <a:r>
                        <a:rPr lang="ru-RU" sz="1400" b="1" dirty="0" err="1" smtClean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400" b="1" dirty="0" smtClean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/высшее</a:t>
                      </a:r>
                      <a:endParaRPr lang="ru-RU" sz="1400" b="1" dirty="0">
                        <a:solidFill>
                          <a:srgbClr val="4F81BD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года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Без </a:t>
                      </a:r>
                      <a:r>
                        <a:rPr lang="ru-RU" sz="1400" b="1" dirty="0" err="1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катег</a:t>
                      </a:r>
                      <a:r>
                        <a:rPr lang="ru-RU" sz="1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5" y="285750"/>
          <a:ext cx="8786874" cy="6431849"/>
        </p:xfrm>
        <a:graphic>
          <a:graphicData uri="http://schemas.openxmlformats.org/drawingml/2006/table">
            <a:tbl>
              <a:tblPr/>
              <a:tblGrid>
                <a:gridCol w="775079"/>
                <a:gridCol w="2556362"/>
                <a:gridCol w="5455433"/>
              </a:tblGrid>
              <a:tr h="5583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№№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Фамилия, имя, отчество учителя</a:t>
                      </a: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тема  по самообразованию</a:t>
                      </a: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879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Яковенко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Б.В.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учебных умений и навыков у младших школьников.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08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Гайворонская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Предупреждение вредных привычек у младших школьников.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19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Шелухина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Т.Д.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и развитие «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Портфолио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» ученика, как способа фиксирования, накопления и оценки индивидуальных достижений школьника.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08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Бизюлева Л.А.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Деятельностный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метод обучения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37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Карп Е.В.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 качества знаний через применение современных педагогических технологий.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08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Сувашбаева Л.А.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мыслительных способностей младших школьников.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08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Ермоленко В.В.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познавательной активности.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37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Амангельдиева Р.С,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Дидактическая игра, как средство активизации познавательной деятельности младших школьников.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98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Смагулова Л.С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самостоятельности у учащихся. Формирование у младших школьников учебных качеств: умение осмысленно  управлять своей познавательной деятельностью.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37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Ролова Н.С.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умений самостоятельной работы у младших школьников в учебной деятельности.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837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Абсатова А.С.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нравственных качеств личности у младших школьников через познание окружающего мира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08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Кутышева Л.Б.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здорового образа жизни у воспитанников ГПД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08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9337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kumimoji="0" lang="ru-RU" sz="1400" b="1" i="1" u="none" strike="noStrike" cap="none" normalizeH="0" baseline="0" smtClean="0">
                        <a:ln>
                          <a:noFill/>
                        </a:ln>
                        <a:solidFill>
                          <a:srgbClr val="4A9337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744" marR="6274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Паульзен О.В.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Игровая деятельность на занятиях по математике</a:t>
                      </a:r>
                    </a:p>
                  </a:txBody>
                  <a:tcPr marL="62744" marR="6274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179388" y="2403475"/>
            <a:ext cx="2232025" cy="1150938"/>
            <a:chOff x="113" y="1525"/>
            <a:chExt cx="1406" cy="725"/>
          </a:xfrm>
        </p:grpSpPr>
        <p:sp>
          <p:nvSpPr>
            <p:cNvPr id="5" name="Oval 28"/>
            <p:cNvSpPr>
              <a:spLocks noChangeArrowheads="1"/>
            </p:cNvSpPr>
            <p:nvPr/>
          </p:nvSpPr>
          <p:spPr bwMode="auto">
            <a:xfrm>
              <a:off x="113" y="1525"/>
              <a:ext cx="1406" cy="725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" name="Text Box 23"/>
            <p:cNvSpPr txBox="1">
              <a:spLocks noChangeArrowheads="1"/>
            </p:cNvSpPr>
            <p:nvPr/>
          </p:nvSpPr>
          <p:spPr bwMode="auto">
            <a:xfrm>
              <a:off x="385" y="1706"/>
              <a:ext cx="879" cy="36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Участие </a:t>
              </a:r>
            </a:p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в семинарах</a:t>
              </a:r>
            </a:p>
          </p:txBody>
        </p:sp>
      </p:grp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1987550" y="203200"/>
            <a:ext cx="2232025" cy="1152525"/>
            <a:chOff x="1247" y="119"/>
            <a:chExt cx="1406" cy="726"/>
          </a:xfrm>
        </p:grpSpPr>
        <p:sp>
          <p:nvSpPr>
            <p:cNvPr id="8" name="Oval 39"/>
            <p:cNvSpPr>
              <a:spLocks noChangeArrowheads="1"/>
            </p:cNvSpPr>
            <p:nvPr/>
          </p:nvSpPr>
          <p:spPr bwMode="auto">
            <a:xfrm>
              <a:off x="1247" y="119"/>
              <a:ext cx="1406" cy="726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9" name="Text Box 15"/>
            <p:cNvSpPr txBox="1">
              <a:spLocks noChangeArrowheads="1"/>
            </p:cNvSpPr>
            <p:nvPr/>
          </p:nvSpPr>
          <p:spPr bwMode="auto">
            <a:xfrm>
              <a:off x="1338" y="210"/>
              <a:ext cx="1288" cy="52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600" dirty="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Курсы</a:t>
              </a:r>
            </a:p>
            <a:p>
              <a:pPr algn="ctr" eaLnBrk="1" hangingPunct="1">
                <a:defRPr/>
              </a:pPr>
              <a:r>
                <a:rPr lang="ru-RU" sz="1600" dirty="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повышения</a:t>
              </a:r>
            </a:p>
            <a:p>
              <a:pPr algn="ctr" eaLnBrk="1" hangingPunct="1">
                <a:defRPr/>
              </a:pPr>
              <a:r>
                <a:rPr lang="ru-RU" sz="1600" dirty="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квалификации</a:t>
              </a:r>
            </a:p>
          </p:txBody>
        </p: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2627313" y="5499100"/>
            <a:ext cx="2232025" cy="1214438"/>
            <a:chOff x="1655" y="3475"/>
            <a:chExt cx="1406" cy="765"/>
          </a:xfrm>
        </p:grpSpPr>
        <p:sp>
          <p:nvSpPr>
            <p:cNvPr id="11" name="Oval 32"/>
            <p:cNvSpPr>
              <a:spLocks noChangeArrowheads="1"/>
            </p:cNvSpPr>
            <p:nvPr/>
          </p:nvSpPr>
          <p:spPr bwMode="auto">
            <a:xfrm>
              <a:off x="1655" y="3475"/>
              <a:ext cx="1406" cy="680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2" name="Text Box 19"/>
            <p:cNvSpPr txBox="1">
              <a:spLocks noChangeArrowheads="1"/>
            </p:cNvSpPr>
            <p:nvPr/>
          </p:nvSpPr>
          <p:spPr bwMode="auto">
            <a:xfrm>
              <a:off x="1746" y="3566"/>
              <a:ext cx="1134" cy="67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Работа в </a:t>
              </a:r>
            </a:p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творческих группах</a:t>
              </a:r>
            </a:p>
            <a:p>
              <a:pPr algn="ctr" eaLnBrk="1" hangingPunct="1">
                <a:defRPr/>
              </a:pPr>
              <a:endParaRPr lang="ru-RU" sz="160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endParaRPr>
            </a:p>
          </p:txBody>
        </p:sp>
      </p:grp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250825" y="5067300"/>
            <a:ext cx="2232025" cy="1152525"/>
            <a:chOff x="158" y="3203"/>
            <a:chExt cx="1406" cy="726"/>
          </a:xfrm>
        </p:grpSpPr>
        <p:sp>
          <p:nvSpPr>
            <p:cNvPr id="14" name="Oval 33"/>
            <p:cNvSpPr>
              <a:spLocks noChangeArrowheads="1"/>
            </p:cNvSpPr>
            <p:nvPr/>
          </p:nvSpPr>
          <p:spPr bwMode="auto">
            <a:xfrm>
              <a:off x="158" y="3203"/>
              <a:ext cx="1406" cy="726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5" name="Text Box 20"/>
            <p:cNvSpPr txBox="1">
              <a:spLocks noChangeArrowheads="1"/>
            </p:cNvSpPr>
            <p:nvPr/>
          </p:nvSpPr>
          <p:spPr bwMode="auto">
            <a:xfrm>
              <a:off x="382" y="3390"/>
              <a:ext cx="940" cy="36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Проектная</a:t>
              </a:r>
            </a:p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деятельность</a:t>
              </a:r>
            </a:p>
          </p:txBody>
        </p:sp>
      </p:grpSp>
      <p:grpSp>
        <p:nvGrpSpPr>
          <p:cNvPr id="10" name="Group 50"/>
          <p:cNvGrpSpPr>
            <a:grpSpLocks/>
          </p:cNvGrpSpPr>
          <p:nvPr/>
        </p:nvGrpSpPr>
        <p:grpSpPr bwMode="auto">
          <a:xfrm>
            <a:off x="5003800" y="5499100"/>
            <a:ext cx="2232025" cy="1152525"/>
            <a:chOff x="3152" y="3475"/>
            <a:chExt cx="1406" cy="726"/>
          </a:xfrm>
        </p:grpSpPr>
        <p:sp>
          <p:nvSpPr>
            <p:cNvPr id="17" name="Oval 31"/>
            <p:cNvSpPr>
              <a:spLocks noChangeArrowheads="1"/>
            </p:cNvSpPr>
            <p:nvPr/>
          </p:nvSpPr>
          <p:spPr bwMode="auto">
            <a:xfrm>
              <a:off x="3152" y="3475"/>
              <a:ext cx="1406" cy="726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8" name="Text Box 21"/>
            <p:cNvSpPr txBox="1">
              <a:spLocks noChangeArrowheads="1"/>
            </p:cNvSpPr>
            <p:nvPr/>
          </p:nvSpPr>
          <p:spPr bwMode="auto">
            <a:xfrm>
              <a:off x="3288" y="3566"/>
              <a:ext cx="1035" cy="52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Выступления </a:t>
              </a:r>
            </a:p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на педсоветах,</a:t>
              </a:r>
            </a:p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методсоветах</a:t>
              </a:r>
            </a:p>
          </p:txBody>
        </p:sp>
      </p:grpSp>
      <p:grpSp>
        <p:nvGrpSpPr>
          <p:cNvPr id="13" name="Group 47"/>
          <p:cNvGrpSpPr>
            <a:grpSpLocks/>
          </p:cNvGrpSpPr>
          <p:nvPr/>
        </p:nvGrpSpPr>
        <p:grpSpPr bwMode="auto">
          <a:xfrm>
            <a:off x="179388" y="3771900"/>
            <a:ext cx="2276475" cy="1152525"/>
            <a:chOff x="113" y="2387"/>
            <a:chExt cx="1434" cy="726"/>
          </a:xfrm>
        </p:grpSpPr>
        <p:sp>
          <p:nvSpPr>
            <p:cNvPr id="20" name="Oval 30"/>
            <p:cNvSpPr>
              <a:spLocks noChangeArrowheads="1"/>
            </p:cNvSpPr>
            <p:nvPr/>
          </p:nvSpPr>
          <p:spPr bwMode="auto">
            <a:xfrm>
              <a:off x="113" y="2387"/>
              <a:ext cx="1406" cy="726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1" name="Text Box 22"/>
            <p:cNvSpPr txBox="1">
              <a:spLocks noChangeArrowheads="1"/>
            </p:cNvSpPr>
            <p:nvPr/>
          </p:nvSpPr>
          <p:spPr bwMode="auto">
            <a:xfrm>
              <a:off x="231" y="2573"/>
              <a:ext cx="1316" cy="36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Исследовательская</a:t>
              </a:r>
            </a:p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 работа</a:t>
              </a:r>
            </a:p>
          </p:txBody>
        </p:sp>
      </p:grpSp>
      <p:grpSp>
        <p:nvGrpSpPr>
          <p:cNvPr id="16" name="Group 44"/>
          <p:cNvGrpSpPr>
            <a:grpSpLocks/>
          </p:cNvGrpSpPr>
          <p:nvPr/>
        </p:nvGrpSpPr>
        <p:grpSpPr bwMode="auto">
          <a:xfrm>
            <a:off x="4579938" y="203200"/>
            <a:ext cx="2232025" cy="1152525"/>
            <a:chOff x="2880" y="119"/>
            <a:chExt cx="1406" cy="726"/>
          </a:xfrm>
        </p:grpSpPr>
        <p:sp>
          <p:nvSpPr>
            <p:cNvPr id="23" name="Oval 37"/>
            <p:cNvSpPr>
              <a:spLocks noChangeArrowheads="1"/>
            </p:cNvSpPr>
            <p:nvPr/>
          </p:nvSpPr>
          <p:spPr bwMode="auto">
            <a:xfrm>
              <a:off x="2880" y="119"/>
              <a:ext cx="1406" cy="726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3129" y="260"/>
              <a:ext cx="933" cy="36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Проблемные</a:t>
              </a:r>
            </a:p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 курсы</a:t>
              </a:r>
            </a:p>
          </p:txBody>
        </p:sp>
      </p:grpSp>
      <p:grpSp>
        <p:nvGrpSpPr>
          <p:cNvPr id="19" name="Group 45"/>
          <p:cNvGrpSpPr>
            <a:grpSpLocks/>
          </p:cNvGrpSpPr>
          <p:nvPr/>
        </p:nvGrpSpPr>
        <p:grpSpPr bwMode="auto">
          <a:xfrm>
            <a:off x="179388" y="1125538"/>
            <a:ext cx="2232025" cy="1079500"/>
            <a:chOff x="113" y="709"/>
            <a:chExt cx="1406" cy="680"/>
          </a:xfrm>
        </p:grpSpPr>
        <p:sp>
          <p:nvSpPr>
            <p:cNvPr id="26" name="Oval 38"/>
            <p:cNvSpPr>
              <a:spLocks noChangeArrowheads="1"/>
            </p:cNvSpPr>
            <p:nvPr/>
          </p:nvSpPr>
          <p:spPr bwMode="auto">
            <a:xfrm>
              <a:off x="113" y="709"/>
              <a:ext cx="1406" cy="680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auto">
            <a:xfrm>
              <a:off x="158" y="895"/>
              <a:ext cx="1190" cy="36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Работа над темой</a:t>
              </a:r>
            </a:p>
            <a:p>
              <a:pPr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самообразования</a:t>
              </a:r>
            </a:p>
          </p:txBody>
        </p:sp>
      </p:grpSp>
      <p:grpSp>
        <p:nvGrpSpPr>
          <p:cNvPr id="22" name="Group 55"/>
          <p:cNvGrpSpPr>
            <a:grpSpLocks/>
          </p:cNvGrpSpPr>
          <p:nvPr/>
        </p:nvGrpSpPr>
        <p:grpSpPr bwMode="auto">
          <a:xfrm>
            <a:off x="6740525" y="706438"/>
            <a:ext cx="2232025" cy="1152525"/>
            <a:chOff x="4241" y="436"/>
            <a:chExt cx="1406" cy="726"/>
          </a:xfrm>
        </p:grpSpPr>
        <p:sp>
          <p:nvSpPr>
            <p:cNvPr id="29" name="Oval 36"/>
            <p:cNvSpPr>
              <a:spLocks noChangeArrowheads="1"/>
            </p:cNvSpPr>
            <p:nvPr/>
          </p:nvSpPr>
          <p:spPr bwMode="auto">
            <a:xfrm>
              <a:off x="4241" y="436"/>
              <a:ext cx="1406" cy="726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0" name="Text Box 16"/>
            <p:cNvSpPr txBox="1">
              <a:spLocks noChangeArrowheads="1"/>
            </p:cNvSpPr>
            <p:nvPr/>
          </p:nvSpPr>
          <p:spPr bwMode="auto">
            <a:xfrm>
              <a:off x="4425" y="618"/>
              <a:ext cx="1004" cy="366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Посещение</a:t>
              </a:r>
            </a:p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уроков коллег</a:t>
              </a:r>
            </a:p>
          </p:txBody>
        </p:sp>
      </p:grpSp>
      <p:grpSp>
        <p:nvGrpSpPr>
          <p:cNvPr id="25" name="Group 56"/>
          <p:cNvGrpSpPr>
            <a:grpSpLocks/>
          </p:cNvGrpSpPr>
          <p:nvPr/>
        </p:nvGrpSpPr>
        <p:grpSpPr bwMode="auto">
          <a:xfrm>
            <a:off x="6740525" y="2074863"/>
            <a:ext cx="2232025" cy="1152525"/>
            <a:chOff x="4241" y="1298"/>
            <a:chExt cx="1406" cy="726"/>
          </a:xfrm>
        </p:grpSpPr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241" y="1298"/>
              <a:ext cx="1406" cy="726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3" name="Text Box 17"/>
            <p:cNvSpPr txBox="1">
              <a:spLocks noChangeArrowheads="1"/>
            </p:cNvSpPr>
            <p:nvPr/>
          </p:nvSpPr>
          <p:spPr bwMode="auto">
            <a:xfrm>
              <a:off x="4332" y="1520"/>
              <a:ext cx="1266" cy="212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Открытые уроки</a:t>
              </a:r>
            </a:p>
          </p:txBody>
        </p:sp>
      </p:grpSp>
      <p:grpSp>
        <p:nvGrpSpPr>
          <p:cNvPr id="28" name="Group 57"/>
          <p:cNvGrpSpPr>
            <a:grpSpLocks/>
          </p:cNvGrpSpPr>
          <p:nvPr/>
        </p:nvGrpSpPr>
        <p:grpSpPr bwMode="auto">
          <a:xfrm>
            <a:off x="6732588" y="3298825"/>
            <a:ext cx="2232025" cy="1223963"/>
            <a:chOff x="4241" y="2069"/>
            <a:chExt cx="1406" cy="771"/>
          </a:xfrm>
        </p:grpSpPr>
        <p:sp>
          <p:nvSpPr>
            <p:cNvPr id="35" name="Oval 34"/>
            <p:cNvSpPr>
              <a:spLocks noChangeArrowheads="1"/>
            </p:cNvSpPr>
            <p:nvPr/>
          </p:nvSpPr>
          <p:spPr bwMode="auto">
            <a:xfrm>
              <a:off x="4241" y="2069"/>
              <a:ext cx="1406" cy="771"/>
            </a:xfrm>
            <a:prstGeom prst="ellipse">
              <a:avLst/>
            </a:prstGeom>
            <a:solidFill>
              <a:srgbClr val="99CCFF"/>
            </a:solidFill>
            <a:ln w="38100">
              <a:solidFill>
                <a:srgbClr val="FFFF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6" name="Text Box 18"/>
            <p:cNvSpPr txBox="1">
              <a:spLocks noChangeArrowheads="1"/>
            </p:cNvSpPr>
            <p:nvPr/>
          </p:nvSpPr>
          <p:spPr bwMode="auto">
            <a:xfrm>
              <a:off x="4377" y="2110"/>
              <a:ext cx="1247" cy="67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Совершенство-</a:t>
              </a:r>
            </a:p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вание </a:t>
              </a:r>
            </a:p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педагогического </a:t>
              </a:r>
            </a:p>
            <a:p>
              <a:pPr algn="ctr" eaLnBrk="1" hangingPunct="1">
                <a:defRPr/>
              </a:pPr>
              <a:r>
                <a:rPr lang="ru-RU" sz="1600" smtClean="0">
                  <a:solidFill>
                    <a:schemeClr val="accent1">
                      <a:lumMod val="75000"/>
                    </a:schemeClr>
                  </a:solidFill>
                  <a:latin typeface="Comic Sans MS" pitchFamily="66" charset="0"/>
                </a:rPr>
                <a:t>стиля</a:t>
              </a:r>
            </a:p>
          </p:txBody>
        </p:sp>
      </p:grpSp>
      <p:sp>
        <p:nvSpPr>
          <p:cNvPr id="37" name="Rectangle 26"/>
          <p:cNvSpPr>
            <a:spLocks noChangeArrowheads="1"/>
          </p:cNvSpPr>
          <p:nvPr/>
        </p:nvSpPr>
        <p:spPr bwMode="auto">
          <a:xfrm>
            <a:off x="2771775" y="2628900"/>
            <a:ext cx="3540125" cy="1296988"/>
          </a:xfrm>
          <a:prstGeom prst="rect">
            <a:avLst/>
          </a:prstGeom>
          <a:solidFill>
            <a:srgbClr val="FFFF00"/>
          </a:solidFill>
          <a:ln w="2540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700" b="1">
              <a:latin typeface="Verdana" pitchFamily="34" charset="0"/>
            </a:endParaRPr>
          </a:p>
        </p:txBody>
      </p:sp>
      <p:sp>
        <p:nvSpPr>
          <p:cNvPr id="38" name="Rectangle 27"/>
          <p:cNvSpPr txBox="1">
            <a:spLocks noChangeArrowheads="1"/>
          </p:cNvSpPr>
          <p:nvPr/>
        </p:nvSpPr>
        <p:spPr bwMode="auto">
          <a:xfrm>
            <a:off x="2987675" y="3068638"/>
            <a:ext cx="3168650" cy="431800"/>
          </a:xfrm>
          <a:prstGeom prst="rect">
            <a:avLst/>
          </a:prstGeom>
          <a:noFill/>
          <a:ln>
            <a:noFill/>
          </a:ln>
          <a:extLst/>
        </p:spPr>
        <p:txBody>
          <a:bodyPr lIns="45720" rIns="45720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ПРОФЕССИОНАЛЬНОЕ 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САМОРАЗВИТИЕ</a:t>
            </a:r>
          </a:p>
        </p:txBody>
      </p:sp>
      <p:sp>
        <p:nvSpPr>
          <p:cNvPr id="39" name="Oval 40"/>
          <p:cNvSpPr>
            <a:spLocks noChangeArrowheads="1"/>
          </p:cNvSpPr>
          <p:nvPr/>
        </p:nvSpPr>
        <p:spPr bwMode="auto">
          <a:xfrm>
            <a:off x="6732588" y="4648200"/>
            <a:ext cx="2232025" cy="1150938"/>
          </a:xfrm>
          <a:prstGeom prst="ellipse">
            <a:avLst/>
          </a:prstGeom>
          <a:solidFill>
            <a:srgbClr val="99CCFF"/>
          </a:solidFill>
          <a:ln w="38100">
            <a:solidFill>
              <a:srgbClr val="FFFF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ru-RU" sz="160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Открытые</a:t>
            </a:r>
          </a:p>
          <a:p>
            <a:pPr algn="ctr">
              <a:defRPr/>
            </a:pPr>
            <a:r>
              <a:rPr lang="ru-RU" sz="160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внеклассные </a:t>
            </a:r>
          </a:p>
          <a:p>
            <a:pPr algn="ctr">
              <a:defRPr/>
            </a:pPr>
            <a:r>
              <a:rPr lang="ru-RU" sz="160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мероприятия</a:t>
            </a:r>
          </a:p>
          <a:p>
            <a:pPr algn="ctr">
              <a:defRPr/>
            </a:pPr>
            <a:endParaRPr lang="ru-RU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" name="Line 7"/>
          <p:cNvSpPr>
            <a:spLocks noChangeShapeType="1"/>
          </p:cNvSpPr>
          <p:nvPr/>
        </p:nvSpPr>
        <p:spPr bwMode="auto">
          <a:xfrm>
            <a:off x="6156325" y="3933825"/>
            <a:ext cx="793750" cy="122237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" name="Line 42"/>
          <p:cNvSpPr>
            <a:spLocks noChangeShapeType="1"/>
          </p:cNvSpPr>
          <p:nvPr/>
        </p:nvSpPr>
        <p:spPr bwMode="auto">
          <a:xfrm flipV="1">
            <a:off x="5003800" y="1125538"/>
            <a:ext cx="647700" cy="15113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 flipV="1">
            <a:off x="5795963" y="1628775"/>
            <a:ext cx="1727200" cy="100806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" name="Line 5"/>
          <p:cNvSpPr>
            <a:spLocks noChangeShapeType="1"/>
          </p:cNvSpPr>
          <p:nvPr/>
        </p:nvSpPr>
        <p:spPr bwMode="auto">
          <a:xfrm flipV="1">
            <a:off x="6300788" y="2924175"/>
            <a:ext cx="1077912" cy="217488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" name="Line 8"/>
          <p:cNvSpPr>
            <a:spLocks noChangeShapeType="1"/>
          </p:cNvSpPr>
          <p:nvPr/>
        </p:nvSpPr>
        <p:spPr bwMode="auto">
          <a:xfrm>
            <a:off x="5364163" y="3933825"/>
            <a:ext cx="503237" cy="17272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5" name="Line 9"/>
          <p:cNvSpPr>
            <a:spLocks noChangeShapeType="1"/>
          </p:cNvSpPr>
          <p:nvPr/>
        </p:nvSpPr>
        <p:spPr bwMode="auto">
          <a:xfrm flipH="1">
            <a:off x="3635375" y="3933825"/>
            <a:ext cx="215900" cy="187166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6" name="Line 10"/>
          <p:cNvSpPr>
            <a:spLocks noChangeShapeType="1"/>
          </p:cNvSpPr>
          <p:nvPr/>
        </p:nvSpPr>
        <p:spPr bwMode="auto">
          <a:xfrm flipH="1">
            <a:off x="2124075" y="3933825"/>
            <a:ext cx="935038" cy="165576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" name="Line 6"/>
          <p:cNvSpPr>
            <a:spLocks noChangeShapeType="1"/>
          </p:cNvSpPr>
          <p:nvPr/>
        </p:nvSpPr>
        <p:spPr bwMode="auto">
          <a:xfrm>
            <a:off x="6300788" y="3500438"/>
            <a:ext cx="576262" cy="43338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 flipH="1" flipV="1">
            <a:off x="3563938" y="1125538"/>
            <a:ext cx="360362" cy="15113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9" name="Line 11"/>
          <p:cNvSpPr>
            <a:spLocks noChangeShapeType="1"/>
          </p:cNvSpPr>
          <p:nvPr/>
        </p:nvSpPr>
        <p:spPr bwMode="auto">
          <a:xfrm flipH="1" flipV="1">
            <a:off x="1979613" y="1916113"/>
            <a:ext cx="1296987" cy="72072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0" name="Line 41"/>
          <p:cNvSpPr>
            <a:spLocks noChangeShapeType="1"/>
          </p:cNvSpPr>
          <p:nvPr/>
        </p:nvSpPr>
        <p:spPr bwMode="auto">
          <a:xfrm flipH="1">
            <a:off x="1979613" y="3573463"/>
            <a:ext cx="792162" cy="576262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2" name="Line 12"/>
          <p:cNvSpPr>
            <a:spLocks noChangeShapeType="1"/>
          </p:cNvSpPr>
          <p:nvPr/>
        </p:nvSpPr>
        <p:spPr bwMode="auto">
          <a:xfrm flipH="1">
            <a:off x="2195513" y="3141663"/>
            <a:ext cx="576262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00FF"/>
                </a:solidFill>
              </a:rPr>
              <a:t>Начальная школа – это 12 классов, где </a:t>
            </a:r>
            <a:r>
              <a:rPr lang="ru-RU" b="1" i="1" smtClean="0">
                <a:solidFill>
                  <a:srgbClr val="0000FF"/>
                </a:solidFill>
              </a:rPr>
              <a:t>обучается </a:t>
            </a:r>
            <a:r>
              <a:rPr lang="ru-RU" b="1" i="1" smtClean="0">
                <a:solidFill>
                  <a:srgbClr val="0000FF"/>
                </a:solidFill>
              </a:rPr>
              <a:t>318 </a:t>
            </a:r>
            <a:r>
              <a:rPr lang="ru-RU" b="1" i="1" dirty="0" smtClean="0">
                <a:solidFill>
                  <a:srgbClr val="0000FF"/>
                </a:solidFill>
              </a:rPr>
              <a:t>ученика.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060848"/>
            <a:ext cx="7498080" cy="4187552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Char char="§"/>
              <a:defRPr/>
            </a:pP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Увлекательные уроки</a:t>
            </a:r>
          </a:p>
          <a:p>
            <a:pPr marL="0" indent="0">
              <a:buFont typeface="Wingdings" pitchFamily="2" charset="2"/>
              <a:buChar char="§"/>
              <a:defRPr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Развивающее обучение</a:t>
            </a:r>
          </a:p>
          <a:p>
            <a:pPr marL="0" indent="0">
              <a:buFont typeface="Wingdings" pitchFamily="2" charset="2"/>
              <a:buChar char="§"/>
              <a:defRPr/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Психологическая совместимость</a:t>
            </a:r>
          </a:p>
          <a:p>
            <a:pPr marL="0" indent="0">
              <a:buFont typeface="Wingdings" pitchFamily="2" charset="2"/>
              <a:buChar char="§"/>
              <a:defRPr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Захватывающие спортивные игры и    </a:t>
            </a:r>
          </a:p>
          <a:p>
            <a:pPr marL="0" indent="0">
              <a:buNone/>
              <a:defRPr/>
            </a:pPr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соревнования</a:t>
            </a:r>
          </a:p>
          <a:p>
            <a:pPr marL="0" indent="0">
              <a:buFont typeface="Wingdings" pitchFamily="2" charset="2"/>
              <a:buChar char="§"/>
              <a:defRPr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Весёлые праздники, представления</a:t>
            </a:r>
          </a:p>
          <a:p>
            <a:pPr marL="0" indent="0">
              <a:buFont typeface="Wingdings" pitchFamily="2" charset="2"/>
              <a:buChar char="§"/>
              <a:defRPr/>
            </a:pP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Самые любимые учителя!</a:t>
            </a:r>
            <a:endParaRPr lang="ru-RU" b="1" i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28" y="1785925"/>
          <a:ext cx="7429552" cy="4307956"/>
        </p:xfrm>
        <a:graphic>
          <a:graphicData uri="http://schemas.openxmlformats.org/drawingml/2006/table">
            <a:tbl>
              <a:tblPr/>
              <a:tblGrid>
                <a:gridCol w="361451"/>
                <a:gridCol w="3058990"/>
                <a:gridCol w="2177599"/>
                <a:gridCol w="1831512"/>
              </a:tblGrid>
              <a:tr h="5545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Calibri"/>
                          <a:ea typeface="Times New Roman"/>
                          <a:cs typeface="Calibri"/>
                        </a:rPr>
                        <a:t>№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dirty="0">
                          <a:latin typeface="Calibri"/>
                          <a:ea typeface="Calibri"/>
                          <a:cs typeface="Calibri"/>
                        </a:rPr>
                        <a:t>   Ф.И.О. </a:t>
                      </a:r>
                      <a:r>
                        <a:rPr lang="ru-RU" sz="2000" b="0" dirty="0" err="1">
                          <a:latin typeface="Calibri"/>
                          <a:ea typeface="Calibri"/>
                          <a:cs typeface="Calibri"/>
                        </a:rPr>
                        <a:t>кл.руководителя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Calibri"/>
                          <a:ea typeface="Times New Roman"/>
                          <a:cs typeface="Calibri"/>
                        </a:rPr>
                        <a:t>Качество знаний 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Calibri"/>
                          <a:ea typeface="Times New Roman"/>
                          <a:cs typeface="Calibri"/>
                        </a:rPr>
                        <a:t>2012-2013 </a:t>
                      </a:r>
                      <a:r>
                        <a:rPr lang="ru-RU" sz="2000" b="0" dirty="0" err="1">
                          <a:latin typeface="Calibri"/>
                          <a:ea typeface="Times New Roman"/>
                          <a:cs typeface="Calibri"/>
                        </a:rPr>
                        <a:t>уч</a:t>
                      </a:r>
                      <a:r>
                        <a:rPr lang="ru-RU" sz="2000" b="0" dirty="0">
                          <a:latin typeface="Calibri"/>
                          <a:ea typeface="Times New Roman"/>
                          <a:cs typeface="Calibri"/>
                        </a:rPr>
                        <a:t>. год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Calibri"/>
                          <a:ea typeface="Times New Roman"/>
                          <a:cs typeface="Calibri"/>
                        </a:rPr>
                        <a:t>Качество знаний 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latin typeface="Calibri"/>
                          <a:ea typeface="Times New Roman"/>
                          <a:cs typeface="Calibri"/>
                        </a:rPr>
                        <a:t>2013-2014 </a:t>
                      </a:r>
                      <a:r>
                        <a:rPr lang="ru-RU" sz="2000" b="0" dirty="0" err="1">
                          <a:latin typeface="Calibri"/>
                          <a:ea typeface="Times New Roman"/>
                          <a:cs typeface="Calibri"/>
                        </a:rPr>
                        <a:t>уч</a:t>
                      </a:r>
                      <a:r>
                        <a:rPr lang="ru-RU" sz="2000" b="0" dirty="0">
                          <a:latin typeface="Calibri"/>
                          <a:ea typeface="Times New Roman"/>
                          <a:cs typeface="Calibri"/>
                        </a:rPr>
                        <a:t>. год</a:t>
                      </a:r>
                      <a:endParaRPr lang="ru-RU" sz="20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Calibri"/>
                        </a:rPr>
                        <a:t>1.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latin typeface="Calibri"/>
                          <a:ea typeface="Calibri"/>
                          <a:cs typeface="Calibri"/>
                        </a:rPr>
                        <a:t>Смагулова</a:t>
                      </a:r>
                      <a:r>
                        <a:rPr lang="ru-RU" sz="1400" dirty="0">
                          <a:latin typeface="Calibri"/>
                          <a:ea typeface="Calibri"/>
                          <a:cs typeface="Calibri"/>
                        </a:rPr>
                        <a:t> Лариса </a:t>
                      </a:r>
                      <a:r>
                        <a:rPr lang="ru-RU" sz="1400" dirty="0" err="1">
                          <a:latin typeface="Calibri"/>
                          <a:ea typeface="Calibri"/>
                          <a:cs typeface="Calibri"/>
                        </a:rPr>
                        <a:t>Сабитовна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70%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77%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2.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latin typeface="Calibri"/>
                          <a:ea typeface="Calibri"/>
                          <a:cs typeface="Calibri"/>
                        </a:rPr>
                        <a:t>Ролова</a:t>
                      </a:r>
                      <a:r>
                        <a:rPr lang="ru-RU" sz="1400" dirty="0">
                          <a:latin typeface="Calibri"/>
                          <a:ea typeface="Calibri"/>
                          <a:cs typeface="Calibri"/>
                        </a:rPr>
                        <a:t> Наталья Сергеевна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73%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75%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3.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latin typeface="Calibri"/>
                          <a:ea typeface="Calibri"/>
                          <a:cs typeface="Calibri"/>
                        </a:rPr>
                        <a:t>Яковенко</a:t>
                      </a:r>
                      <a:r>
                        <a:rPr lang="ru-RU" sz="1400" dirty="0">
                          <a:latin typeface="Calibri"/>
                          <a:ea typeface="Calibri"/>
                          <a:cs typeface="Calibri"/>
                        </a:rPr>
                        <a:t> Белла Владимировна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Calibri"/>
                        </a:rPr>
                        <a:t>74%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59%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4.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Calibri"/>
                        </a:rPr>
                        <a:t>Гайворонская Светлана Васильевна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Calibri"/>
                        </a:rPr>
                        <a:t>72%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63%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5.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Calibri"/>
                        </a:rPr>
                        <a:t>Шелухина Татьяна Дмитриевна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Calibri"/>
                        </a:rPr>
                        <a:t>70%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69%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6.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Calibri"/>
                        </a:rPr>
                        <a:t>Бизюлева Лариса Александровна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52%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Calibri"/>
                        </a:rPr>
                        <a:t>56%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7.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Calibri"/>
                        </a:rPr>
                        <a:t>Карп Елена Витальевна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58,3%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Calibri"/>
                        </a:rPr>
                        <a:t>56%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8.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Calibri"/>
                        </a:rPr>
                        <a:t>Сувашбаева Лариса Александровна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70%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Calibri"/>
                        </a:rPr>
                        <a:t>81%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9.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Calibri"/>
                        </a:rPr>
                        <a:t>Ермоленко Владилена Витальевна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38%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Calibri"/>
                        </a:rPr>
                        <a:t>70%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Calibri"/>
                        </a:rPr>
                        <a:t>Амангельдиева Риза Садыковна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Calibri"/>
                          <a:ea typeface="Times New Roman"/>
                          <a:cs typeface="Calibri"/>
                        </a:rPr>
                        <a:t>59%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Calibri"/>
                          <a:ea typeface="Times New Roman"/>
                          <a:cs typeface="Calibri"/>
                        </a:rPr>
                        <a:t>77%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7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Calibri"/>
                        </a:rPr>
                        <a:t>   Итого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Times New Roman"/>
                          <a:cs typeface="Calibri"/>
                        </a:rPr>
                        <a:t>62,6%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Calibri"/>
                        </a:rPr>
                        <a:t>68,6%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468351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Сравнительные показатели результативности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обучения учащихся учителями начальной школы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 2012-2013 и 2013-2014 учебных годов.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486</TotalTime>
  <Words>1357</Words>
  <Application>Microsoft Office PowerPoint</Application>
  <PresentationFormat>Экран (4:3)</PresentationFormat>
  <Paragraphs>382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Солнцестояние</vt:lpstr>
      <vt:lpstr>Bitmap Image</vt:lpstr>
      <vt:lpstr>Презентация PowerPoint</vt:lpstr>
      <vt:lpstr>Презентация PowerPoint</vt:lpstr>
      <vt:lpstr>Презентация PowerPoint</vt:lpstr>
      <vt:lpstr>   Педагогический коллектив   учителей и воспитателей -    13чел. </vt:lpstr>
      <vt:lpstr> Информация о педагогических кадрах </vt:lpstr>
      <vt:lpstr>Презентация PowerPoint</vt:lpstr>
      <vt:lpstr>Презентация PowerPoint</vt:lpstr>
      <vt:lpstr>Начальная школа – это 12 классов, где обучается 318 ученика.</vt:lpstr>
      <vt:lpstr>Презентация PowerPoint</vt:lpstr>
      <vt:lpstr>Презентация PowerPoint</vt:lpstr>
      <vt:lpstr>Презентация PowerPoint</vt:lpstr>
      <vt:lpstr>Параметры техники чтения в начальной школе на конец 2013-2014 уч.года</vt:lpstr>
      <vt:lpstr>Презентация PowerPoint</vt:lpstr>
      <vt:lpstr>Наши достижения</vt:lpstr>
      <vt:lpstr>Презентация PowerPoint</vt:lpstr>
      <vt:lpstr>Задачи работы на будущий год</vt:lpstr>
      <vt:lpstr>Выводы: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user</cp:lastModifiedBy>
  <cp:revision>53</cp:revision>
  <dcterms:created xsi:type="dcterms:W3CDTF">2013-11-30T09:28:24Z</dcterms:created>
  <dcterms:modified xsi:type="dcterms:W3CDTF">2014-05-29T04:35:07Z</dcterms:modified>
</cp:coreProperties>
</file>