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306" r:id="rId2"/>
    <p:sldId id="259" r:id="rId3"/>
    <p:sldId id="308" r:id="rId4"/>
    <p:sldId id="311" r:id="rId5"/>
    <p:sldId id="301" r:id="rId6"/>
    <p:sldId id="309" r:id="rId7"/>
    <p:sldId id="262" r:id="rId8"/>
    <p:sldId id="299" r:id="rId9"/>
    <p:sldId id="314" r:id="rId10"/>
    <p:sldId id="303" r:id="rId11"/>
    <p:sldId id="316" r:id="rId12"/>
    <p:sldId id="304" r:id="rId13"/>
    <p:sldId id="312" r:id="rId14"/>
    <p:sldId id="300" r:id="rId15"/>
    <p:sldId id="310" r:id="rId16"/>
    <p:sldId id="313" r:id="rId17"/>
    <p:sldId id="298" r:id="rId18"/>
    <p:sldId id="279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2" autoAdjust="0"/>
  </p:normalViewPr>
  <p:slideViewPr>
    <p:cSldViewPr>
      <p:cViewPr varScale="1">
        <p:scale>
          <a:sx n="87" d="100"/>
          <a:sy n="8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088652890411171E-2"/>
          <c:y val="3.4586311456516729E-2"/>
          <c:w val="0.89939631672322962"/>
          <c:h val="0.5110977736566746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Лист2!$B$4:$B$13</c:f>
              <c:strCache>
                <c:ptCount val="10"/>
                <c:pt idx="0">
                  <c:v>Сувашбаева </c:v>
                </c:pt>
                <c:pt idx="1">
                  <c:v>Ермоленко</c:v>
                </c:pt>
                <c:pt idx="2">
                  <c:v>Амангельдиева </c:v>
                </c:pt>
                <c:pt idx="3">
                  <c:v>Ролова </c:v>
                </c:pt>
                <c:pt idx="4">
                  <c:v>Смагулова </c:v>
                </c:pt>
                <c:pt idx="5">
                  <c:v>Яковенко </c:v>
                </c:pt>
                <c:pt idx="6">
                  <c:v>Гайворонская</c:v>
                </c:pt>
                <c:pt idx="7">
                  <c:v>Шелухина </c:v>
                </c:pt>
                <c:pt idx="8">
                  <c:v>Бизюлева</c:v>
                </c:pt>
                <c:pt idx="9">
                  <c:v>Карп</c:v>
                </c:pt>
              </c:strCache>
            </c:strRef>
          </c:cat>
          <c:val>
            <c:numRef>
              <c:f>Лист2!$C$4:$C$13</c:f>
              <c:numCache>
                <c:formatCode>General</c:formatCode>
                <c:ptCount val="10"/>
                <c:pt idx="0">
                  <c:v>81</c:v>
                </c:pt>
                <c:pt idx="1">
                  <c:v>70</c:v>
                </c:pt>
                <c:pt idx="2">
                  <c:v>77</c:v>
                </c:pt>
                <c:pt idx="3">
                  <c:v>75</c:v>
                </c:pt>
                <c:pt idx="4">
                  <c:v>77</c:v>
                </c:pt>
                <c:pt idx="5">
                  <c:v>59</c:v>
                </c:pt>
                <c:pt idx="6">
                  <c:v>63</c:v>
                </c:pt>
                <c:pt idx="7">
                  <c:v>69</c:v>
                </c:pt>
                <c:pt idx="8">
                  <c:v>56</c:v>
                </c:pt>
                <c:pt idx="9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697792"/>
        <c:axId val="99699328"/>
        <c:axId val="0"/>
      </c:bar3DChart>
      <c:catAx>
        <c:axId val="9969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99699328"/>
        <c:crosses val="autoZero"/>
        <c:auto val="1"/>
        <c:lblAlgn val="ctr"/>
        <c:lblOffset val="100"/>
        <c:noMultiLvlLbl val="0"/>
      </c:catAx>
      <c:valAx>
        <c:axId val="9969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6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10"/>
                <c:pt idx="0">
                  <c:v>Сувашбаева </c:v>
                </c:pt>
                <c:pt idx="1">
                  <c:v>Ермоленко</c:v>
                </c:pt>
                <c:pt idx="2">
                  <c:v>Амангельдиева </c:v>
                </c:pt>
                <c:pt idx="3">
                  <c:v>Ролова </c:v>
                </c:pt>
                <c:pt idx="4">
                  <c:v>Смагулова </c:v>
                </c:pt>
                <c:pt idx="5">
                  <c:v>Яковенко </c:v>
                </c:pt>
                <c:pt idx="6">
                  <c:v>Гайворонская</c:v>
                </c:pt>
                <c:pt idx="7">
                  <c:v>Шелухина </c:v>
                </c:pt>
                <c:pt idx="8">
                  <c:v>Бизюлева</c:v>
                </c:pt>
                <c:pt idx="9">
                  <c:v>Карп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5</c:v>
                </c:pt>
                <c:pt idx="1">
                  <c:v>14</c:v>
                </c:pt>
                <c:pt idx="2">
                  <c:v>12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18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выше нормы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10"/>
                <c:pt idx="0">
                  <c:v>Сувашбаева </c:v>
                </c:pt>
                <c:pt idx="1">
                  <c:v>Ермоленко</c:v>
                </c:pt>
                <c:pt idx="2">
                  <c:v>Амангельдиева </c:v>
                </c:pt>
                <c:pt idx="3">
                  <c:v>Ролова </c:v>
                </c:pt>
                <c:pt idx="4">
                  <c:v>Смагулова </c:v>
                </c:pt>
                <c:pt idx="5">
                  <c:v>Яковенко </c:v>
                </c:pt>
                <c:pt idx="6">
                  <c:v>Гайворонская</c:v>
                </c:pt>
                <c:pt idx="7">
                  <c:v>Шелухина </c:v>
                </c:pt>
                <c:pt idx="8">
                  <c:v>Бизюлева</c:v>
                </c:pt>
                <c:pt idx="9">
                  <c:v>Карп</c:v>
                </c:pt>
              </c:strCache>
            </c:strRef>
          </c:cat>
          <c:val>
            <c:numRef>
              <c:f>Лист1!$D$3:$D$12</c:f>
              <c:numCache>
                <c:formatCode>General</c:formatCode>
                <c:ptCount val="10"/>
                <c:pt idx="0">
                  <c:v>16</c:v>
                </c:pt>
                <c:pt idx="1">
                  <c:v>11</c:v>
                </c:pt>
                <c:pt idx="2">
                  <c:v>6</c:v>
                </c:pt>
                <c:pt idx="3">
                  <c:v>13</c:v>
                </c:pt>
                <c:pt idx="4">
                  <c:v>15</c:v>
                </c:pt>
                <c:pt idx="5">
                  <c:v>4</c:v>
                </c:pt>
                <c:pt idx="6">
                  <c:v>7</c:v>
                </c:pt>
                <c:pt idx="7">
                  <c:v>17</c:v>
                </c:pt>
                <c:pt idx="8">
                  <c:v>15</c:v>
                </c:pt>
                <c:pt idx="9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ниже нормы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10"/>
                <c:pt idx="0">
                  <c:v>Сувашбаева </c:v>
                </c:pt>
                <c:pt idx="1">
                  <c:v>Ермоленко</c:v>
                </c:pt>
                <c:pt idx="2">
                  <c:v>Амангельдиева </c:v>
                </c:pt>
                <c:pt idx="3">
                  <c:v>Ролова </c:v>
                </c:pt>
                <c:pt idx="4">
                  <c:v>Смагулова </c:v>
                </c:pt>
                <c:pt idx="5">
                  <c:v>Яковенко </c:v>
                </c:pt>
                <c:pt idx="6">
                  <c:v>Гайворонская</c:v>
                </c:pt>
                <c:pt idx="7">
                  <c:v>Шелухина </c:v>
                </c:pt>
                <c:pt idx="8">
                  <c:v>Бизюлева</c:v>
                </c:pt>
                <c:pt idx="9">
                  <c:v>Карп</c:v>
                </c:pt>
              </c:strCache>
            </c:strRef>
          </c:cat>
          <c:val>
            <c:numRef>
              <c:f>Лист1!$E$3:$E$12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17664"/>
        <c:axId val="100019200"/>
      </c:barChart>
      <c:catAx>
        <c:axId val="10001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019200"/>
        <c:crosses val="autoZero"/>
        <c:auto val="1"/>
        <c:lblAlgn val="ctr"/>
        <c:lblOffset val="100"/>
        <c:noMultiLvlLbl val="0"/>
      </c:catAx>
      <c:valAx>
        <c:axId val="1000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01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00135850920163"/>
          <c:y val="7.7179350787234466E-2"/>
          <c:w val="0.15356902397080321"/>
          <c:h val="0.140004996263570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E52F8-63D7-4D42-9B96-061A981F8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4B94A1-572C-4252-8EA0-B1829B3ADB4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29186A-7209-41AB-A32C-67050631A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43000" y="785813"/>
            <a:ext cx="3816350" cy="374332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FF9966"/>
              </a:gs>
            </a:gsLst>
            <a:path path="rect">
              <a:fillToRect l="100000" b="100000"/>
            </a:path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8" name="WordArt 3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3529013" cy="350043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9232212"/>
                <a:gd name="adj2" fmla="val 3857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Начальная школа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СОШ №86</a:t>
            </a:r>
          </a:p>
        </p:txBody>
      </p:sp>
      <p:sp>
        <p:nvSpPr>
          <p:cNvPr id="6" name="Oval 4" descr="Точечная сетка"/>
          <p:cNvSpPr>
            <a:spLocks noChangeArrowheads="1"/>
          </p:cNvSpPr>
          <p:nvPr/>
        </p:nvSpPr>
        <p:spPr bwMode="auto">
          <a:xfrm>
            <a:off x="2124075" y="2205038"/>
            <a:ext cx="1854200" cy="1689100"/>
          </a:xfrm>
          <a:prstGeom prst="ellipse">
            <a:avLst/>
          </a:prstGeom>
          <a:pattFill prst="dotGrid">
            <a:fgClr>
              <a:srgbClr val="FF66FF"/>
            </a:fgClr>
            <a:bgClr>
              <a:srgbClr val="FFFFFF"/>
            </a:bgClr>
          </a:patt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339975" y="2565400"/>
          <a:ext cx="1447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Bitmap Image" r:id="rId3" imgW="1448002" imgH="828791" progId="PBrush">
                  <p:embed/>
                </p:oleObj>
              </mc:Choice>
              <mc:Fallback>
                <p:oleObj name="Bitmap Image" r:id="rId3" imgW="1448002" imgH="82879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565400"/>
                        <a:ext cx="14478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5357813" y="785813"/>
            <a:ext cx="3357562" cy="323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27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31" name="Прямоугольник 6"/>
          <p:cNvSpPr>
            <a:spLocks noChangeArrowheads="1"/>
          </p:cNvSpPr>
          <p:nvPr/>
        </p:nvSpPr>
        <p:spPr bwMode="auto">
          <a:xfrm>
            <a:off x="4857750" y="1071563"/>
            <a:ext cx="36433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Анализ работы МО учителей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начальных классов </a:t>
            </a:r>
          </a:p>
          <a:p>
            <a:pPr algn="ctr" eaLnBrk="0" hangingPunct="0"/>
            <a:r>
              <a:rPr lang="ru-RU" sz="3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 за </a:t>
            </a:r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2013-2014 </a:t>
            </a:r>
            <a:r>
              <a:rPr lang="ru-RU" sz="3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ndalus" pitchFamily="18" charset="-78"/>
              </a:rPr>
              <a:t>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42860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качества знаний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начального звена.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28662" y="1714488"/>
          <a:ext cx="77153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5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Параметры техники чтения в начальной школе </a:t>
            </a:r>
          </a:p>
          <a:p>
            <a:pPr algn="ctr"/>
            <a:r>
              <a:rPr lang="ru-RU" b="1" u="sng" dirty="0" smtClean="0"/>
              <a:t>на конец 2013-2014 учебного года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285861"/>
          <a:ext cx="8501121" cy="4786347"/>
        </p:xfrm>
        <a:graphic>
          <a:graphicData uri="http://schemas.openxmlformats.org/drawingml/2006/table">
            <a:tbl>
              <a:tblPr/>
              <a:tblGrid>
                <a:gridCol w="2126981"/>
                <a:gridCol w="1064340"/>
                <a:gridCol w="1064340"/>
                <a:gridCol w="1064340"/>
                <a:gridCol w="1064340"/>
                <a:gridCol w="1062640"/>
                <a:gridCol w="1054140"/>
              </a:tblGrid>
              <a:tr h="4698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Выше нормы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Ниже нормы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 чет.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 чет.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 чет.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 чет.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 чет.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 чет.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Всего 2 классы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Всего 3 классы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 «Г»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Всего 4 классы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Всего по нач.шк.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72428" cy="12858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Параметры техники чтения в начальной школе на конец 2013-2014 </a:t>
            </a:r>
            <a:r>
              <a:rPr lang="ru-RU" sz="3600" b="1" dirty="0" err="1" smtClean="0"/>
              <a:t>уч.го</a:t>
            </a:r>
            <a:r>
              <a:rPr lang="ru-RU" sz="3600" dirty="0" err="1" smtClean="0"/>
              <a:t>да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28630" y="1500174"/>
          <a:ext cx="821537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7153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Открытые уроки в рамках методических дней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 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8501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Бизюлёва</a:t>
            </a:r>
            <a:r>
              <a:rPr lang="ru-RU" sz="2400" b="1" dirty="0" smtClean="0">
                <a:solidFill>
                  <a:srgbClr val="00B050"/>
                </a:solidFill>
              </a:rPr>
              <a:t> Л.А. – «Охрана водоёмов»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Смагулова</a:t>
            </a:r>
            <a:r>
              <a:rPr lang="ru-RU" sz="2400" b="1" dirty="0" smtClean="0">
                <a:solidFill>
                  <a:srgbClr val="00B050"/>
                </a:solidFill>
              </a:rPr>
              <a:t> Л.С. – «Красив тот, кто красиво поступает»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Ролова</a:t>
            </a:r>
            <a:r>
              <a:rPr lang="ru-RU" sz="2400" b="1" dirty="0" smtClean="0">
                <a:solidFill>
                  <a:srgbClr val="00B050"/>
                </a:solidFill>
              </a:rPr>
              <a:t> Н.С.- «Учимся дружить»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Карп Е.В. – «Охрана водоёмов»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Яковенко</a:t>
            </a:r>
            <a:r>
              <a:rPr lang="ru-RU" sz="2400" b="1" dirty="0" smtClean="0">
                <a:solidFill>
                  <a:srgbClr val="00B050"/>
                </a:solidFill>
              </a:rPr>
              <a:t> И.В.- «Органы пищеварения»</a:t>
            </a:r>
          </a:p>
          <a:p>
            <a:r>
              <a:rPr lang="ru-RU" sz="2400" b="1" dirty="0" err="1" smtClean="0">
                <a:solidFill>
                  <a:srgbClr val="00B050"/>
                </a:solidFill>
              </a:rPr>
              <a:t>Гайворонская</a:t>
            </a:r>
            <a:r>
              <a:rPr lang="ru-RU" sz="2400" b="1" dirty="0" smtClean="0">
                <a:solidFill>
                  <a:srgbClr val="00B050"/>
                </a:solidFill>
              </a:rPr>
              <a:t> С.В.- «Таблица умножения и деления числа 9»</a:t>
            </a:r>
          </a:p>
          <a:p>
            <a:r>
              <a:rPr lang="ru-RU" sz="2400" b="1" dirty="0" smtClean="0">
                <a:solidFill>
                  <a:srgbClr val="289B25"/>
                </a:solidFill>
              </a:rPr>
              <a:t>Савичева Н.С. – «Экология твоего дома»</a:t>
            </a:r>
          </a:p>
          <a:p>
            <a:endParaRPr lang="ru-RU" sz="2400" b="1" dirty="0" smtClean="0">
              <a:solidFill>
                <a:srgbClr val="289B25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B050"/>
                </a:solidFill>
              </a:rPr>
              <a:t>внеклассные мероприятия,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конкурсы  рисунков, газет, конкурс чтецов. </a:t>
            </a:r>
          </a:p>
        </p:txBody>
      </p:sp>
      <p:pic>
        <p:nvPicPr>
          <p:cNvPr id="4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072190" y="3786190"/>
            <a:ext cx="2786082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Наши достижения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Дети принимали участие в Областном математическом турнире «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Бастау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Учащиеся 3-4 классов принимали участие   </a:t>
            </a:r>
          </a:p>
          <a:p>
            <a:pPr marL="0" indent="0">
              <a:buNone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во Всероссийском конкурсе по математике    </a:t>
            </a:r>
          </a:p>
          <a:p>
            <a:pPr marL="0" indent="0">
              <a:buNone/>
              <a:defRPr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«Кенгуру» и «Русский медвежонок – языкознание для всех».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Республиканской олимпиаде «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бота», «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Таным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-2014»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Участвовали в Республиканском конкурсе                            </a:t>
            </a:r>
          </a:p>
          <a:p>
            <a:pPr marL="0" indent="0">
              <a:buNone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Парасат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«Человек и природа»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Участие в интеллектуальном марафоне «Команда года».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Участие в международном конкурсе «Золотое руно».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учащихся начальной школы в интеллектуальных конкурсах и олимпиадах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989138"/>
            <a:ext cx="8229600" cy="4525962"/>
          </a:xfrm>
          <a:prstGeom prst="rect">
            <a:avLst/>
          </a:prstGeom>
        </p:spPr>
        <p:txBody>
          <a:bodyPr/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4DA3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«Ак бота»  - 27   (2 призовых места)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«Русский медвежонок»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- 4 призовых мест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«Кенгуру математик»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- 38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«Золотое руно» - 18 (1 призовое место)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Парасат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- 11 призовых мест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- 26  (6 призовых мест)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«Команда года» </a:t>
            </a:r>
          </a:p>
          <a:p>
            <a:pPr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Задачи работы на будущий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совершенствовать управление познавательной деятельностью учащихся на уроках до качественного усвоения программного материала всеми учащимися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продолжить работу МО начальных классов над проблемой успешного применения в УВП эффективных методов и приемов обучения и воспитания младших школьников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развивать ведущие учебные компетенции младших школьников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усилить личностную направленность начального обучения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проводить анализ ЗУН по всем предметам учебного плана, изучать уровень воспитанности детей с дальнейшим поиском путей повышения эффективности УВП.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Выводы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начальной школе имеется сложившийся коллектив        опытных педагогов, способных успешно реализовать поставленные задачи; </a:t>
            </a:r>
          </a:p>
          <a:p>
            <a:pPr marL="0" indent="0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Сохраняются стабильные показатели численности детского населения, что говорит о конкурентоспособности школы. </a:t>
            </a:r>
          </a:p>
          <a:p>
            <a:pPr marL="0" indent="0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школе создана комфортная образовательная среда.   </a:t>
            </a:r>
          </a:p>
          <a:p>
            <a:pPr marL="0" indent="0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Результаты работы учителей подтверждаются призовыми местами, завоеванными нашими детьми на городских и республиканских олимпиадах. </a:t>
            </a:r>
          </a:p>
          <a:p>
            <a:pPr marL="0" indent="0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Работа с мотивированными на учебную деятельность и одаренными  детьми осуществляется целенаправленно.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1563" y="1262063"/>
            <a:ext cx="7164387" cy="5595937"/>
            <a:chOff x="439177" y="262250"/>
            <a:chExt cx="8296400" cy="6595750"/>
          </a:xfrm>
        </p:grpSpPr>
        <p:pic>
          <p:nvPicPr>
            <p:cNvPr id="2765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810065">
              <a:off x="2312099" y="262250"/>
              <a:ext cx="2672727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45386">
              <a:off x="4225983" y="286379"/>
              <a:ext cx="2607386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980238">
              <a:off x="455556" y="281000"/>
              <a:ext cx="2514684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45882">
              <a:off x="439177" y="2965566"/>
              <a:ext cx="2651136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7296">
              <a:off x="6004887" y="334952"/>
              <a:ext cx="2606694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870746">
              <a:off x="6062850" y="2980553"/>
              <a:ext cx="2672727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6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43240" y="3258000"/>
              <a:ext cx="2784091" cy="36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1785918" y="0"/>
            <a:ext cx="59447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1125538"/>
            <a:ext cx="48609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45059" name="Picture 2" descr="C:\Users\user\Desktop\l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3365500"/>
            <a:ext cx="23510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7072313" y="2714625"/>
            <a:ext cx="1619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Иятта\Рабочий стол\ЭТО СРОЧНО\Новая папка\DSC07710-conv-ok-sq-s-w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476672"/>
            <a:ext cx="7705551" cy="1224136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000000"/>
            </a:outerShdw>
          </a:effectLst>
          <a:extLst/>
        </p:spPr>
        <p:txBody>
          <a:bodyPr lIns="45720" rIns="4572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400" i="1" dirty="0" smtClean="0">
                <a:solidFill>
                  <a:srgbClr val="0000FF"/>
                </a:solidFill>
                <a:latin typeface="Courier New" pitchFamily="49" charset="0"/>
              </a:rPr>
              <a:t> МО начальных классов работает по теме</a:t>
            </a:r>
            <a:r>
              <a:rPr lang="ru-RU" sz="4400" dirty="0" smtClean="0">
                <a:solidFill>
                  <a:srgbClr val="0000FF"/>
                </a:solidFill>
                <a:latin typeface="Courier New" pitchFamily="49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Courier New" pitchFamily="49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Courier New" pitchFamily="49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Courier New" pitchFamily="49" charset="0"/>
              </a:rPr>
              <a:t/>
            </a:r>
            <a:br>
              <a:rPr lang="ru-RU" i="1" dirty="0" smtClean="0">
                <a:solidFill>
                  <a:srgbClr val="0000FF"/>
                </a:solidFill>
                <a:latin typeface="Courier New" pitchFamily="49" charset="0"/>
              </a:rPr>
            </a:br>
            <a:r>
              <a:rPr lang="ru-RU" dirty="0" smtClean="0">
                <a:solidFill>
                  <a:schemeClr val="tx1"/>
                </a:solidFill>
                <a:latin typeface="Courier New" pitchFamily="49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ourier New" pitchFamily="49" charset="0"/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rgbClr val="660033"/>
              </a:solidFill>
              <a:latin typeface="Courier New" pitchFamily="49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 rot="10800000" flipV="1">
            <a:off x="390523" y="2172010"/>
            <a:ext cx="7218363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ориентированное обучение как средство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 и школы.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14818"/>
            <a:ext cx="6500858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Цель работы МО: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Book Antiqua" pitchFamily="18" charset="0"/>
                <a:cs typeface="Cordia New" pitchFamily="34" charset="-34"/>
              </a:rPr>
              <a:t>непрерывное совершенствование уровня педагогического мастерства учителей, их эрудиции и компетентности в области преподавания предметов начальной школы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829320"/>
          </a:xfrm>
        </p:spPr>
        <p:txBody>
          <a:bodyPr>
            <a:normAutofit fontScale="70000" lnSpcReduction="20000"/>
          </a:bodyPr>
          <a:lstStyle/>
          <a:p>
            <a:pPr algn="ctr" eaLnBrk="1" hangingPunct="1"/>
            <a:r>
              <a:rPr lang="ru-RU" sz="2400" b="1" u="sng" dirty="0" smtClean="0">
                <a:solidFill>
                  <a:srgbClr val="C00000"/>
                </a:solidFill>
              </a:rPr>
              <a:t>Задачи: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1700" b="1" dirty="0" smtClean="0"/>
              <a:t>Знакомство с методическими новинками и опытом педагогов-новаторов в области деятельностного подхода к обучению, метода проектов</a:t>
            </a:r>
          </a:p>
          <a:p>
            <a:pPr eaLnBrk="1" hangingPunct="1"/>
            <a:r>
              <a:rPr lang="ru-RU" sz="1700" b="1" dirty="0" smtClean="0"/>
              <a:t>Включение педагогов в экспериментальную деятельность по реализации задач стандартов образования</a:t>
            </a:r>
          </a:p>
          <a:p>
            <a:pPr eaLnBrk="1" hangingPunct="1"/>
            <a:r>
              <a:rPr lang="ru-RU" sz="1700" b="1" dirty="0" smtClean="0"/>
              <a:t>Углубление знаний о методике преподавания учебных тем. Повышение качества преподавания</a:t>
            </a:r>
          </a:p>
          <a:p>
            <a:pPr eaLnBrk="1" hangingPunct="1"/>
            <a:r>
              <a:rPr lang="ru-RU" sz="1700" b="1" dirty="0" smtClean="0"/>
              <a:t>Составление и коррекция тематического планирования с учетом возможностей и особенностей класса</a:t>
            </a:r>
          </a:p>
          <a:p>
            <a:pPr eaLnBrk="1" hangingPunct="1"/>
            <a:r>
              <a:rPr lang="ru-RU" sz="1700" b="1" dirty="0" smtClean="0"/>
              <a:t>Взаимопосещения учителями уроков</a:t>
            </a:r>
          </a:p>
          <a:p>
            <a:pPr eaLnBrk="1" hangingPunct="1"/>
            <a:r>
              <a:rPr lang="ru-RU" sz="1700" b="1" dirty="0" smtClean="0"/>
              <a:t>Стимулирование учителей к активному участию в семинарах, открытых уроках, конкурсах</a:t>
            </a:r>
          </a:p>
          <a:p>
            <a:pPr eaLnBrk="1" hangingPunct="1"/>
            <a:r>
              <a:rPr lang="ru-RU" sz="1700" b="1" dirty="0" smtClean="0"/>
              <a:t>Помощь в работе над составлением портфолио учителей</a:t>
            </a:r>
          </a:p>
          <a:p>
            <a:pPr eaLnBrk="1" hangingPunct="1"/>
            <a:r>
              <a:rPr lang="ru-RU" sz="1700" b="1" dirty="0" smtClean="0"/>
              <a:t>Повышение компьютерной компетенции учителей</a:t>
            </a:r>
          </a:p>
          <a:p>
            <a:pPr eaLnBrk="1" hangingPunct="1"/>
            <a:r>
              <a:rPr lang="ru-RU" sz="1700" b="1" dirty="0" smtClean="0"/>
              <a:t>Создание атмосферы для творческого самовыражения педагогов в обучении и воспитании учащихся</a:t>
            </a:r>
          </a:p>
          <a:p>
            <a:pPr eaLnBrk="1" hangingPunct="1"/>
            <a:r>
              <a:rPr lang="ru-RU" sz="1700" b="1" dirty="0" smtClean="0"/>
              <a:t>Стимулирование учителей к повышению уровня профессионального мастерства через систему курсовой подготовки</a:t>
            </a:r>
          </a:p>
          <a:p>
            <a:pPr eaLnBrk="1" hangingPunct="1"/>
            <a:r>
              <a:rPr lang="ru-RU" sz="1700" b="1" dirty="0" smtClean="0"/>
              <a:t>Включение педагогов в экспериментальную деятельность по созданию адаптивной среды для детей с особыми образовательными потребностями</a:t>
            </a:r>
          </a:p>
          <a:p>
            <a:pPr eaLnBrk="1" hangingPunct="1"/>
            <a:r>
              <a:rPr lang="ru-RU" sz="1700" b="1" dirty="0" smtClean="0"/>
              <a:t>Совершенствование воспитательного процесса в школе</a:t>
            </a:r>
          </a:p>
          <a:p>
            <a:pPr eaLnBrk="1" hangingPunct="1"/>
            <a:r>
              <a:rPr lang="ru-RU" sz="1700" b="1" dirty="0" smtClean="0"/>
              <a:t>Обеспечение контроля работы молодых специалистов (ведение документации, подготовка к урокам, работа с родителями и т. д.</a:t>
            </a:r>
          </a:p>
          <a:p>
            <a:pPr eaLnBrk="1" hangingPunct="1"/>
            <a:r>
              <a:rPr lang="ru-RU" sz="1700" b="1" dirty="0" smtClean="0"/>
              <a:t>Организация наставничества</a:t>
            </a:r>
          </a:p>
          <a:p>
            <a:pPr eaLnBrk="1" hangingPunct="1"/>
            <a:r>
              <a:rPr lang="ru-RU" sz="1700" b="1" dirty="0" smtClean="0"/>
              <a:t>Налаживание системы взаимодействия между всеми участниками образовательного процесса, культурными центрами, дошкольными и досуговыми организациями</a:t>
            </a:r>
          </a:p>
          <a:p>
            <a:pPr eaLnBrk="1" hangingPunct="1"/>
            <a:r>
              <a:rPr lang="ru-RU" sz="1700" b="1" dirty="0" smtClean="0"/>
              <a:t>Организация внеклассной и внешкольной работы</a:t>
            </a:r>
          </a:p>
          <a:p>
            <a:pPr eaLnBrk="1" hangingPunct="1"/>
            <a:r>
              <a:rPr lang="ru-RU" sz="1700" b="1" dirty="0" smtClean="0"/>
              <a:t>Взаимодействие с родителями по вопросам учебно-воспитательного процесса</a:t>
            </a:r>
          </a:p>
          <a:p>
            <a:pPr eaLnBrk="1" hangingPunct="1"/>
            <a:r>
              <a:rPr lang="ru-RU" sz="1700" b="1" dirty="0" smtClean="0"/>
              <a:t>Содействие учителям в развитии кабинетной системы: использование технических средств обучения, разработка индивидуальных карточек и т. д.</a:t>
            </a:r>
          </a:p>
          <a:p>
            <a:pPr eaLnBrk="1" hangingPunct="1"/>
            <a:r>
              <a:rPr lang="ru-RU" sz="1700" b="1" dirty="0" smtClean="0"/>
              <a:t>Работа над эстетическими и санитарно-гигиеническими требованиями к содержанию и оснащению кабинета (чистота, тепловой и воздушный режимы, маркировка парт и т. д.)</a:t>
            </a:r>
          </a:p>
          <a:p>
            <a:pPr eaLnBrk="1" hangingPunct="1"/>
            <a:r>
              <a:rPr lang="ru-RU" sz="1700" b="1" dirty="0" smtClean="0"/>
              <a:t>Составление памяток по ведению документации, тетрадей и дневников учащихся, памяток для учащихся</a:t>
            </a:r>
          </a:p>
          <a:p>
            <a:pPr algn="ctr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  <a:t/>
            </a:r>
            <a:b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  <a:t>Педагогический коллектив </a:t>
            </a:r>
            <a:b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</a:br>
            <a:r>
              <a:rPr lang="ru-RU" sz="4400" dirty="0" smtClean="0">
                <a:solidFill>
                  <a:srgbClr val="4A9337"/>
                </a:solidFill>
                <a:latin typeface="Impact" pitchFamily="34" charset="0"/>
              </a:rPr>
              <a:t> учителей и воспитателей -    13чел.</a:t>
            </a:r>
            <a:r>
              <a:rPr lang="ru-RU" dirty="0" smtClean="0">
                <a:solidFill>
                  <a:srgbClr val="4A9337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4A9337"/>
                </a:solidFill>
                <a:latin typeface="Impac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714620"/>
            <a:ext cx="7000924" cy="321471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7030A0"/>
              </a:buClr>
              <a:buSzPct val="75000"/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С высшей категорией – 6 чел.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75000"/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С первой категорией    -  3 чел. 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75000"/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Со второй категорией – 3 чел.                           </a:t>
            </a:r>
          </a:p>
          <a:p>
            <a:pPr>
              <a:lnSpc>
                <a:spcPct val="80000"/>
              </a:lnSpc>
              <a:buClr>
                <a:srgbClr val="7030A0"/>
              </a:buClr>
              <a:buSzPct val="75000"/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  <a:latin typeface="Impact" pitchFamily="34" charset="0"/>
              </a:rPr>
              <a:t> Без категории -        1 чел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57818" y="3000380"/>
            <a:ext cx="3786182" cy="41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Информация о педагогических кадрах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142984"/>
          <a:ext cx="8001056" cy="5256111"/>
        </p:xfrm>
        <a:graphic>
          <a:graphicData uri="http://schemas.openxmlformats.org/drawingml/2006/table">
            <a:tbl>
              <a:tblPr/>
              <a:tblGrid>
                <a:gridCol w="397833"/>
                <a:gridCol w="3340900"/>
                <a:gridCol w="1270934"/>
                <a:gridCol w="1491191"/>
                <a:gridCol w="1500198"/>
              </a:tblGrid>
              <a:tr h="845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 учителя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Стаж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Амангельдиева</a:t>
                      </a: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Риза </a:t>
                      </a: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Садыковна</a:t>
                      </a:r>
                      <a:endParaRPr lang="ru-RU" sz="1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  <a:endParaRPr lang="ru-RU" sz="1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Бизюлёва</a:t>
                      </a: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Лариса Александровна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Гайворонская</a:t>
                      </a: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Светлана.Васильевна</a:t>
                      </a:r>
                      <a:endParaRPr lang="ru-RU" sz="1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Ермоленко </a:t>
                      </a: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Владилена</a:t>
                      </a: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Витальевна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Карп Елена Витальевна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Паульзен Ольга Владимировна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Ролова Наталья Сергеевна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Савичева Надежда Сергеевна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года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Смагулова Лариса Сабитовна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года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Сувашбаева Лариса Александровна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лет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Шелухина Татьяна Дмитриевна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года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Яковенко Бэла Владимировна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год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Абсатова Айгуль Сапаровна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Ср.спец, </a:t>
                      </a:r>
                      <a:r>
                        <a:rPr lang="ru-RU" sz="1400" b="1" dirty="0" err="1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1400" b="1" dirty="0" smtClean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/высшее</a:t>
                      </a:r>
                      <a:endParaRPr lang="ru-RU" sz="14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1400" b="1" dirty="0" err="1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</a:t>
                      </a:r>
                      <a:r>
                        <a:rPr lang="ru-RU" sz="1400" b="1" dirty="0">
                          <a:solidFill>
                            <a:srgbClr val="4F81B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285750"/>
          <a:ext cx="8786874" cy="6431849"/>
        </p:xfrm>
        <a:graphic>
          <a:graphicData uri="http://schemas.openxmlformats.org/drawingml/2006/table">
            <a:tbl>
              <a:tblPr/>
              <a:tblGrid>
                <a:gridCol w="775079"/>
                <a:gridCol w="2556362"/>
                <a:gridCol w="5455433"/>
              </a:tblGrid>
              <a:tr h="558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имя, отчество учителя</a:t>
                      </a: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 по самообразованию</a:t>
                      </a: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Яковенко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учебных умений и навыков у младших школьников.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Гайворонская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вредных привычек у младших школьников.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1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Шелухина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Т.Д.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 ученика, как способа фиксирования, накопления и оценки индивидуальных достижений школьника.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Бизюлева Л.А.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 обучения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Карп Е.В.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знаний через применение современных педагогических технологий.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Сувашбаева Л.А.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мыслительных способностей младших школьников.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Ермоленко В.В.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познавательной активности.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Амангельдиева Р.С,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игра, как средство активизации познавательной деятельности младших школьников.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9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Смагулова Л.С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самостоятельности у учащихся. Формирование у младших школьников учебных качеств: умение осмысленно  управлять своей познавательной деятельностью.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Ролова Н.С.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умений самостоятельной работы у младших школьников в учебной деятельности.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Абсатова А.С.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нравственных качеств личности у младших школьников через познание окружающего мира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Кутышева Л.Б.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здорового образа жизни у воспитанников ГПД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933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4A933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44" marR="627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Паульзен О.В.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 на занятиях по математике</a:t>
                      </a:r>
                    </a:p>
                  </a:txBody>
                  <a:tcPr marL="62744" marR="627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79388" y="2403475"/>
            <a:ext cx="2232025" cy="1150938"/>
            <a:chOff x="113" y="1525"/>
            <a:chExt cx="1406" cy="725"/>
          </a:xfrm>
        </p:grpSpPr>
        <p:sp>
          <p:nvSpPr>
            <p:cNvPr id="5" name="Oval 28"/>
            <p:cNvSpPr>
              <a:spLocks noChangeArrowheads="1"/>
            </p:cNvSpPr>
            <p:nvPr/>
          </p:nvSpPr>
          <p:spPr bwMode="auto">
            <a:xfrm>
              <a:off x="113" y="1525"/>
              <a:ext cx="1406" cy="725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385" y="1706"/>
              <a:ext cx="879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Участие 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в семинарах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987550" y="203200"/>
            <a:ext cx="2232025" cy="1152525"/>
            <a:chOff x="1247" y="119"/>
            <a:chExt cx="1406" cy="726"/>
          </a:xfrm>
        </p:grpSpPr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1247" y="119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338" y="210"/>
              <a:ext cx="1288" cy="5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Курсы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повышения</a:t>
              </a:r>
            </a:p>
            <a:p>
              <a:pPr algn="ctr" eaLnBrk="1" hangingPunct="1">
                <a:defRPr/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квалификации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627313" y="5499100"/>
            <a:ext cx="2232025" cy="1214438"/>
            <a:chOff x="1655" y="3475"/>
            <a:chExt cx="1406" cy="765"/>
          </a:xfrm>
        </p:grpSpPr>
        <p:sp>
          <p:nvSpPr>
            <p:cNvPr id="11" name="Oval 32"/>
            <p:cNvSpPr>
              <a:spLocks noChangeArrowheads="1"/>
            </p:cNvSpPr>
            <p:nvPr/>
          </p:nvSpPr>
          <p:spPr bwMode="auto">
            <a:xfrm>
              <a:off x="1655" y="3475"/>
              <a:ext cx="1406" cy="68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746" y="3566"/>
              <a:ext cx="1134" cy="6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Работа в 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творческих группах</a:t>
              </a:r>
            </a:p>
            <a:p>
              <a:pPr algn="ctr" eaLnBrk="1" hangingPunct="1">
                <a:defRPr/>
              </a:pPr>
              <a:endParaRPr lang="ru-RU" sz="160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50825" y="5067300"/>
            <a:ext cx="2232025" cy="1152525"/>
            <a:chOff x="158" y="3203"/>
            <a:chExt cx="1406" cy="726"/>
          </a:xfrm>
        </p:grpSpPr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158" y="3203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382" y="3390"/>
              <a:ext cx="940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Проектная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деятельность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003800" y="5499100"/>
            <a:ext cx="2232025" cy="1152525"/>
            <a:chOff x="3152" y="3475"/>
            <a:chExt cx="1406" cy="726"/>
          </a:xfrm>
        </p:grpSpPr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3152" y="3475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288" y="3566"/>
              <a:ext cx="1035" cy="5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Выступления 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на педсоветах,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методсоветах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9388" y="3771900"/>
            <a:ext cx="2276475" cy="1152525"/>
            <a:chOff x="113" y="2387"/>
            <a:chExt cx="1434" cy="726"/>
          </a:xfrm>
        </p:grpSpPr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113" y="2387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31" y="2573"/>
              <a:ext cx="1316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Исследовательская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 работа</a:t>
              </a: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4579938" y="203200"/>
            <a:ext cx="2232025" cy="1152525"/>
            <a:chOff x="2880" y="119"/>
            <a:chExt cx="1406" cy="726"/>
          </a:xfrm>
        </p:grpSpPr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2880" y="119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129" y="260"/>
              <a:ext cx="933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Проблемные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 курсы</a:t>
              </a:r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179388" y="1125538"/>
            <a:ext cx="2232025" cy="1079500"/>
            <a:chOff x="113" y="709"/>
            <a:chExt cx="1406" cy="680"/>
          </a:xfrm>
        </p:grpSpPr>
        <p:sp>
          <p:nvSpPr>
            <p:cNvPr id="26" name="Oval 38"/>
            <p:cNvSpPr>
              <a:spLocks noChangeArrowheads="1"/>
            </p:cNvSpPr>
            <p:nvPr/>
          </p:nvSpPr>
          <p:spPr bwMode="auto">
            <a:xfrm>
              <a:off x="113" y="709"/>
              <a:ext cx="1406" cy="680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58" y="895"/>
              <a:ext cx="1190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Работа над темой</a:t>
              </a:r>
            </a:p>
            <a:p>
              <a:pPr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самообразования</a:t>
              </a:r>
            </a:p>
          </p:txBody>
        </p:sp>
      </p:grpSp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6740525" y="706438"/>
            <a:ext cx="2232025" cy="1152525"/>
            <a:chOff x="4241" y="436"/>
            <a:chExt cx="1406" cy="726"/>
          </a:xfrm>
        </p:grpSpPr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4241" y="436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4425" y="618"/>
              <a:ext cx="1004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Посещение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уроков коллег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6740525" y="2074863"/>
            <a:ext cx="2232025" cy="1152525"/>
            <a:chOff x="4241" y="1298"/>
            <a:chExt cx="1406" cy="726"/>
          </a:xfrm>
        </p:grpSpPr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241" y="1298"/>
              <a:ext cx="1406" cy="72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4332" y="1520"/>
              <a:ext cx="126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Открытые уроки</a:t>
              </a:r>
            </a:p>
          </p:txBody>
        </p:sp>
      </p:grp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6732588" y="3298825"/>
            <a:ext cx="2232025" cy="1223963"/>
            <a:chOff x="4241" y="2069"/>
            <a:chExt cx="1406" cy="771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241" y="2069"/>
              <a:ext cx="1406" cy="771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4377" y="2110"/>
              <a:ext cx="1247" cy="6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Совершенство-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вание 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педагогического </a:t>
              </a:r>
            </a:p>
            <a:p>
              <a:pPr algn="ctr" eaLnBrk="1" hangingPunct="1">
                <a:defRPr/>
              </a:pPr>
              <a:r>
                <a:rPr lang="ru-RU" sz="160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стиля</a:t>
              </a:r>
            </a:p>
          </p:txBody>
        </p:sp>
      </p:grp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2771775" y="2628900"/>
            <a:ext cx="3540125" cy="1296988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700" b="1">
              <a:latin typeface="Verdana" pitchFamily="34" charset="0"/>
            </a:endParaRPr>
          </a:p>
        </p:txBody>
      </p:sp>
      <p:sp>
        <p:nvSpPr>
          <p:cNvPr id="38" name="Rectangle 27"/>
          <p:cNvSpPr txBox="1">
            <a:spLocks noChangeArrowheads="1"/>
          </p:cNvSpPr>
          <p:nvPr/>
        </p:nvSpPr>
        <p:spPr bwMode="auto">
          <a:xfrm>
            <a:off x="2987675" y="3068638"/>
            <a:ext cx="31686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САМОРАЗВИТИЕ</a:t>
            </a:r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6732588" y="4648200"/>
            <a:ext cx="2232025" cy="1150938"/>
          </a:xfrm>
          <a:prstGeom prst="ellipse">
            <a:avLst/>
          </a:prstGeom>
          <a:solidFill>
            <a:srgbClr val="99C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Открытые</a:t>
            </a:r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внеклассные </a:t>
            </a:r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мероприятия</a:t>
            </a:r>
          </a:p>
          <a:p>
            <a:pPr algn="ctr">
              <a:defRPr/>
            </a:pP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6156325" y="3933825"/>
            <a:ext cx="793750" cy="12223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5003800" y="1125538"/>
            <a:ext cx="647700" cy="1511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V="1">
            <a:off x="5795963" y="1628775"/>
            <a:ext cx="1727200" cy="10080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6300788" y="2924175"/>
            <a:ext cx="1077912" cy="2174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5364163" y="3933825"/>
            <a:ext cx="503237" cy="172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3635375" y="3933825"/>
            <a:ext cx="215900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H="1">
            <a:off x="2124075" y="3933825"/>
            <a:ext cx="935038" cy="16557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300788" y="3500438"/>
            <a:ext cx="576262" cy="433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3563938" y="1125538"/>
            <a:ext cx="360362" cy="1511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 flipV="1">
            <a:off x="1979613" y="1916113"/>
            <a:ext cx="1296987" cy="7207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 flipH="1">
            <a:off x="1979613" y="3573463"/>
            <a:ext cx="792162" cy="5762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2195513" y="3141663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Начальная школа – это 12 классов, где </a:t>
            </a:r>
            <a:r>
              <a:rPr lang="ru-RU" b="1" i="1" smtClean="0">
                <a:solidFill>
                  <a:srgbClr val="0000FF"/>
                </a:solidFill>
              </a:rPr>
              <a:t>обучается </a:t>
            </a:r>
            <a:r>
              <a:rPr lang="ru-RU" b="1" i="1" smtClean="0">
                <a:solidFill>
                  <a:srgbClr val="0000FF"/>
                </a:solidFill>
              </a:rPr>
              <a:t>318 </a:t>
            </a:r>
            <a:r>
              <a:rPr lang="ru-RU" b="1" i="1" dirty="0" smtClean="0">
                <a:solidFill>
                  <a:srgbClr val="0000FF"/>
                </a:solidFill>
              </a:rPr>
              <a:t>ученика.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Увлекательные уроки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Развивающее обучение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Психологическая совместимость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Захватывающие спортивные игры и    </a:t>
            </a:r>
          </a:p>
          <a:p>
            <a:pPr marL="0" indent="0">
              <a:buNone/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соревнования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Весёлые праздники, представления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Самые любимые учителя!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1785925"/>
          <a:ext cx="7429552" cy="4307956"/>
        </p:xfrm>
        <a:graphic>
          <a:graphicData uri="http://schemas.openxmlformats.org/drawingml/2006/table">
            <a:tbl>
              <a:tblPr/>
              <a:tblGrid>
                <a:gridCol w="361451"/>
                <a:gridCol w="3058990"/>
                <a:gridCol w="2177599"/>
                <a:gridCol w="1831512"/>
              </a:tblGrid>
              <a:tr h="554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№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latin typeface="Calibri"/>
                          <a:ea typeface="Calibri"/>
                          <a:cs typeface="Calibri"/>
                        </a:rPr>
                        <a:t>   Ф.И.О. </a:t>
                      </a:r>
                      <a:r>
                        <a:rPr lang="ru-RU" sz="2000" b="0" dirty="0" err="1">
                          <a:latin typeface="Calibri"/>
                          <a:ea typeface="Calibri"/>
                          <a:cs typeface="Calibri"/>
                        </a:rPr>
                        <a:t>кл.руководителя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Качество знаний 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2012-2013 </a:t>
                      </a:r>
                      <a:r>
                        <a:rPr lang="ru-RU" sz="2000" b="0" dirty="0" err="1">
                          <a:latin typeface="Calibri"/>
                          <a:ea typeface="Times New Roman"/>
                          <a:cs typeface="Calibri"/>
                        </a:rPr>
                        <a:t>уч</a:t>
                      </a: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. год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Качество знаний 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2013-2014 </a:t>
                      </a:r>
                      <a:r>
                        <a:rPr lang="ru-RU" sz="2000" b="0" dirty="0" err="1">
                          <a:latin typeface="Calibri"/>
                          <a:ea typeface="Times New Roman"/>
                          <a:cs typeface="Calibri"/>
                        </a:rPr>
                        <a:t>уч</a:t>
                      </a:r>
                      <a:r>
                        <a:rPr lang="ru-RU" sz="2000" b="0" dirty="0">
                          <a:latin typeface="Calibri"/>
                          <a:ea typeface="Times New Roman"/>
                          <a:cs typeface="Calibri"/>
                        </a:rPr>
                        <a:t>. год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Смагулова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Лариса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Сабитовна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Ролова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Наталья Сергеевна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Яковенко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Белла Владимировна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74%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Гайворонская Светлана Васильевна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72%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63%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Шелухина Татьяна Дмитриевна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69%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Бизюлева Лариса Александровна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52%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56%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Карп Елена Витальевна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58,3%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56%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Сувашбаева Лариса Александровна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81%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9.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Ермоленко Владилена Витальевна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Амангельдиева Риза Садыковна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77%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Calibri"/>
                        </a:rPr>
                        <a:t>   Итого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Calibri"/>
                        </a:rPr>
                        <a:t>62,6%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Calibri"/>
                        </a:rPr>
                        <a:t>68,6%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46835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Сравнительные показатели результативности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обучения учащихся учителями начальной школы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2012-2013 и 2013-2014 учебных годов.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486</TotalTime>
  <Words>1357</Words>
  <Application>Microsoft Office PowerPoint</Application>
  <PresentationFormat>Экран (4:3)</PresentationFormat>
  <Paragraphs>382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Солнцестояние</vt:lpstr>
      <vt:lpstr>Bitmap Image</vt:lpstr>
      <vt:lpstr>Презентация PowerPoint</vt:lpstr>
      <vt:lpstr>Презентация PowerPoint</vt:lpstr>
      <vt:lpstr>Презентация PowerPoint</vt:lpstr>
      <vt:lpstr>   Педагогический коллектив   учителей и воспитателей -    13чел. </vt:lpstr>
      <vt:lpstr> Информация о педагогических кадрах </vt:lpstr>
      <vt:lpstr>Презентация PowerPoint</vt:lpstr>
      <vt:lpstr>Презентация PowerPoint</vt:lpstr>
      <vt:lpstr>Начальная школа – это 12 классов, где обучается 318 ученика.</vt:lpstr>
      <vt:lpstr>Презентация PowerPoint</vt:lpstr>
      <vt:lpstr>Презентация PowerPoint</vt:lpstr>
      <vt:lpstr>Презентация PowerPoint</vt:lpstr>
      <vt:lpstr>Параметры техники чтения в начальной школе на конец 2013-2014 уч.года</vt:lpstr>
      <vt:lpstr>Презентация PowerPoint</vt:lpstr>
      <vt:lpstr>Наши достижения</vt:lpstr>
      <vt:lpstr>Презентация PowerPoint</vt:lpstr>
      <vt:lpstr>Задачи работы на будущий год</vt:lpstr>
      <vt:lpstr>Выводы: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53</cp:revision>
  <dcterms:created xsi:type="dcterms:W3CDTF">2013-11-30T09:28:24Z</dcterms:created>
  <dcterms:modified xsi:type="dcterms:W3CDTF">2014-05-29T04:35:07Z</dcterms:modified>
</cp:coreProperties>
</file>