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6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67"/>
  </p:notesMasterIdLst>
  <p:handoutMasterIdLst>
    <p:handoutMasterId r:id="rId68"/>
  </p:handoutMasterIdLst>
  <p:sldIdLst>
    <p:sldId id="256" r:id="rId2"/>
    <p:sldId id="469" r:id="rId3"/>
    <p:sldId id="402" r:id="rId4"/>
    <p:sldId id="404" r:id="rId5"/>
    <p:sldId id="457" r:id="rId6"/>
    <p:sldId id="259" r:id="rId7"/>
    <p:sldId id="429" r:id="rId8"/>
    <p:sldId id="289" r:id="rId9"/>
    <p:sldId id="430" r:id="rId10"/>
    <p:sldId id="403" r:id="rId11"/>
    <p:sldId id="431" r:id="rId12"/>
    <p:sldId id="405" r:id="rId13"/>
    <p:sldId id="432" r:id="rId14"/>
    <p:sldId id="288" r:id="rId15"/>
    <p:sldId id="433" r:id="rId16"/>
    <p:sldId id="407" r:id="rId17"/>
    <p:sldId id="434" r:id="rId18"/>
    <p:sldId id="406" r:id="rId19"/>
    <p:sldId id="459" r:id="rId20"/>
    <p:sldId id="408" r:id="rId21"/>
    <p:sldId id="435" r:id="rId22"/>
    <p:sldId id="409" r:id="rId23"/>
    <p:sldId id="436" r:id="rId24"/>
    <p:sldId id="410" r:id="rId25"/>
    <p:sldId id="437" r:id="rId26"/>
    <p:sldId id="411" r:id="rId27"/>
    <p:sldId id="438" r:id="rId28"/>
    <p:sldId id="463" r:id="rId29"/>
    <p:sldId id="468" r:id="rId30"/>
    <p:sldId id="465" r:id="rId31"/>
    <p:sldId id="466" r:id="rId32"/>
    <p:sldId id="467" r:id="rId33"/>
    <p:sldId id="464" r:id="rId34"/>
    <p:sldId id="286" r:id="rId35"/>
    <p:sldId id="439" r:id="rId36"/>
    <p:sldId id="412" r:id="rId37"/>
    <p:sldId id="440" r:id="rId38"/>
    <p:sldId id="413" r:id="rId39"/>
    <p:sldId id="441" r:id="rId40"/>
    <p:sldId id="455" r:id="rId41"/>
    <p:sldId id="456" r:id="rId42"/>
    <p:sldId id="453" r:id="rId43"/>
    <p:sldId id="454" r:id="rId44"/>
    <p:sldId id="394" r:id="rId45"/>
    <p:sldId id="442" r:id="rId46"/>
    <p:sldId id="414" r:id="rId47"/>
    <p:sldId id="443" r:id="rId48"/>
    <p:sldId id="415" r:id="rId49"/>
    <p:sldId id="444" r:id="rId50"/>
    <p:sldId id="416" r:id="rId51"/>
    <p:sldId id="445" r:id="rId52"/>
    <p:sldId id="417" r:id="rId53"/>
    <p:sldId id="450" r:id="rId54"/>
    <p:sldId id="418" r:id="rId55"/>
    <p:sldId id="449" r:id="rId56"/>
    <p:sldId id="419" r:id="rId57"/>
    <p:sldId id="420" r:id="rId58"/>
    <p:sldId id="451" r:id="rId59"/>
    <p:sldId id="421" r:id="rId60"/>
    <p:sldId id="446" r:id="rId61"/>
    <p:sldId id="452" r:id="rId62"/>
    <p:sldId id="460" r:id="rId63"/>
    <p:sldId id="423" r:id="rId64"/>
    <p:sldId id="447" r:id="rId65"/>
    <p:sldId id="280" r:id="rId66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FBE397"/>
    <a:srgbClr val="EADD7C"/>
    <a:srgbClr val="FFFF00"/>
    <a:srgbClr val="0000FF"/>
    <a:srgbClr val="0066FF"/>
    <a:srgbClr val="3399FF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93" autoAdjust="0"/>
    <p:restoredTop sz="94660"/>
  </p:normalViewPr>
  <p:slideViewPr>
    <p:cSldViewPr>
      <p:cViewPr varScale="1">
        <p:scale>
          <a:sx n="65" d="100"/>
          <a:sy n="65" d="100"/>
        </p:scale>
        <p:origin x="-53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413D8-35B8-4034-A73F-5C5881783DE5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3B569-6741-44CD-BE84-B2E082DD48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8337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2160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6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6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216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FB70EF-5278-4448-84B0-B5F9CE3815A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401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45DB27-AC20-4E49-8842-9F96BDDA8ECB}" type="slidenum">
              <a:rPr lang="ru-RU"/>
              <a:pPr/>
              <a:t>1</a:t>
            </a:fld>
            <a:endParaRPr lang="ru-RU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E9E356-A6DE-4EBA-966E-97709723D93C}" type="slidenum">
              <a:rPr lang="ru-RU"/>
              <a:pPr/>
              <a:t>12</a:t>
            </a:fld>
            <a:endParaRPr lang="ru-RU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E9E356-A6DE-4EBA-966E-97709723D93C}" type="slidenum">
              <a:rPr lang="ru-RU"/>
              <a:pPr/>
              <a:t>13</a:t>
            </a:fld>
            <a:endParaRPr lang="ru-RU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72DAB-A947-4B87-A7BD-B712DC63045F}" type="slidenum">
              <a:rPr lang="ru-RU"/>
              <a:pPr/>
              <a:t>14</a:t>
            </a:fld>
            <a:endParaRPr lang="ru-RU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72DAB-A947-4B87-A7BD-B712DC63045F}" type="slidenum">
              <a:rPr lang="ru-RU"/>
              <a:pPr/>
              <a:t>15</a:t>
            </a:fld>
            <a:endParaRPr lang="ru-RU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72DAB-A947-4B87-A7BD-B712DC63045F}" type="slidenum">
              <a:rPr lang="ru-RU"/>
              <a:pPr/>
              <a:t>16</a:t>
            </a:fld>
            <a:endParaRPr lang="ru-RU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72DAB-A947-4B87-A7BD-B712DC63045F}" type="slidenum">
              <a:rPr lang="ru-RU"/>
              <a:pPr/>
              <a:t>17</a:t>
            </a:fld>
            <a:endParaRPr lang="ru-RU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72DAB-A947-4B87-A7BD-B712DC63045F}" type="slidenum">
              <a:rPr lang="ru-RU"/>
              <a:pPr/>
              <a:t>18</a:t>
            </a:fld>
            <a:endParaRPr lang="ru-RU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72DAB-A947-4B87-A7BD-B712DC63045F}" type="slidenum">
              <a:rPr lang="ru-RU"/>
              <a:pPr/>
              <a:t>20</a:t>
            </a:fld>
            <a:endParaRPr lang="ru-RU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72DAB-A947-4B87-A7BD-B712DC63045F}" type="slidenum">
              <a:rPr lang="ru-RU"/>
              <a:pPr/>
              <a:t>21</a:t>
            </a:fld>
            <a:endParaRPr lang="ru-RU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72DAB-A947-4B87-A7BD-B712DC63045F}" type="slidenum">
              <a:rPr lang="ru-RU"/>
              <a:pPr/>
              <a:t>22</a:t>
            </a:fld>
            <a:endParaRPr lang="ru-RU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220BCB-87C5-4BAC-812C-1E3FA534B7C0}" type="slidenum">
              <a:rPr lang="ru-RU"/>
              <a:pPr/>
              <a:t>4</a:t>
            </a:fld>
            <a:endParaRPr lang="ru-RU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72DAB-A947-4B87-A7BD-B712DC63045F}" type="slidenum">
              <a:rPr lang="ru-RU"/>
              <a:pPr/>
              <a:t>23</a:t>
            </a:fld>
            <a:endParaRPr lang="ru-RU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72DAB-A947-4B87-A7BD-B712DC63045F}" type="slidenum">
              <a:rPr lang="ru-RU"/>
              <a:pPr/>
              <a:t>24</a:t>
            </a:fld>
            <a:endParaRPr lang="ru-RU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72DAB-A947-4B87-A7BD-B712DC63045F}" type="slidenum">
              <a:rPr lang="ru-RU"/>
              <a:pPr/>
              <a:t>25</a:t>
            </a:fld>
            <a:endParaRPr lang="ru-RU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72DAB-A947-4B87-A7BD-B712DC63045F}" type="slidenum">
              <a:rPr lang="ru-RU"/>
              <a:pPr/>
              <a:t>26</a:t>
            </a:fld>
            <a:endParaRPr lang="ru-RU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72DAB-A947-4B87-A7BD-B712DC63045F}" type="slidenum">
              <a:rPr lang="ru-RU"/>
              <a:pPr/>
              <a:t>27</a:t>
            </a:fld>
            <a:endParaRPr lang="ru-RU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72DAB-A947-4B87-A7BD-B712DC63045F}" type="slidenum">
              <a:rPr lang="ru-RU"/>
              <a:pPr/>
              <a:t>28</a:t>
            </a:fld>
            <a:endParaRPr lang="ru-RU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72DAB-A947-4B87-A7BD-B712DC63045F}" type="slidenum">
              <a:rPr lang="ru-RU"/>
              <a:pPr/>
              <a:t>29</a:t>
            </a:fld>
            <a:endParaRPr lang="ru-RU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72DAB-A947-4B87-A7BD-B712DC63045F}" type="slidenum">
              <a:rPr lang="ru-RU"/>
              <a:pPr/>
              <a:t>30</a:t>
            </a:fld>
            <a:endParaRPr lang="ru-RU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72DAB-A947-4B87-A7BD-B712DC63045F}" type="slidenum">
              <a:rPr lang="ru-RU"/>
              <a:pPr/>
              <a:t>31</a:t>
            </a:fld>
            <a:endParaRPr lang="ru-RU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72DAB-A947-4B87-A7BD-B712DC63045F}" type="slidenum">
              <a:rPr lang="ru-RU"/>
              <a:pPr/>
              <a:t>32</a:t>
            </a:fld>
            <a:endParaRPr lang="ru-RU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220BCB-87C5-4BAC-812C-1E3FA534B7C0}" type="slidenum">
              <a:rPr lang="ru-RU"/>
              <a:pPr/>
              <a:t>5</a:t>
            </a:fld>
            <a:endParaRPr lang="ru-RU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72DAB-A947-4B87-A7BD-B712DC63045F}" type="slidenum">
              <a:rPr lang="ru-RU"/>
              <a:pPr/>
              <a:t>33</a:t>
            </a:fld>
            <a:endParaRPr lang="ru-RU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69310-02BC-446C-806E-0D8BDD0A0407}" type="slidenum">
              <a:rPr lang="ru-RU"/>
              <a:pPr/>
              <a:t>34</a:t>
            </a:fld>
            <a:endParaRPr lang="ru-RU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69310-02BC-446C-806E-0D8BDD0A0407}" type="slidenum">
              <a:rPr lang="ru-RU"/>
              <a:pPr/>
              <a:t>35</a:t>
            </a:fld>
            <a:endParaRPr lang="ru-RU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69310-02BC-446C-806E-0D8BDD0A0407}" type="slidenum">
              <a:rPr lang="ru-RU"/>
              <a:pPr/>
              <a:t>36</a:t>
            </a:fld>
            <a:endParaRPr lang="ru-RU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69310-02BC-446C-806E-0D8BDD0A0407}" type="slidenum">
              <a:rPr lang="ru-RU"/>
              <a:pPr/>
              <a:t>37</a:t>
            </a:fld>
            <a:endParaRPr lang="ru-RU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69310-02BC-446C-806E-0D8BDD0A0407}" type="slidenum">
              <a:rPr lang="ru-RU"/>
              <a:pPr/>
              <a:t>38</a:t>
            </a:fld>
            <a:endParaRPr lang="ru-RU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69310-02BC-446C-806E-0D8BDD0A0407}" type="slidenum">
              <a:rPr lang="ru-RU"/>
              <a:pPr/>
              <a:t>39</a:t>
            </a:fld>
            <a:endParaRPr lang="ru-RU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69310-02BC-446C-806E-0D8BDD0A0407}" type="slidenum">
              <a:rPr lang="ru-RU"/>
              <a:pPr/>
              <a:t>40</a:t>
            </a:fld>
            <a:endParaRPr lang="ru-RU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69310-02BC-446C-806E-0D8BDD0A0407}" type="slidenum">
              <a:rPr lang="ru-RU"/>
              <a:pPr/>
              <a:t>41</a:t>
            </a:fld>
            <a:endParaRPr lang="ru-RU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69310-02BC-446C-806E-0D8BDD0A0407}" type="slidenum">
              <a:rPr lang="ru-RU"/>
              <a:pPr/>
              <a:t>42</a:t>
            </a:fld>
            <a:endParaRPr lang="ru-RU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220BCB-87C5-4BAC-812C-1E3FA534B7C0}" type="slidenum">
              <a:rPr lang="ru-RU"/>
              <a:pPr/>
              <a:t>6</a:t>
            </a:fld>
            <a:endParaRPr lang="ru-RU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69310-02BC-446C-806E-0D8BDD0A0407}" type="slidenum">
              <a:rPr lang="ru-RU"/>
              <a:pPr/>
              <a:t>43</a:t>
            </a:fld>
            <a:endParaRPr lang="ru-RU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20B96-F74F-4229-B655-24B5AC7B4750}" type="slidenum">
              <a:rPr lang="ru-RU"/>
              <a:pPr/>
              <a:t>44</a:t>
            </a:fld>
            <a:endParaRPr lang="ru-RU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20B96-F74F-4229-B655-24B5AC7B4750}" type="slidenum">
              <a:rPr lang="ru-RU"/>
              <a:pPr/>
              <a:t>45</a:t>
            </a:fld>
            <a:endParaRPr lang="ru-RU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20B96-F74F-4229-B655-24B5AC7B4750}" type="slidenum">
              <a:rPr lang="ru-RU"/>
              <a:pPr/>
              <a:t>46</a:t>
            </a:fld>
            <a:endParaRPr lang="ru-RU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20B96-F74F-4229-B655-24B5AC7B4750}" type="slidenum">
              <a:rPr lang="ru-RU"/>
              <a:pPr/>
              <a:t>47</a:t>
            </a:fld>
            <a:endParaRPr lang="ru-RU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20B96-F74F-4229-B655-24B5AC7B4750}" type="slidenum">
              <a:rPr lang="ru-RU"/>
              <a:pPr/>
              <a:t>48</a:t>
            </a:fld>
            <a:endParaRPr lang="ru-RU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20B96-F74F-4229-B655-24B5AC7B4750}" type="slidenum">
              <a:rPr lang="ru-RU"/>
              <a:pPr/>
              <a:t>49</a:t>
            </a:fld>
            <a:endParaRPr lang="ru-RU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20B96-F74F-4229-B655-24B5AC7B4750}" type="slidenum">
              <a:rPr lang="ru-RU"/>
              <a:pPr/>
              <a:t>50</a:t>
            </a:fld>
            <a:endParaRPr lang="ru-RU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20B96-F74F-4229-B655-24B5AC7B4750}" type="slidenum">
              <a:rPr lang="ru-RU"/>
              <a:pPr/>
              <a:t>51</a:t>
            </a:fld>
            <a:endParaRPr lang="ru-RU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20B96-F74F-4229-B655-24B5AC7B4750}" type="slidenum">
              <a:rPr lang="ru-RU"/>
              <a:pPr/>
              <a:t>52</a:t>
            </a:fld>
            <a:endParaRPr lang="ru-RU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220BCB-87C5-4BAC-812C-1E3FA534B7C0}" type="slidenum">
              <a:rPr lang="ru-RU"/>
              <a:pPr/>
              <a:t>7</a:t>
            </a:fld>
            <a:endParaRPr lang="ru-RU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20B96-F74F-4229-B655-24B5AC7B4750}" type="slidenum">
              <a:rPr lang="ru-RU"/>
              <a:pPr/>
              <a:t>53</a:t>
            </a:fld>
            <a:endParaRPr lang="ru-RU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20B96-F74F-4229-B655-24B5AC7B4750}" type="slidenum">
              <a:rPr lang="ru-RU"/>
              <a:pPr/>
              <a:t>54</a:t>
            </a:fld>
            <a:endParaRPr lang="ru-RU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20B96-F74F-4229-B655-24B5AC7B4750}" type="slidenum">
              <a:rPr lang="ru-RU"/>
              <a:pPr/>
              <a:t>55</a:t>
            </a:fld>
            <a:endParaRPr lang="ru-RU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20B96-F74F-4229-B655-24B5AC7B4750}" type="slidenum">
              <a:rPr lang="ru-RU"/>
              <a:pPr/>
              <a:t>56</a:t>
            </a:fld>
            <a:endParaRPr lang="ru-RU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20B96-F74F-4229-B655-24B5AC7B4750}" type="slidenum">
              <a:rPr lang="ru-RU"/>
              <a:pPr/>
              <a:t>57</a:t>
            </a:fld>
            <a:endParaRPr lang="ru-RU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20B96-F74F-4229-B655-24B5AC7B4750}" type="slidenum">
              <a:rPr lang="ru-RU"/>
              <a:pPr/>
              <a:t>58</a:t>
            </a:fld>
            <a:endParaRPr lang="ru-RU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20B96-F74F-4229-B655-24B5AC7B4750}" type="slidenum">
              <a:rPr lang="ru-RU"/>
              <a:pPr/>
              <a:t>59</a:t>
            </a:fld>
            <a:endParaRPr lang="ru-RU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20B96-F74F-4229-B655-24B5AC7B4750}" type="slidenum">
              <a:rPr lang="ru-RU"/>
              <a:pPr/>
              <a:t>60</a:t>
            </a:fld>
            <a:endParaRPr lang="ru-RU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20B96-F74F-4229-B655-24B5AC7B4750}" type="slidenum">
              <a:rPr lang="ru-RU"/>
              <a:pPr/>
              <a:t>61</a:t>
            </a:fld>
            <a:endParaRPr lang="ru-RU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20B96-F74F-4229-B655-24B5AC7B4750}" type="slidenum">
              <a:rPr lang="ru-RU"/>
              <a:pPr/>
              <a:t>62</a:t>
            </a:fld>
            <a:endParaRPr lang="ru-RU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E9E356-A6DE-4EBA-966E-97709723D93C}" type="slidenum">
              <a:rPr lang="ru-RU"/>
              <a:pPr/>
              <a:t>8</a:t>
            </a:fld>
            <a:endParaRPr lang="ru-RU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20B96-F74F-4229-B655-24B5AC7B4750}" type="slidenum">
              <a:rPr lang="ru-RU"/>
              <a:pPr/>
              <a:t>63</a:t>
            </a:fld>
            <a:endParaRPr lang="ru-RU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20B96-F74F-4229-B655-24B5AC7B4750}" type="slidenum">
              <a:rPr lang="ru-RU"/>
              <a:pPr/>
              <a:t>64</a:t>
            </a:fld>
            <a:endParaRPr lang="ru-RU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CEDFA3-5876-47E3-A7D5-83428771D73D}" type="slidenum">
              <a:rPr lang="ru-RU"/>
              <a:pPr/>
              <a:t>65</a:t>
            </a:fld>
            <a:endParaRPr lang="ru-RU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E9E356-A6DE-4EBA-966E-97709723D93C}" type="slidenum">
              <a:rPr lang="ru-RU"/>
              <a:pPr/>
              <a:t>9</a:t>
            </a:fld>
            <a:endParaRPr lang="ru-RU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E9E356-A6DE-4EBA-966E-97709723D93C}" type="slidenum">
              <a:rPr lang="ru-RU"/>
              <a:pPr/>
              <a:t>10</a:t>
            </a:fld>
            <a:endParaRPr lang="ru-RU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E9E356-A6DE-4EBA-966E-97709723D93C}" type="slidenum">
              <a:rPr lang="ru-RU"/>
              <a:pPr/>
              <a:t>11</a:t>
            </a:fld>
            <a:endParaRPr lang="ru-RU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1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6451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451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451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451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51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452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452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452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452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452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52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52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52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52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52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53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53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53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53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53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53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53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53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53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53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454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454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454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54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54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454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454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454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54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549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4550" name="Rectangle 38"/>
          <p:cNvSpPr>
            <a:spLocks noGrp="1" noChangeArrowheads="1"/>
          </p:cNvSpPr>
          <p:nvPr>
            <p:ph type="ftr" sz="quarter" idx="3"/>
          </p:nvPr>
        </p:nvSpPr>
        <p:spPr>
          <a:xfrm>
            <a:off x="468313" y="6278563"/>
            <a:ext cx="8207375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Пинженина Софья</a:t>
            </a:r>
            <a:r>
              <a:rPr lang="en-US"/>
              <a:t> </a:t>
            </a:r>
            <a:r>
              <a:rPr lang="ru-RU"/>
              <a:t>Владимировна, заме. директора по информатизации МОУ гимназии № 76 г. Челябинска</a:t>
            </a:r>
          </a:p>
        </p:txBody>
      </p:sp>
      <p:sp>
        <p:nvSpPr>
          <p:cNvPr id="6455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4552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4553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1CEBD65-D43A-4BF5-B785-264247D1E0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DA5B7-9B95-4235-AFEB-E8219079A9D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D88B4-D1B8-4164-BCC7-6846E047A2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4557B10-8840-4BD3-BED1-8B3143DF1E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BAF3C-C0A5-4512-A39C-21EAF837A9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4B64F-8F54-4F5B-AA79-8580825F5B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4938A-E8D4-4808-9F1E-1FB87979EB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47D48-B9EC-4D69-8878-9AC5E536BB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4EC6E8-4078-4587-8D01-125461EFE8A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BA06E-5C60-4F1A-9DEA-DE940DD23EC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98F6F-8EE9-4B22-AF4F-ADDB1A3DD1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9639CD-8233-4FEC-B878-AD99EE05DD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99"/>
            </a:gs>
            <a:gs pos="50000">
              <a:srgbClr val="0000FF"/>
            </a:gs>
            <a:gs pos="100000">
              <a:srgbClr val="3399F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0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63491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3492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3493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3494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495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3496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3497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3498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3499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3500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01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02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03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04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05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06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07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08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09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10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11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12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13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14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15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3516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3517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3518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19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20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3521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3522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3523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524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3525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352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3527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3528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352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11674F8C-4A9C-430C-BFB9-76C29E882554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13" Type="http://schemas.openxmlformats.org/officeDocument/2006/relationships/slide" Target="slide36.xml"/><Relationship Id="rId18" Type="http://schemas.openxmlformats.org/officeDocument/2006/relationships/slide" Target="slide48.xml"/><Relationship Id="rId26" Type="http://schemas.openxmlformats.org/officeDocument/2006/relationships/slide" Target="slide52.xml"/><Relationship Id="rId3" Type="http://schemas.openxmlformats.org/officeDocument/2006/relationships/slide" Target="slide6.xml"/><Relationship Id="rId21" Type="http://schemas.openxmlformats.org/officeDocument/2006/relationships/slide" Target="slide40.xml"/><Relationship Id="rId7" Type="http://schemas.openxmlformats.org/officeDocument/2006/relationships/slide" Target="slide14.xml"/><Relationship Id="rId12" Type="http://schemas.openxmlformats.org/officeDocument/2006/relationships/slide" Target="slide26.xml"/><Relationship Id="rId17" Type="http://schemas.openxmlformats.org/officeDocument/2006/relationships/slide" Target="slide38.xml"/><Relationship Id="rId25" Type="http://schemas.openxmlformats.org/officeDocument/2006/relationships/slide" Target="slide42.xml"/><Relationship Id="rId2" Type="http://schemas.openxmlformats.org/officeDocument/2006/relationships/slide" Target="slide4.xml"/><Relationship Id="rId16" Type="http://schemas.openxmlformats.org/officeDocument/2006/relationships/slide" Target="slide28.xml"/><Relationship Id="rId20" Type="http://schemas.openxmlformats.org/officeDocument/2006/relationships/slide" Target="slide30.xml"/><Relationship Id="rId29" Type="http://schemas.openxmlformats.org/officeDocument/2006/relationships/slide" Target="slide5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11" Type="http://schemas.openxmlformats.org/officeDocument/2006/relationships/slide" Target="slide16.xml"/><Relationship Id="rId24" Type="http://schemas.openxmlformats.org/officeDocument/2006/relationships/slide" Target="slide32.xml"/><Relationship Id="rId5" Type="http://schemas.openxmlformats.org/officeDocument/2006/relationships/slide" Target="slide10.xml"/><Relationship Id="rId15" Type="http://schemas.openxmlformats.org/officeDocument/2006/relationships/slide" Target="slide18.xml"/><Relationship Id="rId23" Type="http://schemas.openxmlformats.org/officeDocument/2006/relationships/slide" Target="slide22.xml"/><Relationship Id="rId28" Type="http://schemas.openxmlformats.org/officeDocument/2006/relationships/slide" Target="slide56.xml"/><Relationship Id="rId10" Type="http://schemas.openxmlformats.org/officeDocument/2006/relationships/slide" Target="slide44.xml"/><Relationship Id="rId19" Type="http://schemas.openxmlformats.org/officeDocument/2006/relationships/slide" Target="slide20.xml"/><Relationship Id="rId31" Type="http://schemas.openxmlformats.org/officeDocument/2006/relationships/slide" Target="slide63.xml"/><Relationship Id="rId4" Type="http://schemas.openxmlformats.org/officeDocument/2006/relationships/slide" Target="slide8.xml"/><Relationship Id="rId9" Type="http://schemas.openxmlformats.org/officeDocument/2006/relationships/slide" Target="slide34.xml"/><Relationship Id="rId14" Type="http://schemas.openxmlformats.org/officeDocument/2006/relationships/slide" Target="slide46.xml"/><Relationship Id="rId22" Type="http://schemas.openxmlformats.org/officeDocument/2006/relationships/slide" Target="slide50.xml"/><Relationship Id="rId27" Type="http://schemas.openxmlformats.org/officeDocument/2006/relationships/slide" Target="slide54.xml"/><Relationship Id="rId30" Type="http://schemas.openxmlformats.org/officeDocument/2006/relationships/slide" Target="slide6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259632" y="476672"/>
            <a:ext cx="6697663" cy="1008062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r>
              <a:rPr lang="ru-RU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СВОЯ  ИГРА</a:t>
            </a:r>
          </a:p>
        </p:txBody>
      </p:sp>
      <p:pic>
        <p:nvPicPr>
          <p:cNvPr id="4" name="i-main-pic" descr="Картинка 77 из 6087">
            <a:hlinkClick r:id="rId3" tgtFrame="_blank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1844824"/>
            <a:ext cx="3286148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ru-RU" b="1" dirty="0" smtClean="0"/>
              <a:t>Химический состав клетки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40</a:t>
            </a:r>
            <a:endParaRPr lang="ru-RU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algn="ctr">
              <a:lnSpc>
                <a:spcPct val="80000"/>
              </a:lnSpc>
              <a:buNone/>
            </a:pPr>
            <a:endParaRPr lang="ru-RU" sz="5400" dirty="0" smtClean="0"/>
          </a:p>
          <a:p>
            <a:pPr marL="381000" indent="-381000" algn="ctr">
              <a:lnSpc>
                <a:spcPct val="80000"/>
              </a:lnSpc>
              <a:buNone/>
            </a:pPr>
            <a:r>
              <a:rPr lang="ru-RU" sz="5400" dirty="0" smtClean="0"/>
              <a:t>На какие группы делятся углеводы?</a:t>
            </a:r>
            <a:endParaRPr lang="ru-RU" sz="5400" dirty="0"/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2162" grpId="0"/>
      <p:bldP spid="9216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ru-RU" b="1" dirty="0" smtClean="0"/>
              <a:t>Химический состав клетки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40</a:t>
            </a:r>
            <a:endParaRPr lang="ru-RU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288" cy="4530725"/>
          </a:xfrm>
        </p:spPr>
        <p:txBody>
          <a:bodyPr/>
          <a:lstStyle/>
          <a:p>
            <a:pPr algn="ctr">
              <a:buNone/>
            </a:pPr>
            <a:endParaRPr lang="ru-RU" sz="4800" dirty="0" smtClean="0"/>
          </a:p>
          <a:p>
            <a:pPr algn="ctr">
              <a:buNone/>
            </a:pPr>
            <a:r>
              <a:rPr lang="ru-RU" sz="4800" dirty="0" smtClean="0"/>
              <a:t>На </a:t>
            </a:r>
            <a:r>
              <a:rPr lang="ru-RU" sz="4800" i="1" dirty="0" smtClean="0"/>
              <a:t>моносахариды</a:t>
            </a:r>
            <a:r>
              <a:rPr lang="ru-RU" sz="4800" dirty="0" smtClean="0"/>
              <a:t> и </a:t>
            </a:r>
            <a:r>
              <a:rPr lang="ru-RU" sz="4800" i="1" dirty="0" smtClean="0"/>
              <a:t>полисахариды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endParaRPr lang="ru-RU" sz="2800" i="1" dirty="0"/>
          </a:p>
        </p:txBody>
      </p:sp>
      <p:pic>
        <p:nvPicPr>
          <p:cNvPr id="6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  <p:bldP spid="9216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ru-RU" b="1" dirty="0" smtClean="0"/>
              <a:t>Химический состав клетки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50</a:t>
            </a:r>
            <a:endParaRPr lang="ru-RU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algn="ctr">
              <a:lnSpc>
                <a:spcPct val="80000"/>
              </a:lnSpc>
              <a:buNone/>
            </a:pPr>
            <a:r>
              <a:rPr lang="ru-RU" sz="6000" dirty="0" smtClean="0"/>
              <a:t>Назовите правило </a:t>
            </a:r>
            <a:r>
              <a:rPr lang="ru-RU" sz="6000" dirty="0" err="1" smtClean="0"/>
              <a:t>Чаргаффа</a:t>
            </a:r>
            <a:r>
              <a:rPr lang="ru-RU" sz="6000" dirty="0" smtClean="0"/>
              <a:t>.</a:t>
            </a:r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21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ru-RU" b="1" dirty="0" smtClean="0"/>
              <a:t>Химический состав клетки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50</a:t>
            </a:r>
            <a:endParaRPr lang="ru-RU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algn="ctr">
              <a:lnSpc>
                <a:spcPct val="80000"/>
              </a:lnSpc>
              <a:buNone/>
            </a:pPr>
            <a:r>
              <a:rPr lang="ru-RU" sz="4800" dirty="0" smtClean="0"/>
              <a:t>Против </a:t>
            </a:r>
            <a:r>
              <a:rPr lang="ru-RU" sz="4800" dirty="0" err="1" smtClean="0"/>
              <a:t>аденина</a:t>
            </a:r>
            <a:r>
              <a:rPr lang="ru-RU" sz="4800" dirty="0" smtClean="0"/>
              <a:t> одной цепи оказывается </a:t>
            </a:r>
            <a:r>
              <a:rPr lang="ru-RU" sz="4800" dirty="0" err="1" smtClean="0"/>
              <a:t>тимин</a:t>
            </a:r>
            <a:r>
              <a:rPr lang="ru-RU" sz="4800" dirty="0" smtClean="0"/>
              <a:t> другой цепи, а против гуанина одной </a:t>
            </a:r>
            <a:r>
              <a:rPr lang="ru-RU" sz="4800" dirty="0" err="1" smtClean="0"/>
              <a:t>цепи-цитозин</a:t>
            </a:r>
            <a:r>
              <a:rPr lang="ru-RU" sz="4800" dirty="0" smtClean="0"/>
              <a:t> другой цепи.</a:t>
            </a:r>
            <a:endParaRPr lang="ru-RU" sz="4800" dirty="0"/>
          </a:p>
        </p:txBody>
      </p:sp>
      <p:pic>
        <p:nvPicPr>
          <p:cNvPr id="6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endParaRPr lang="ru-RU" sz="4000" dirty="0" smtClean="0"/>
          </a:p>
          <a:p>
            <a:pPr marL="609600" indent="-609600" algn="ctr">
              <a:buNone/>
            </a:pPr>
            <a:r>
              <a:rPr lang="ru-RU" sz="4000" dirty="0" smtClean="0"/>
              <a:t>Что такое наследственная информация?</a:t>
            </a:r>
          </a:p>
          <a:p>
            <a:pPr marL="609600" indent="-609600">
              <a:buNone/>
            </a:pPr>
            <a:endParaRPr lang="ru-RU" sz="4000" dirty="0" smtClean="0"/>
          </a:p>
          <a:p>
            <a:pPr marL="609600" indent="-609600">
              <a:buNone/>
            </a:pPr>
            <a:endParaRPr lang="ru-RU" sz="40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67544" y="47667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4400" b="1" dirty="0" smtClean="0"/>
              <a:t>Наследственная информация</a:t>
            </a: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10</a:t>
            </a:r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1139" grpId="0" build="p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>
              <a:buNone/>
            </a:pPr>
            <a:endParaRPr lang="ru-RU" sz="4000" dirty="0" smtClean="0"/>
          </a:p>
          <a:p>
            <a:pPr marL="609600" indent="-609600" algn="ctr">
              <a:buNone/>
            </a:pPr>
            <a:r>
              <a:rPr lang="ru-RU" sz="4000" dirty="0" smtClean="0"/>
              <a:t>Вся информация об особенностях и свойствах отдельного организма, заключенная в ДНК</a:t>
            </a:r>
            <a:endParaRPr lang="ru-RU" sz="40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 sz="4400" dirty="0" smtClean="0"/>
              <a:t>Наследственная информация </a:t>
            </a: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10</a:t>
            </a:r>
          </a:p>
        </p:txBody>
      </p:sp>
      <p:pic>
        <p:nvPicPr>
          <p:cNvPr id="8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2357430"/>
            <a:ext cx="8229600" cy="2428892"/>
          </a:xfrm>
        </p:spPr>
        <p:txBody>
          <a:bodyPr/>
          <a:lstStyle/>
          <a:p>
            <a:pPr marL="609600" indent="-609600" algn="ctr">
              <a:buNone/>
            </a:pPr>
            <a:r>
              <a:rPr lang="ru-RU" sz="4000" dirty="0" smtClean="0"/>
              <a:t>Назовите главное свойство ДНК</a:t>
            </a:r>
            <a:endParaRPr lang="ru-RU" sz="40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 sz="4400" dirty="0" smtClean="0"/>
              <a:t>Наследственная информация </a:t>
            </a: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20</a:t>
            </a:r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1139" grpId="0" build="p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2357430"/>
            <a:ext cx="8229600" cy="2428892"/>
          </a:xfrm>
        </p:spPr>
        <p:txBody>
          <a:bodyPr/>
          <a:lstStyle/>
          <a:p>
            <a:pPr marL="609600" indent="-609600" algn="ctr">
              <a:buNone/>
            </a:pPr>
            <a:r>
              <a:rPr lang="ru-RU" sz="4000" dirty="0" smtClean="0"/>
              <a:t>Удвоение или редупликация</a:t>
            </a:r>
            <a:endParaRPr lang="ru-RU" sz="40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 sz="4400" dirty="0" smtClean="0"/>
              <a:t>Наследственная информация </a:t>
            </a: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20</a:t>
            </a:r>
          </a:p>
        </p:txBody>
      </p:sp>
      <p:pic>
        <p:nvPicPr>
          <p:cNvPr id="6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611560" y="188640"/>
            <a:ext cx="8208912" cy="43088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400" dirty="0" smtClean="0"/>
              <a:t>Наследственная информация</a:t>
            </a:r>
          </a:p>
          <a:p>
            <a:r>
              <a:rPr lang="ru-RU" sz="4400" dirty="0" smtClean="0"/>
              <a:t>30</a:t>
            </a:r>
          </a:p>
          <a:p>
            <a:endParaRPr lang="ru-RU" sz="4400" dirty="0" smtClean="0"/>
          </a:p>
          <a:p>
            <a:endParaRPr lang="ru-RU" sz="4400" dirty="0" smtClean="0"/>
          </a:p>
          <a:p>
            <a:r>
              <a:rPr lang="ru-RU" sz="4400" dirty="0" smtClean="0"/>
              <a:t>Что такое генетический код?</a:t>
            </a:r>
          </a:p>
          <a:p>
            <a:endParaRPr lang="ru-RU" sz="5400" cap="none" spc="0" dirty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Наследственная информация </a:t>
            </a:r>
            <a:br>
              <a:rPr lang="ru-RU" dirty="0" smtClean="0"/>
            </a:br>
            <a:r>
              <a:rPr lang="ru-RU" dirty="0" smtClean="0"/>
              <a:t>30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30725"/>
          </a:xfrm>
        </p:spPr>
        <p:txBody>
          <a:bodyPr/>
          <a:lstStyle/>
          <a:p>
            <a:pPr>
              <a:buNone/>
            </a:pPr>
            <a:endParaRPr lang="ru-RU" sz="5400" dirty="0" smtClean="0"/>
          </a:p>
          <a:p>
            <a:pPr>
              <a:buNone/>
            </a:pPr>
            <a:r>
              <a:rPr lang="ru-RU" sz="3600" dirty="0" smtClean="0"/>
              <a:t>Последовательность расположения нуклеотидов в молекулах ДНК определяет последовательность расположения аминокислот в белках</a:t>
            </a:r>
            <a:endParaRPr lang="ru-RU" sz="3600" dirty="0"/>
          </a:p>
        </p:txBody>
      </p:sp>
      <p:pic>
        <p:nvPicPr>
          <p:cNvPr id="6" name="Picture 7" descr="C:\Users\Журун\AppData\Local\Microsoft\Windows\Temporary Internet Files\Content.IE5\L67X5VXZ\MC900432618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472607"/>
          </a:xfrm>
        </p:spPr>
        <p:txBody>
          <a:bodyPr/>
          <a:lstStyle/>
          <a:p>
            <a:r>
              <a:rPr lang="ru-RU" dirty="0" smtClean="0"/>
              <a:t>Урок для закрепление пройденных тем по биологии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Составила учитель биологии  СОШ №10 Омарова Б.Б.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2357430"/>
            <a:ext cx="8229600" cy="2428892"/>
          </a:xfrm>
        </p:spPr>
        <p:txBody>
          <a:bodyPr/>
          <a:lstStyle/>
          <a:p>
            <a:pPr marL="609600" indent="-609600" algn="ctr">
              <a:buNone/>
            </a:pPr>
            <a:r>
              <a:rPr lang="ru-RU" sz="4000" dirty="0" smtClean="0"/>
              <a:t>Назовите свойства генетического кода</a:t>
            </a:r>
            <a:endParaRPr lang="ru-RU" sz="40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 sz="4400" dirty="0" smtClean="0"/>
              <a:t>Наследственная информация </a:t>
            </a: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44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4</a:t>
            </a: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0</a:t>
            </a:r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1139" grpId="0" build="p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420888"/>
            <a:ext cx="8715404" cy="2428892"/>
          </a:xfrm>
        </p:spPr>
        <p:txBody>
          <a:bodyPr/>
          <a:lstStyle/>
          <a:p>
            <a:pPr marL="609600" indent="-609600" algn="ctr">
              <a:buNone/>
            </a:pPr>
            <a:r>
              <a:rPr lang="ru-RU" sz="4000" dirty="0" err="1" smtClean="0"/>
              <a:t>Триплетность</a:t>
            </a:r>
            <a:r>
              <a:rPr lang="ru-RU" sz="4000" dirty="0" smtClean="0"/>
              <a:t>, однозначность, </a:t>
            </a:r>
            <a:r>
              <a:rPr lang="ru-RU" sz="4000" dirty="0" err="1" smtClean="0"/>
              <a:t>коллинеарность</a:t>
            </a:r>
            <a:r>
              <a:rPr lang="ru-RU" sz="4000" dirty="0" smtClean="0"/>
              <a:t>, избыточность, универсальность</a:t>
            </a:r>
            <a:endParaRPr lang="ru-RU" sz="40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 sz="4400" dirty="0" smtClean="0"/>
              <a:t>Наследственная информация </a:t>
            </a: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44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4</a:t>
            </a: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0</a:t>
            </a:r>
          </a:p>
        </p:txBody>
      </p:sp>
      <p:pic>
        <p:nvPicPr>
          <p:cNvPr id="6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229600" cy="2428892"/>
          </a:xfrm>
        </p:spPr>
        <p:txBody>
          <a:bodyPr/>
          <a:lstStyle/>
          <a:p>
            <a:pPr marL="609600" indent="-609600" algn="ctr">
              <a:buNone/>
            </a:pPr>
            <a:r>
              <a:rPr lang="ru-RU" sz="4000" dirty="0" smtClean="0"/>
              <a:t>В одной цепи молекулы ДНК последовательность нуклеотидов такова:</a:t>
            </a:r>
          </a:p>
          <a:p>
            <a:pPr marL="609600" indent="-609600" algn="ctr">
              <a:buNone/>
            </a:pPr>
            <a:endParaRPr lang="ru-RU" sz="4000" dirty="0" smtClean="0"/>
          </a:p>
          <a:p>
            <a:pPr marL="609600" indent="-609600" algn="ctr">
              <a:buNone/>
            </a:pPr>
            <a:r>
              <a:rPr lang="ru-RU" sz="2800" dirty="0" smtClean="0"/>
              <a:t>Определите последовательность расположения нуклеотидов в </a:t>
            </a:r>
            <a:r>
              <a:rPr lang="ru-RU" sz="2800" dirty="0" err="1" smtClean="0"/>
              <a:t>комплементарной</a:t>
            </a:r>
            <a:r>
              <a:rPr lang="ru-RU" sz="2800" dirty="0" smtClean="0"/>
              <a:t> цепи ДНК</a:t>
            </a:r>
            <a:endParaRPr lang="ru-RU" sz="28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 sz="4400" dirty="0" smtClean="0"/>
              <a:t>Наследственная информация </a:t>
            </a: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50</a:t>
            </a:r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  <p:pic>
        <p:nvPicPr>
          <p:cNvPr id="1026" name="Picture 2" descr="C:\Users\1\Desktop\img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35696" y="3429000"/>
            <a:ext cx="5763212" cy="6480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1139" grpId="0" build="p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714488"/>
            <a:ext cx="8229600" cy="2428892"/>
          </a:xfrm>
        </p:spPr>
        <p:txBody>
          <a:bodyPr/>
          <a:lstStyle/>
          <a:p>
            <a:pPr marL="609600" indent="-609600" algn="ctr">
              <a:buNone/>
            </a:pPr>
            <a:endParaRPr lang="ru-RU" sz="4000" dirty="0" smtClean="0"/>
          </a:p>
          <a:p>
            <a:pPr marL="609600" indent="-609600" algn="ctr">
              <a:buNone/>
            </a:pPr>
            <a:r>
              <a:rPr lang="ru-RU" sz="4000" dirty="0" smtClean="0"/>
              <a:t>А-Т-Г-Г-А-Г-Т-Г-А-А-Ц</a:t>
            </a:r>
            <a:endParaRPr lang="ru-RU" sz="40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 sz="4400" dirty="0" smtClean="0"/>
              <a:t>Наследственная информация </a:t>
            </a: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50</a:t>
            </a:r>
          </a:p>
        </p:txBody>
      </p:sp>
      <p:pic>
        <p:nvPicPr>
          <p:cNvPr id="6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2357430"/>
            <a:ext cx="8229600" cy="2428892"/>
          </a:xfrm>
        </p:spPr>
        <p:txBody>
          <a:bodyPr/>
          <a:lstStyle/>
          <a:p>
            <a:pPr marL="609600" indent="-609600" algn="ctr">
              <a:buNone/>
            </a:pPr>
            <a:r>
              <a:rPr lang="ru-RU" sz="4000" dirty="0" smtClean="0"/>
              <a:t>Назовите органоиды клетки</a:t>
            </a:r>
            <a:endParaRPr lang="ru-RU" sz="40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4400" b="1" dirty="0" smtClean="0"/>
              <a:t>Структура и функции клетки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4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10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1139" grpId="0" build="p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500174"/>
            <a:ext cx="8229600" cy="2428892"/>
          </a:xfrm>
        </p:spPr>
        <p:txBody>
          <a:bodyPr/>
          <a:lstStyle/>
          <a:p>
            <a:pPr marL="609600" indent="-609600">
              <a:buNone/>
            </a:pPr>
            <a:r>
              <a:rPr lang="ru-RU" sz="3600" dirty="0" smtClean="0"/>
              <a:t>Плазматическая мембрана, цитоплазма, ЭПС, комплекс </a:t>
            </a:r>
            <a:r>
              <a:rPr lang="ru-RU" sz="3600" dirty="0" err="1" smtClean="0"/>
              <a:t>Гольджи</a:t>
            </a:r>
            <a:r>
              <a:rPr lang="ru-RU" sz="3600" dirty="0" smtClean="0"/>
              <a:t>, лизосомы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4400" b="1" dirty="0" smtClean="0"/>
              <a:t>Структура и функции клетки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4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10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500174"/>
            <a:ext cx="8229600" cy="3286148"/>
          </a:xfrm>
        </p:spPr>
        <p:txBody>
          <a:bodyPr/>
          <a:lstStyle/>
          <a:p>
            <a:pPr marL="609600" indent="-609600" algn="ctr">
              <a:buNone/>
            </a:pPr>
            <a:r>
              <a:rPr lang="ru-RU" sz="4800" dirty="0" smtClean="0"/>
              <a:t>Из чего состоит комплекс </a:t>
            </a:r>
            <a:r>
              <a:rPr lang="ru-RU" sz="4800" dirty="0" err="1" smtClean="0"/>
              <a:t>Гольджи</a:t>
            </a:r>
            <a:r>
              <a:rPr lang="ru-RU" sz="4800" dirty="0" smtClean="0"/>
              <a:t>?</a:t>
            </a:r>
            <a:endParaRPr lang="ru-RU" sz="48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4400" b="1" dirty="0" smtClean="0"/>
              <a:t>Структура и функции клетки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4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20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500174"/>
            <a:ext cx="8229600" cy="3286148"/>
          </a:xfrm>
        </p:spPr>
        <p:txBody>
          <a:bodyPr/>
          <a:lstStyle/>
          <a:p>
            <a:pPr marL="609600" indent="-609600" algn="ctr">
              <a:buNone/>
            </a:pPr>
            <a:endParaRPr lang="ru-RU" dirty="0" smtClean="0"/>
          </a:p>
          <a:p>
            <a:pPr marL="609600" indent="-609600" algn="ctr">
              <a:buNone/>
            </a:pPr>
            <a:r>
              <a:rPr lang="ru-RU" dirty="0" smtClean="0"/>
              <a:t>Комплекс </a:t>
            </a:r>
            <a:r>
              <a:rPr lang="ru-RU" dirty="0" err="1" smtClean="0"/>
              <a:t>Гольджи</a:t>
            </a:r>
            <a:r>
              <a:rPr lang="ru-RU" dirty="0" smtClean="0"/>
              <a:t> состоит уплощенных цистерн, крупных вакуолей и мелких пузырьков размером 5-10 мкм</a:t>
            </a:r>
            <a:endParaRPr lang="ru-RU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4400" b="1" dirty="0" smtClean="0"/>
              <a:t>Структура и функции клетки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4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20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152400"/>
            <a:ext cx="8229600" cy="5940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4400" b="1" dirty="0" smtClean="0"/>
              <a:t>Структура и функции клетки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4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30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4400" kern="0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4400" kern="0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4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Что такое хроматин?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988840"/>
            <a:ext cx="8229600" cy="3511862"/>
          </a:xfrm>
        </p:spPr>
        <p:txBody>
          <a:bodyPr/>
          <a:lstStyle/>
          <a:p>
            <a:pPr marL="609600" indent="-609600" algn="ctr">
              <a:buNone/>
            </a:pPr>
            <a:r>
              <a:rPr lang="ru-RU" dirty="0" smtClean="0"/>
              <a:t>Раскрученные, еле заметные, в  виде тонких нитей хромосомы, образованные из ДНК и белка, определяющие наследственные признаки клеток и организма</a:t>
            </a:r>
            <a:endParaRPr lang="ru-RU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4400" b="1" dirty="0" smtClean="0"/>
              <a:t>Структура и функции клетки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4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30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74734995"/>
              </p:ext>
            </p:extLst>
          </p:nvPr>
        </p:nvGraphicFramePr>
        <p:xfrm>
          <a:off x="413984" y="908720"/>
          <a:ext cx="8251899" cy="54864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31029"/>
                <a:gridCol w="944174"/>
                <a:gridCol w="944174"/>
                <a:gridCol w="944174"/>
                <a:gridCol w="944174"/>
                <a:gridCol w="944174"/>
              </a:tblGrid>
              <a:tr h="914406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Химический</a:t>
                      </a:r>
                      <a:r>
                        <a:rPr lang="ru-RU" sz="2000" b="1" baseline="0" dirty="0" smtClean="0"/>
                        <a:t> состав клетки</a:t>
                      </a:r>
                      <a:endParaRPr lang="ru-RU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14406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Наследственная</a:t>
                      </a:r>
                      <a:r>
                        <a:rPr lang="ru-RU" sz="2400" b="1" baseline="0" dirty="0" smtClean="0"/>
                        <a:t> информация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1440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Структура</a:t>
                      </a:r>
                      <a:r>
                        <a:rPr lang="ru-RU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 функции клетки</a:t>
                      </a:r>
                      <a:endParaRPr lang="ru-RU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1440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Генетика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1440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Селекция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1440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Эволюция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Скругленный прямоугольник 2">
            <a:hlinkClick r:id="rId2" action="ppaction://hlinksldjump"/>
          </p:cNvPr>
          <p:cNvSpPr/>
          <p:nvPr/>
        </p:nvSpPr>
        <p:spPr bwMode="auto">
          <a:xfrm>
            <a:off x="4050017" y="908720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</a:t>
            </a:r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 bwMode="auto">
          <a:xfrm>
            <a:off x="4978711" y="908720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</a:t>
            </a:r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 bwMode="auto">
          <a:xfrm>
            <a:off x="5914711" y="908720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</a:t>
            </a:r>
          </a:p>
        </p:txBody>
      </p:sp>
      <p:sp>
        <p:nvSpPr>
          <p:cNvPr id="7" name="Скругленный прямоугольник 6">
            <a:hlinkClick r:id="rId5" action="ppaction://hlinksldjump"/>
          </p:cNvPr>
          <p:cNvSpPr/>
          <p:nvPr/>
        </p:nvSpPr>
        <p:spPr bwMode="auto">
          <a:xfrm>
            <a:off x="6843405" y="908720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</a:t>
            </a:r>
          </a:p>
        </p:txBody>
      </p:sp>
      <p:sp>
        <p:nvSpPr>
          <p:cNvPr id="8" name="Скругленный прямоугольник 7">
            <a:hlinkClick r:id="rId6" action="ppaction://hlinksldjump"/>
          </p:cNvPr>
          <p:cNvSpPr/>
          <p:nvPr/>
        </p:nvSpPr>
        <p:spPr bwMode="auto">
          <a:xfrm>
            <a:off x="7772099" y="908720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</a:p>
        </p:txBody>
      </p:sp>
      <p:sp>
        <p:nvSpPr>
          <p:cNvPr id="9" name="Скругленный прямоугольник 8">
            <a:hlinkClick r:id="rId7" action="ppaction://hlinksldjump"/>
          </p:cNvPr>
          <p:cNvSpPr/>
          <p:nvPr/>
        </p:nvSpPr>
        <p:spPr bwMode="auto">
          <a:xfrm>
            <a:off x="4050017" y="1837414"/>
            <a:ext cx="936000" cy="900000"/>
          </a:xfrm>
          <a:prstGeom prst="roundRect">
            <a:avLst>
              <a:gd name="adj" fmla="val 14049"/>
            </a:avLst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</a:t>
            </a:r>
          </a:p>
        </p:txBody>
      </p:sp>
      <p:sp>
        <p:nvSpPr>
          <p:cNvPr id="10" name="Скругленный прямоугольник 9">
            <a:hlinkClick r:id="rId8" action="ppaction://hlinksldjump"/>
          </p:cNvPr>
          <p:cNvSpPr/>
          <p:nvPr/>
        </p:nvSpPr>
        <p:spPr bwMode="auto">
          <a:xfrm>
            <a:off x="4050017" y="2694670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</a:t>
            </a:r>
          </a:p>
        </p:txBody>
      </p:sp>
      <p:sp>
        <p:nvSpPr>
          <p:cNvPr id="11" name="Скругленный прямоугольник 10">
            <a:hlinkClick r:id="rId9" action="ppaction://hlinksldjump"/>
          </p:cNvPr>
          <p:cNvSpPr/>
          <p:nvPr/>
        </p:nvSpPr>
        <p:spPr bwMode="auto">
          <a:xfrm>
            <a:off x="4057323" y="3623364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</a:t>
            </a:r>
          </a:p>
        </p:txBody>
      </p:sp>
      <p:sp>
        <p:nvSpPr>
          <p:cNvPr id="12" name="Скругленный прямоугольник 11">
            <a:hlinkClick r:id="rId10" action="ppaction://hlinksldjump"/>
          </p:cNvPr>
          <p:cNvSpPr/>
          <p:nvPr/>
        </p:nvSpPr>
        <p:spPr bwMode="auto">
          <a:xfrm>
            <a:off x="4057323" y="4552058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</a:t>
            </a:r>
          </a:p>
        </p:txBody>
      </p:sp>
      <p:sp>
        <p:nvSpPr>
          <p:cNvPr id="13" name="Скругленный прямоугольник 12">
            <a:hlinkClick r:id="rId11" action="ppaction://hlinksldjump"/>
          </p:cNvPr>
          <p:cNvSpPr/>
          <p:nvPr/>
        </p:nvSpPr>
        <p:spPr bwMode="auto">
          <a:xfrm>
            <a:off x="4978711" y="1837414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</a:t>
            </a:r>
          </a:p>
        </p:txBody>
      </p:sp>
      <p:sp>
        <p:nvSpPr>
          <p:cNvPr id="14" name="Скругленный прямоугольник 13">
            <a:hlinkClick r:id="rId12" action="ppaction://hlinksldjump"/>
          </p:cNvPr>
          <p:cNvSpPr/>
          <p:nvPr/>
        </p:nvSpPr>
        <p:spPr bwMode="auto">
          <a:xfrm>
            <a:off x="4986017" y="2694670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</a:t>
            </a:r>
          </a:p>
        </p:txBody>
      </p:sp>
      <p:sp>
        <p:nvSpPr>
          <p:cNvPr id="15" name="Скругленный прямоугольник 14">
            <a:hlinkClick r:id="rId13" action="ppaction://hlinksldjump"/>
          </p:cNvPr>
          <p:cNvSpPr/>
          <p:nvPr/>
        </p:nvSpPr>
        <p:spPr bwMode="auto">
          <a:xfrm>
            <a:off x="4986017" y="3623364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</a:t>
            </a:r>
          </a:p>
        </p:txBody>
      </p:sp>
      <p:sp>
        <p:nvSpPr>
          <p:cNvPr id="16" name="Скругленный прямоугольник 15">
            <a:hlinkClick r:id="rId14" action="ppaction://hlinksldjump"/>
          </p:cNvPr>
          <p:cNvSpPr/>
          <p:nvPr/>
        </p:nvSpPr>
        <p:spPr bwMode="auto">
          <a:xfrm>
            <a:off x="4986017" y="4552058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</a:t>
            </a:r>
          </a:p>
        </p:txBody>
      </p:sp>
      <p:sp>
        <p:nvSpPr>
          <p:cNvPr id="17" name="Скругленный прямоугольник 16">
            <a:hlinkClick r:id="rId15" action="ppaction://hlinksldjump"/>
          </p:cNvPr>
          <p:cNvSpPr/>
          <p:nvPr/>
        </p:nvSpPr>
        <p:spPr bwMode="auto">
          <a:xfrm>
            <a:off x="5914711" y="1837414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</a:t>
            </a:r>
          </a:p>
        </p:txBody>
      </p:sp>
      <p:sp>
        <p:nvSpPr>
          <p:cNvPr id="18" name="Скругленный прямоугольник 17">
            <a:hlinkClick r:id="rId16" action="ppaction://hlinksldjump"/>
          </p:cNvPr>
          <p:cNvSpPr/>
          <p:nvPr/>
        </p:nvSpPr>
        <p:spPr bwMode="auto">
          <a:xfrm>
            <a:off x="5914711" y="2694670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</a:t>
            </a:r>
          </a:p>
        </p:txBody>
      </p:sp>
      <p:sp>
        <p:nvSpPr>
          <p:cNvPr id="19" name="Скругленный прямоугольник 18">
            <a:hlinkClick r:id="rId17" action="ppaction://hlinksldjump"/>
          </p:cNvPr>
          <p:cNvSpPr/>
          <p:nvPr/>
        </p:nvSpPr>
        <p:spPr bwMode="auto">
          <a:xfrm>
            <a:off x="5914711" y="3623364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</a:t>
            </a:r>
          </a:p>
        </p:txBody>
      </p:sp>
      <p:sp>
        <p:nvSpPr>
          <p:cNvPr id="20" name="Скругленный прямоугольник 19">
            <a:hlinkClick r:id="rId18" action="ppaction://hlinksldjump"/>
          </p:cNvPr>
          <p:cNvSpPr/>
          <p:nvPr/>
        </p:nvSpPr>
        <p:spPr bwMode="auto">
          <a:xfrm>
            <a:off x="5914711" y="4552058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</a:t>
            </a:r>
          </a:p>
        </p:txBody>
      </p:sp>
      <p:sp>
        <p:nvSpPr>
          <p:cNvPr id="21" name="Скругленный прямоугольник 20">
            <a:hlinkClick r:id="rId19" action="ppaction://hlinksldjump"/>
          </p:cNvPr>
          <p:cNvSpPr/>
          <p:nvPr/>
        </p:nvSpPr>
        <p:spPr bwMode="auto">
          <a:xfrm>
            <a:off x="6843405" y="1837414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</a:t>
            </a:r>
          </a:p>
        </p:txBody>
      </p:sp>
      <p:sp>
        <p:nvSpPr>
          <p:cNvPr id="22" name="Скругленный прямоугольник 21">
            <a:hlinkClick r:id="rId20" action="ppaction://hlinksldjump"/>
          </p:cNvPr>
          <p:cNvSpPr/>
          <p:nvPr/>
        </p:nvSpPr>
        <p:spPr bwMode="auto">
          <a:xfrm>
            <a:off x="6836099" y="2766108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</a:t>
            </a:r>
          </a:p>
        </p:txBody>
      </p:sp>
      <p:sp>
        <p:nvSpPr>
          <p:cNvPr id="23" name="Скругленный прямоугольник 22">
            <a:hlinkClick r:id="rId21" action="ppaction://hlinksldjump"/>
          </p:cNvPr>
          <p:cNvSpPr/>
          <p:nvPr/>
        </p:nvSpPr>
        <p:spPr bwMode="auto">
          <a:xfrm>
            <a:off x="6843405" y="3623364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</a:t>
            </a:r>
          </a:p>
        </p:txBody>
      </p:sp>
      <p:sp>
        <p:nvSpPr>
          <p:cNvPr id="24" name="Скругленный прямоугольник 23">
            <a:hlinkClick r:id="rId22" action="ppaction://hlinksldjump"/>
          </p:cNvPr>
          <p:cNvSpPr/>
          <p:nvPr/>
        </p:nvSpPr>
        <p:spPr bwMode="auto">
          <a:xfrm>
            <a:off x="6843405" y="4552058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</a:t>
            </a:r>
          </a:p>
        </p:txBody>
      </p:sp>
      <p:sp>
        <p:nvSpPr>
          <p:cNvPr id="25" name="Скругленный прямоугольник 24">
            <a:hlinkClick r:id="rId23" action="ppaction://hlinksldjump"/>
          </p:cNvPr>
          <p:cNvSpPr/>
          <p:nvPr/>
        </p:nvSpPr>
        <p:spPr bwMode="auto">
          <a:xfrm>
            <a:off x="7772099" y="1866108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</a:p>
        </p:txBody>
      </p:sp>
      <p:sp>
        <p:nvSpPr>
          <p:cNvPr id="26" name="Скругленный прямоугольник 25">
            <a:hlinkClick r:id="rId24" action="ppaction://hlinksldjump"/>
          </p:cNvPr>
          <p:cNvSpPr/>
          <p:nvPr/>
        </p:nvSpPr>
        <p:spPr bwMode="auto">
          <a:xfrm>
            <a:off x="7764793" y="2766108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</a:p>
        </p:txBody>
      </p:sp>
      <p:sp>
        <p:nvSpPr>
          <p:cNvPr id="27" name="Скругленный прямоугольник 26">
            <a:hlinkClick r:id="rId25" action="ppaction://hlinksldjump"/>
          </p:cNvPr>
          <p:cNvSpPr/>
          <p:nvPr/>
        </p:nvSpPr>
        <p:spPr bwMode="auto">
          <a:xfrm>
            <a:off x="7772099" y="3652058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</a:p>
        </p:txBody>
      </p:sp>
      <p:sp>
        <p:nvSpPr>
          <p:cNvPr id="28" name="Скругленный прямоугольник 27">
            <a:hlinkClick r:id="rId26" action="ppaction://hlinksldjump"/>
          </p:cNvPr>
          <p:cNvSpPr/>
          <p:nvPr/>
        </p:nvSpPr>
        <p:spPr bwMode="auto">
          <a:xfrm>
            <a:off x="7764793" y="4580752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</a:p>
        </p:txBody>
      </p:sp>
      <p:sp>
        <p:nvSpPr>
          <p:cNvPr id="29" name="Скругленный прямоугольник 28">
            <a:hlinkClick r:id="rId27" action="ppaction://hlinksldjump"/>
          </p:cNvPr>
          <p:cNvSpPr/>
          <p:nvPr/>
        </p:nvSpPr>
        <p:spPr bwMode="auto">
          <a:xfrm>
            <a:off x="4057323" y="5480752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</a:t>
            </a:r>
          </a:p>
        </p:txBody>
      </p:sp>
      <p:sp>
        <p:nvSpPr>
          <p:cNvPr id="30" name="Скругленный прямоугольник 29">
            <a:hlinkClick r:id="rId28" action="ppaction://hlinksldjump"/>
          </p:cNvPr>
          <p:cNvSpPr/>
          <p:nvPr/>
        </p:nvSpPr>
        <p:spPr bwMode="auto">
          <a:xfrm>
            <a:off x="4986017" y="5480752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</a:t>
            </a:r>
          </a:p>
        </p:txBody>
      </p:sp>
      <p:sp>
        <p:nvSpPr>
          <p:cNvPr id="31" name="Скругленный прямоугольник 30">
            <a:hlinkClick r:id="rId29" action="ppaction://hlinksldjump"/>
          </p:cNvPr>
          <p:cNvSpPr/>
          <p:nvPr/>
        </p:nvSpPr>
        <p:spPr bwMode="auto">
          <a:xfrm>
            <a:off x="5914711" y="5480752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</a:t>
            </a:r>
          </a:p>
        </p:txBody>
      </p:sp>
      <p:sp>
        <p:nvSpPr>
          <p:cNvPr id="32" name="Скругленный прямоугольник 31">
            <a:hlinkClick r:id="rId30" action="ppaction://hlinksldjump"/>
          </p:cNvPr>
          <p:cNvSpPr/>
          <p:nvPr/>
        </p:nvSpPr>
        <p:spPr bwMode="auto">
          <a:xfrm>
            <a:off x="6843405" y="5480752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</a:t>
            </a:r>
          </a:p>
        </p:txBody>
      </p:sp>
      <p:sp>
        <p:nvSpPr>
          <p:cNvPr id="33" name="Скругленный прямоугольник 32">
            <a:hlinkClick r:id="rId31" action="ppaction://hlinksldjump"/>
          </p:cNvPr>
          <p:cNvSpPr/>
          <p:nvPr/>
        </p:nvSpPr>
        <p:spPr bwMode="auto">
          <a:xfrm>
            <a:off x="7772099" y="5480752"/>
            <a:ext cx="936000" cy="900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50000">
                <a:srgbClr val="0066FF"/>
              </a:gs>
              <a:gs pos="100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500174"/>
            <a:ext cx="8229600" cy="3286148"/>
          </a:xfrm>
        </p:spPr>
        <p:txBody>
          <a:bodyPr/>
          <a:lstStyle/>
          <a:p>
            <a:pPr marL="0" indent="0" algn="ctr">
              <a:buNone/>
            </a:pPr>
            <a:endParaRPr lang="ru-RU" sz="4000" dirty="0" smtClean="0"/>
          </a:p>
          <a:p>
            <a:pPr marL="0" indent="0" algn="ctr">
              <a:buNone/>
            </a:pPr>
            <a:r>
              <a:rPr lang="ru-RU" sz="4000" dirty="0" smtClean="0"/>
              <a:t>Что такое включения? Что к ним относится?</a:t>
            </a:r>
            <a:endParaRPr lang="ru-RU" sz="40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4400" b="1" dirty="0" smtClean="0"/>
              <a:t>Структура и функции клетки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4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40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500174"/>
            <a:ext cx="8229600" cy="3286148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Это непостоянные структуры в цитоплазме. К ним относятся различные продукты обмена веществ или запасные питательные вещества</a:t>
            </a:r>
            <a:endParaRPr lang="ru-RU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4400" b="1" dirty="0" smtClean="0"/>
              <a:t>Структура и функции клетки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4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40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500174"/>
            <a:ext cx="8229600" cy="3286148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Что такое пластиды и на какие виды они делятся?</a:t>
            </a:r>
            <a:endParaRPr lang="ru-RU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4400" b="1" dirty="0" smtClean="0"/>
              <a:t>Структура и функции клетки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4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50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500174"/>
            <a:ext cx="8229600" cy="328614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Пластиды – цитоплазматические органоиды растительных клеток, содержат пигменты обусловливающих окраску. Различают пластиды бесцветные (лейкопласты), зеленые (хлоропласты) и различно окрашенные (хромопласты)</a:t>
            </a:r>
            <a:endParaRPr lang="ru-RU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4400" b="1" dirty="0" smtClean="0"/>
              <a:t>Структура и функции клетки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4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50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200" dirty="0" smtClean="0">
                <a:solidFill>
                  <a:schemeClr val="tx1"/>
                </a:solidFill>
              </a:rPr>
              <a:t>Генетика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>
              <a:buFont typeface="Wingdings" pitchFamily="2" charset="2"/>
              <a:buNone/>
            </a:pPr>
            <a:endParaRPr lang="ru-RU" sz="4000" dirty="0" smtClean="0"/>
          </a:p>
          <a:p>
            <a:pPr marL="609600" indent="-609600" algn="ctr">
              <a:buFont typeface="Wingdings" pitchFamily="2" charset="2"/>
              <a:buNone/>
            </a:pPr>
            <a:r>
              <a:rPr lang="ru-RU" sz="4000" dirty="0" smtClean="0"/>
              <a:t>Что такое генетика?</a:t>
            </a:r>
            <a:endParaRPr lang="ru-RU" sz="4000" dirty="0"/>
          </a:p>
          <a:p>
            <a:pPr marL="609600" indent="-609600"/>
            <a:endParaRPr lang="ru-RU" dirty="0"/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9090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200" dirty="0" smtClean="0">
                <a:solidFill>
                  <a:schemeClr val="tx1"/>
                </a:solidFill>
              </a:rPr>
              <a:t>Генетика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>
              <a:buFont typeface="Wingdings" pitchFamily="2" charset="2"/>
              <a:buNone/>
            </a:pPr>
            <a:r>
              <a:rPr lang="ru-RU" sz="4400" dirty="0" smtClean="0"/>
              <a:t>Наука о наследственности и изменчивости у организмов</a:t>
            </a:r>
          </a:p>
          <a:p>
            <a:pPr marL="609600" indent="-609600" algn="ctr">
              <a:buFont typeface="Wingdings" pitchFamily="2" charset="2"/>
              <a:buNone/>
            </a:pPr>
            <a:endParaRPr lang="ru-RU" dirty="0"/>
          </a:p>
          <a:p>
            <a:pPr marL="609600" indent="-609600"/>
            <a:endParaRPr lang="ru-RU" dirty="0"/>
          </a:p>
        </p:txBody>
      </p:sp>
      <p:pic>
        <p:nvPicPr>
          <p:cNvPr id="13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 autoUpdateAnimBg="0"/>
      <p:bldP spid="89091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200" dirty="0" smtClean="0">
                <a:solidFill>
                  <a:schemeClr val="tx1"/>
                </a:solidFill>
              </a:rPr>
              <a:t>Генетика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20</a:t>
            </a:r>
            <a:endParaRPr lang="ru-RU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ru-RU" sz="4800" dirty="0" smtClean="0"/>
          </a:p>
          <a:p>
            <a:pPr marL="0" indent="0" algn="ctr">
              <a:buFont typeface="Wingdings" pitchFamily="2" charset="2"/>
              <a:buNone/>
            </a:pPr>
            <a:r>
              <a:rPr lang="ru-RU" sz="4800" dirty="0" smtClean="0"/>
              <a:t>Что такое наследственность?</a:t>
            </a:r>
            <a:endParaRPr lang="ru-RU" sz="4800" dirty="0"/>
          </a:p>
          <a:p>
            <a:pPr marL="609600" indent="-609600"/>
            <a:endParaRPr lang="ru-RU" dirty="0"/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9090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200" dirty="0" smtClean="0">
                <a:solidFill>
                  <a:schemeClr val="tx1"/>
                </a:solidFill>
              </a:rPr>
              <a:t>Генетика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20</a:t>
            </a:r>
            <a:endParaRPr lang="ru-RU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ru-RU" dirty="0" smtClean="0"/>
          </a:p>
          <a:p>
            <a:pPr marL="0" indent="0" algn="ctr">
              <a:buFont typeface="Wingdings" pitchFamily="2" charset="2"/>
              <a:buNone/>
            </a:pPr>
            <a:r>
              <a:rPr lang="ru-RU" dirty="0" smtClean="0"/>
              <a:t>Свойство организмов передавать свои признаки строения и особенности развития из поколения в поколение.</a:t>
            </a:r>
            <a:endParaRPr lang="ru-RU" dirty="0"/>
          </a:p>
          <a:p>
            <a:pPr marL="609600" indent="-609600"/>
            <a:endParaRPr lang="ru-RU" dirty="0"/>
          </a:p>
        </p:txBody>
      </p:sp>
      <p:pic>
        <p:nvPicPr>
          <p:cNvPr id="6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200" dirty="0" smtClean="0">
                <a:solidFill>
                  <a:schemeClr val="tx1"/>
                </a:solidFill>
              </a:rPr>
              <a:t>Генетика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30</a:t>
            </a:r>
            <a:endParaRPr lang="ru-RU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ru-RU" dirty="0" smtClean="0"/>
          </a:p>
          <a:p>
            <a:pPr marL="0" indent="0" algn="ctr">
              <a:buFont typeface="Wingdings" pitchFamily="2" charset="2"/>
              <a:buNone/>
            </a:pPr>
            <a:r>
              <a:rPr lang="ru-RU" sz="3600" dirty="0" smtClean="0"/>
              <a:t>Почему Г. Мендель использовал для своих исследований именно горох?</a:t>
            </a:r>
            <a:endParaRPr lang="ru-RU" sz="3600" dirty="0"/>
          </a:p>
          <a:p>
            <a:pPr marL="609600" indent="-609600"/>
            <a:endParaRPr lang="ru-RU" dirty="0"/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9090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200" dirty="0" smtClean="0">
                <a:solidFill>
                  <a:schemeClr val="tx1"/>
                </a:solidFill>
              </a:rPr>
              <a:t>Генетика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30</a:t>
            </a:r>
            <a:endParaRPr lang="ru-RU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sz="2400" dirty="0" smtClean="0"/>
              <a:t> </a:t>
            </a:r>
          </a:p>
          <a:p>
            <a:pPr marL="0" indent="0" algn="ctr">
              <a:buFont typeface="Wingdings" pitchFamily="2" charset="2"/>
              <a:buNone/>
            </a:pPr>
            <a:r>
              <a:rPr lang="ru-RU" sz="2800" dirty="0" smtClean="0"/>
              <a:t>Сорта гороха отличались друг от друга хорошо заметными признаками, были удобны для выращивания, венчики цветков полностью закрывают пестик и тычинки, происходит самоопыление</a:t>
            </a:r>
            <a:endParaRPr lang="ru-RU" sz="2800" dirty="0"/>
          </a:p>
          <a:p>
            <a:pPr marL="609600" indent="-609600"/>
            <a:endParaRPr lang="ru-RU" sz="2800" dirty="0"/>
          </a:p>
        </p:txBody>
      </p:sp>
      <p:pic>
        <p:nvPicPr>
          <p:cNvPr id="5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Химический состав клетки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686800" cy="45307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None/>
            </a:pPr>
            <a:endParaRPr lang="ru-RU" sz="4000" dirty="0" smtClean="0"/>
          </a:p>
          <a:p>
            <a:pPr marL="457200" indent="-457200">
              <a:lnSpc>
                <a:spcPct val="80000"/>
              </a:lnSpc>
              <a:buNone/>
            </a:pPr>
            <a:r>
              <a:rPr lang="ru-RU" sz="4400" dirty="0" smtClean="0"/>
              <a:t>Как называется наука, изучающая строение, функции и развитие клетки?</a:t>
            </a:r>
          </a:p>
        </p:txBody>
      </p:sp>
      <p:pic>
        <p:nvPicPr>
          <p:cNvPr id="1029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</p:childTnLst>
        </p:cTn>
      </p:par>
    </p:tnLst>
    <p:bldLst>
      <p:bldP spid="9218" grpId="0"/>
      <p:bldP spid="9218" grpId="1"/>
      <p:bldP spid="9219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200" dirty="0" smtClean="0">
                <a:solidFill>
                  <a:schemeClr val="tx1"/>
                </a:solidFill>
              </a:rPr>
              <a:t>Генетика</a:t>
            </a:r>
            <a:br>
              <a:rPr lang="ru-RU" b="1" kern="1200" dirty="0" smtClean="0">
                <a:solidFill>
                  <a:schemeClr val="tx1"/>
                </a:solidFill>
              </a:rPr>
            </a:br>
            <a:r>
              <a:rPr lang="ru-RU" dirty="0" smtClean="0"/>
              <a:t>40</a:t>
            </a:r>
            <a:endParaRPr lang="ru-RU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800" dirty="0" smtClean="0"/>
              <a:t>Назовите три закона Менделя</a:t>
            </a:r>
            <a:endParaRPr lang="ru-RU" sz="4800" dirty="0"/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9090" grpId="0" autoUpdateAnimBg="0"/>
      <p:bldP spid="89091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200" dirty="0" smtClean="0">
                <a:solidFill>
                  <a:schemeClr val="tx1"/>
                </a:solidFill>
              </a:rPr>
              <a:t>Генетика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40</a:t>
            </a:r>
            <a:endParaRPr lang="ru-RU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916832"/>
            <a:ext cx="8229600" cy="4530725"/>
          </a:xfrm>
        </p:spPr>
        <p:txBody>
          <a:bodyPr/>
          <a:lstStyle/>
          <a:p>
            <a:pPr marL="457200" indent="-457200" algn="ctr">
              <a:buAutoNum type="arabicPeriod"/>
            </a:pPr>
            <a:r>
              <a:rPr lang="ru-RU" sz="4000" dirty="0" smtClean="0"/>
              <a:t>Правило единообразия гибридов первого поколения</a:t>
            </a:r>
          </a:p>
          <a:p>
            <a:pPr marL="457200" indent="-457200" algn="ctr">
              <a:buAutoNum type="arabicPeriod"/>
            </a:pPr>
            <a:r>
              <a:rPr lang="ru-RU" sz="4000" dirty="0" smtClean="0"/>
              <a:t>Закон расщепления</a:t>
            </a:r>
          </a:p>
          <a:p>
            <a:pPr marL="457200" indent="-457200" algn="ctr">
              <a:buAutoNum type="arabicPeriod"/>
            </a:pPr>
            <a:r>
              <a:rPr lang="ru-RU" sz="4000" dirty="0" smtClean="0"/>
              <a:t>Закон независимого наследования признаков</a:t>
            </a:r>
            <a:endParaRPr lang="ru-RU" sz="4000" dirty="0"/>
          </a:p>
        </p:txBody>
      </p:sp>
      <p:pic>
        <p:nvPicPr>
          <p:cNvPr id="5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 autoUpdateAnimBg="0"/>
      <p:bldP spid="89091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200" dirty="0" smtClean="0">
                <a:solidFill>
                  <a:schemeClr val="tx1"/>
                </a:solidFill>
              </a:rPr>
              <a:t>Генетика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50</a:t>
            </a:r>
            <a:endParaRPr lang="ru-RU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28800"/>
            <a:ext cx="8229600" cy="453072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/>
              <a:t>Ген черной масти у крупнорогатого скота доминирует над геном красной масти. Какое потомство F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 получится от скрещивания чистопородного черного быка с красными коровами? Какое потомство F</a:t>
            </a:r>
            <a:r>
              <a:rPr lang="ru-RU" sz="2800" baseline="-25000" dirty="0" smtClean="0"/>
              <a:t>2</a:t>
            </a:r>
            <a:r>
              <a:rPr lang="ru-RU" sz="2800" dirty="0" smtClean="0"/>
              <a:t> получится от скрещивания между собой гибридов?</a:t>
            </a:r>
          </a:p>
        </p:txBody>
      </p:sp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9090" grpId="0" autoUpdateAnimBg="0"/>
      <p:bldP spid="89091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200" dirty="0" smtClean="0">
                <a:solidFill>
                  <a:schemeClr val="tx1"/>
                </a:solidFill>
              </a:rPr>
              <a:t>Генетика</a:t>
            </a:r>
            <a:br>
              <a:rPr lang="ru-RU" b="1" kern="1200" dirty="0" smtClean="0">
                <a:solidFill>
                  <a:schemeClr val="tx1"/>
                </a:solidFill>
              </a:rPr>
            </a:br>
            <a:r>
              <a:rPr lang="ru-RU" dirty="0" smtClean="0"/>
              <a:t>50</a:t>
            </a:r>
            <a:endParaRPr lang="ru-RU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000" dirty="0" smtClean="0"/>
              <a:t>Решение</a:t>
            </a:r>
          </a:p>
          <a:p>
            <a:r>
              <a:rPr lang="ru-RU" sz="2000" dirty="0" smtClean="0"/>
              <a:t>А – ген черной масти,</a:t>
            </a:r>
            <a:br>
              <a:rPr lang="ru-RU" sz="2000" dirty="0" smtClean="0"/>
            </a:br>
            <a:r>
              <a:rPr lang="ru-RU" sz="2000" dirty="0" smtClean="0"/>
              <a:t>а – ген красной масти.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При скрещивании чистопородного черного быка с красными коровами все потомство будет черного цвета. При скрещивании между собой гибридов F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 в их потомстве (F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) будет наблюдаться расщепление: 3/4 особей будет черного цвета, 1/4 – красного.</a:t>
            </a:r>
          </a:p>
          <a:p>
            <a:pPr marL="0" indent="0">
              <a:buNone/>
            </a:pPr>
            <a:endParaRPr lang="ru-RU" sz="4400" dirty="0"/>
          </a:p>
        </p:txBody>
      </p:sp>
      <p:pic>
        <p:nvPicPr>
          <p:cNvPr id="5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020272" y="530120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ыа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1484784"/>
            <a:ext cx="4199640" cy="309634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 autoUpdateAnimBg="0"/>
      <p:bldP spid="89091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200" dirty="0" smtClean="0">
                <a:solidFill>
                  <a:schemeClr val="tx1"/>
                </a:solidFill>
              </a:rPr>
              <a:t>Селекция</a:t>
            </a:r>
            <a:br>
              <a:rPr lang="ru-RU" b="1" kern="1200" dirty="0" smtClean="0">
                <a:solidFill>
                  <a:schemeClr val="tx1"/>
                </a:solidFill>
              </a:rPr>
            </a:br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400" dirty="0" smtClean="0"/>
          </a:p>
          <a:p>
            <a:pPr marL="0" indent="0" algn="ctr">
              <a:buNone/>
            </a:pPr>
            <a:r>
              <a:rPr lang="ru-RU" sz="4400" dirty="0" smtClean="0"/>
              <a:t>Что такое селекция?</a:t>
            </a:r>
            <a:endParaRPr lang="ru-RU" sz="4400" dirty="0"/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07874" grpId="0"/>
      <p:bldP spid="207875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200" dirty="0" smtClean="0">
                <a:solidFill>
                  <a:schemeClr val="tx1"/>
                </a:solidFill>
              </a:rPr>
              <a:t>Селекция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7236" y="1381613"/>
            <a:ext cx="8229600" cy="4530725"/>
          </a:xfrm>
        </p:spPr>
        <p:txBody>
          <a:bodyPr/>
          <a:lstStyle/>
          <a:p>
            <a:pPr marL="0" indent="0" algn="ctr">
              <a:buNone/>
            </a:pPr>
            <a:endParaRPr lang="ru-RU" sz="4000" dirty="0" smtClean="0"/>
          </a:p>
          <a:p>
            <a:pPr marL="0" indent="0" algn="ctr">
              <a:buNone/>
            </a:pPr>
            <a:r>
              <a:rPr lang="ru-RU" sz="4000" dirty="0" smtClean="0"/>
              <a:t>Селекция – это наука о методах создания новых сортов растений, ценных пород животных и необходимых штаммов микроорганизмов 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7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  <p:bldP spid="207875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200" dirty="0" smtClean="0">
                <a:solidFill>
                  <a:schemeClr val="tx1"/>
                </a:solidFill>
              </a:rPr>
              <a:t>Селекция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20</a:t>
            </a:r>
            <a:endParaRPr lang="ru-RU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400" dirty="0" smtClean="0"/>
              <a:t>Кто выделили виды искусственного отбора. Назовите эти виды</a:t>
            </a:r>
            <a:endParaRPr lang="ru-RU" sz="4400" dirty="0"/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07874" grpId="0"/>
      <p:bldP spid="207875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200" dirty="0" smtClean="0">
                <a:solidFill>
                  <a:schemeClr val="tx1"/>
                </a:solidFill>
              </a:rPr>
              <a:t>Селекция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20</a:t>
            </a:r>
            <a:endParaRPr lang="ru-RU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357298"/>
            <a:ext cx="8229600" cy="3487743"/>
          </a:xfrm>
        </p:spPr>
        <p:txBody>
          <a:bodyPr anchor="ctr"/>
          <a:lstStyle/>
          <a:p>
            <a:pPr marL="0" indent="0" algn="ctr">
              <a:buNone/>
            </a:pPr>
            <a:r>
              <a:rPr lang="ru-RU" sz="4400" dirty="0" smtClean="0"/>
              <a:t>Дарвин, бессознательный отбор </a:t>
            </a:r>
            <a:r>
              <a:rPr lang="ru-RU" sz="4000" dirty="0" smtClean="0"/>
              <a:t>и методический</a:t>
            </a:r>
            <a:endParaRPr lang="ru-RU" sz="4000" dirty="0"/>
          </a:p>
        </p:txBody>
      </p:sp>
      <p:pic>
        <p:nvPicPr>
          <p:cNvPr id="5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  <p:bldP spid="207875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200" dirty="0" smtClean="0">
                <a:solidFill>
                  <a:schemeClr val="tx1"/>
                </a:solidFill>
              </a:rPr>
              <a:t>Селекция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30</a:t>
            </a:r>
            <a:endParaRPr lang="ru-RU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Кто выделил центры происхождения культурных растений? Сколько было выделено таких центров в последних работах? Назовите их</a:t>
            </a:r>
            <a:endParaRPr lang="ru-RU" dirty="0"/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07874" grpId="0"/>
      <p:bldP spid="207875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200" dirty="0" smtClean="0">
                <a:solidFill>
                  <a:schemeClr val="tx1"/>
                </a:solidFill>
              </a:rPr>
              <a:t>Селекция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30</a:t>
            </a:r>
            <a:endParaRPr lang="ru-RU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29600" cy="4530725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/>
              <a:t>Н. И. Вавилов:</a:t>
            </a:r>
          </a:p>
          <a:p>
            <a:pPr marL="514350" indent="-514350" algn="ctr">
              <a:buAutoNum type="arabicPeriod"/>
            </a:pPr>
            <a:r>
              <a:rPr lang="ru-RU" sz="3000" dirty="0" err="1" smtClean="0"/>
              <a:t>Южноазиатский</a:t>
            </a:r>
            <a:r>
              <a:rPr lang="ru-RU" sz="3000" dirty="0" smtClean="0"/>
              <a:t> тропический</a:t>
            </a:r>
          </a:p>
          <a:p>
            <a:pPr marL="514350" indent="-514350" algn="ctr">
              <a:buAutoNum type="arabicPeriod"/>
            </a:pPr>
            <a:r>
              <a:rPr lang="ru-RU" sz="3000" dirty="0" smtClean="0"/>
              <a:t>Восточноазиатский</a:t>
            </a:r>
          </a:p>
          <a:p>
            <a:pPr marL="514350" indent="-514350" algn="ctr">
              <a:buAutoNum type="arabicPeriod"/>
            </a:pPr>
            <a:r>
              <a:rPr lang="ru-RU" sz="3000" dirty="0" err="1" smtClean="0"/>
              <a:t>Юго-Западноазиатский</a:t>
            </a:r>
            <a:endParaRPr lang="ru-RU" sz="3000" dirty="0" smtClean="0"/>
          </a:p>
          <a:p>
            <a:pPr marL="514350" indent="-514350" algn="ctr">
              <a:buAutoNum type="arabicPeriod"/>
            </a:pPr>
            <a:r>
              <a:rPr lang="ru-RU" sz="3000" dirty="0" smtClean="0"/>
              <a:t>Средиземноморский</a:t>
            </a:r>
          </a:p>
          <a:p>
            <a:pPr marL="514350" indent="-514350" algn="ctr">
              <a:buAutoNum type="arabicPeriod"/>
            </a:pPr>
            <a:r>
              <a:rPr lang="ru-RU" sz="3000" dirty="0" smtClean="0"/>
              <a:t>Абиссинский</a:t>
            </a:r>
          </a:p>
          <a:p>
            <a:pPr marL="514350" indent="-514350" algn="ctr">
              <a:buAutoNum type="arabicPeriod"/>
            </a:pPr>
            <a:r>
              <a:rPr lang="ru-RU" sz="3000" dirty="0" smtClean="0"/>
              <a:t>Центральноамериканский</a:t>
            </a:r>
          </a:p>
          <a:p>
            <a:pPr marL="514350" indent="-514350" algn="ctr">
              <a:buAutoNum type="arabicPeriod"/>
            </a:pPr>
            <a:r>
              <a:rPr lang="ru-RU" sz="3000" dirty="0" smtClean="0"/>
              <a:t>Южноамериканский</a:t>
            </a:r>
            <a:endParaRPr lang="ru-RU" sz="3000" dirty="0"/>
          </a:p>
        </p:txBody>
      </p:sp>
      <p:pic>
        <p:nvPicPr>
          <p:cNvPr id="5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7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7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7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7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  <p:bldP spid="2078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Химический состав клетки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ctr">
              <a:lnSpc>
                <a:spcPct val="80000"/>
              </a:lnSpc>
              <a:buNone/>
            </a:pPr>
            <a:endParaRPr lang="ru-RU" sz="6600" dirty="0" smtClean="0"/>
          </a:p>
          <a:p>
            <a:pPr marL="457200" indent="-457200" algn="ctr">
              <a:lnSpc>
                <a:spcPct val="80000"/>
              </a:lnSpc>
              <a:buNone/>
            </a:pPr>
            <a:r>
              <a:rPr lang="ru-RU" sz="6600" dirty="0" smtClean="0"/>
              <a:t>Цитология</a:t>
            </a:r>
          </a:p>
        </p:txBody>
      </p:sp>
      <p:pic>
        <p:nvPicPr>
          <p:cNvPr id="6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8" grpId="1"/>
      <p:bldP spid="9219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200" dirty="0" smtClean="0">
                <a:solidFill>
                  <a:schemeClr val="tx1"/>
                </a:solidFill>
              </a:rPr>
              <a:t>Селекция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40</a:t>
            </a:r>
            <a:endParaRPr lang="ru-RU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400" dirty="0" smtClean="0"/>
              <a:t>Приведите пример гибридизации. Назовите два способа гибридизации</a:t>
            </a:r>
            <a:endParaRPr lang="ru-RU" sz="4400" dirty="0"/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07874" grpId="0"/>
      <p:bldP spid="207875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200" dirty="0" smtClean="0">
                <a:solidFill>
                  <a:schemeClr val="tx1"/>
                </a:solidFill>
              </a:rPr>
              <a:t>Селекция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40</a:t>
            </a:r>
            <a:endParaRPr lang="ru-RU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400" dirty="0" smtClean="0"/>
              <a:t>Например, у некоторых сортов пшеницы стебель прямостоячий, крепкий, но подвержен различным заболеваниям. А другой сорт характеризуется тонким, слабым стеблем, но устойчив к заболеваниям. Эти два сорта скрещивают и получают пшеницу с желаемыми признаками. Гибридизация проводится двумя способами: внутривидовая и </a:t>
            </a:r>
            <a:r>
              <a:rPr lang="ru-RU" sz="2400" dirty="0" err="1" smtClean="0"/>
              <a:t>внешневидовая</a:t>
            </a:r>
            <a:r>
              <a:rPr lang="ru-RU" sz="2400" dirty="0" smtClean="0"/>
              <a:t> гибридизация</a:t>
            </a:r>
            <a:endParaRPr lang="ru-RU" sz="2400" dirty="0"/>
          </a:p>
        </p:txBody>
      </p:sp>
      <p:pic>
        <p:nvPicPr>
          <p:cNvPr id="5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  <p:bldP spid="207875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200" dirty="0" smtClean="0">
                <a:solidFill>
                  <a:schemeClr val="tx1"/>
                </a:solidFill>
              </a:rPr>
              <a:t>Селекция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50</a:t>
            </a:r>
            <a:endParaRPr lang="ru-RU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Продолжите предложение : Центром происхождения культурных растений Н. И. Вавилов считал районы, где….</a:t>
            </a:r>
            <a:endParaRPr lang="ru-RU" dirty="0"/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07874" grpId="0"/>
      <p:bldP spid="207875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Селекция</a:t>
            </a:r>
            <a:br>
              <a:rPr lang="ru-RU" dirty="0" smtClean="0"/>
            </a:br>
            <a:r>
              <a:rPr lang="ru-RU" dirty="0" smtClean="0"/>
              <a:t>50</a:t>
            </a:r>
            <a:endParaRPr lang="ru-RU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z="3600" dirty="0" smtClean="0"/>
          </a:p>
          <a:p>
            <a:r>
              <a:rPr lang="ru-RU" sz="3600" dirty="0" smtClean="0"/>
              <a:t> обнаружено наибольшее генетическое разнообразие по данному виду растений </a:t>
            </a:r>
            <a:endParaRPr lang="ru-RU" sz="3600" dirty="0"/>
          </a:p>
        </p:txBody>
      </p:sp>
      <p:pic>
        <p:nvPicPr>
          <p:cNvPr id="5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732240" y="4725144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  <p:bldP spid="207875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200" dirty="0" smtClean="0">
                <a:solidFill>
                  <a:schemeClr val="tx1"/>
                </a:solidFill>
              </a:rPr>
              <a:t>Эволюция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800"/>
            <a:ext cx="8229600" cy="4530725"/>
          </a:xfrm>
        </p:spPr>
        <p:txBody>
          <a:bodyPr/>
          <a:lstStyle/>
          <a:p>
            <a:pPr marL="0" indent="715963">
              <a:buNone/>
            </a:pPr>
            <a:endParaRPr lang="ru-RU" dirty="0" smtClean="0"/>
          </a:p>
          <a:p>
            <a:pPr marL="0" indent="715963" algn="ctr">
              <a:buNone/>
            </a:pPr>
            <a:r>
              <a:rPr lang="ru-RU" sz="4800" dirty="0" smtClean="0"/>
              <a:t>Что такое эволюция?</a:t>
            </a:r>
            <a:endParaRPr lang="ru-RU" sz="4800" dirty="0"/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996952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15272" y="642918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07874" grpId="0"/>
      <p:bldP spid="207875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200" dirty="0" smtClean="0">
                <a:solidFill>
                  <a:schemeClr val="tx1"/>
                </a:solidFill>
              </a:rPr>
              <a:t>Эволюция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715963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Эволюция  - это раздел биологии, изучающий общие закономерности и движущие силы исторического развития органического мира.</a:t>
            </a:r>
            <a:endParaRPr lang="ru-RU" dirty="0"/>
          </a:p>
        </p:txBody>
      </p:sp>
      <p:pic>
        <p:nvPicPr>
          <p:cNvPr id="5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  <p:bldP spid="207875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200" dirty="0" smtClean="0">
                <a:solidFill>
                  <a:schemeClr val="tx1"/>
                </a:solidFill>
              </a:rPr>
              <a:t>Эволюция</a:t>
            </a:r>
            <a:br>
              <a:rPr lang="ru-RU" b="1" kern="1200" dirty="0" smtClean="0">
                <a:solidFill>
                  <a:schemeClr val="tx1"/>
                </a:solidFill>
              </a:rPr>
            </a:br>
            <a:r>
              <a:rPr lang="ru-RU" dirty="0" smtClean="0"/>
              <a:t>20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071678"/>
            <a:ext cx="8001056" cy="1862048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lIns="91440" tIns="45720" rIns="91440" bIns="45720">
            <a:spAutoFit/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15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Аукцион</a:t>
            </a:r>
            <a:endParaRPr lang="ru-RU" sz="115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  <p:bldP spid="4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0"/>
            <a:ext cx="8001056" cy="1862048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lIns="91440" tIns="45720" rIns="91440" bIns="45720">
            <a:spAutoFit/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15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Аукцион</a:t>
            </a:r>
            <a:endParaRPr lang="ru-RU" sz="115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1714488"/>
            <a:ext cx="8143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800" dirty="0" smtClean="0"/>
              <a:t>Найдите соответствие</a:t>
            </a:r>
            <a:endParaRPr lang="ru-RU" sz="2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85786" y="2857496"/>
          <a:ext cx="7929618" cy="36349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0594"/>
                <a:gridCol w="3429024"/>
              </a:tblGrid>
              <a:tr h="97795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Сторонник</a:t>
                      </a:r>
                      <a:r>
                        <a:rPr lang="ru-RU" sz="2400" baseline="0" dirty="0" smtClean="0"/>
                        <a:t> креационизма 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Ламарк</a:t>
                      </a:r>
                      <a:endParaRPr lang="ru-RU" sz="4400" dirty="0"/>
                    </a:p>
                  </a:txBody>
                  <a:tcPr/>
                </a:tc>
              </a:tr>
              <a:tr h="97795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Разделил</a:t>
                      </a:r>
                      <a:r>
                        <a:rPr lang="ru-RU" sz="2000" baseline="0" dirty="0" smtClean="0"/>
                        <a:t> животный мир на беспозвоночных и позвоночных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aseline="0" dirty="0" smtClean="0"/>
                        <a:t>Карл Линней </a:t>
                      </a:r>
                      <a:endParaRPr lang="ru-RU" dirty="0"/>
                    </a:p>
                  </a:txBody>
                  <a:tcPr anchor="ctr"/>
                </a:tc>
              </a:tr>
              <a:tr h="566593">
                <a:tc>
                  <a:txBody>
                    <a:bodyPr/>
                    <a:lstStyle/>
                    <a:p>
                      <a:r>
                        <a:rPr lang="ru-RU" sz="2000" baseline="0" dirty="0" smtClean="0"/>
                        <a:t>Доказали единое происхождение всех живых организмов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/>
                        <a:t>Бигль</a:t>
                      </a:r>
                      <a:endParaRPr lang="ru-RU" sz="2800" dirty="0"/>
                    </a:p>
                  </a:txBody>
                  <a:tcPr anchor="ctr"/>
                </a:tc>
              </a:tr>
              <a:tr h="97795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Корабль,</a:t>
                      </a:r>
                      <a:r>
                        <a:rPr lang="ru-RU" sz="2000" baseline="0" dirty="0" smtClean="0"/>
                        <a:t> на котором путешествовал Дарвин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Т. Шванн</a:t>
                      </a:r>
                      <a:r>
                        <a:rPr lang="ru-RU" sz="2800" baseline="0" dirty="0" smtClean="0"/>
                        <a:t> и М. </a:t>
                      </a:r>
                      <a:r>
                        <a:rPr lang="ru-RU" sz="2800" baseline="0" dirty="0" err="1" smtClean="0"/>
                        <a:t>Шлейден</a:t>
                      </a:r>
                      <a:endParaRPr lang="ru-RU" sz="28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86710" y="571480"/>
            <a:ext cx="1071538" cy="1071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285728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0"/>
            <a:ext cx="8001056" cy="1862048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lIns="91440" tIns="45720" rIns="91440" bIns="45720">
            <a:spAutoFit/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15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Аукцион</a:t>
            </a:r>
            <a:endParaRPr lang="ru-RU" sz="115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1714488"/>
            <a:ext cx="8143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800" dirty="0" smtClean="0"/>
              <a:t>Ответ </a:t>
            </a:r>
            <a:endParaRPr lang="ru-RU" sz="2800" dirty="0"/>
          </a:p>
        </p:txBody>
      </p:sp>
      <p:pic>
        <p:nvPicPr>
          <p:cNvPr id="8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660232" y="1196752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55576" y="2708920"/>
          <a:ext cx="7929618" cy="38787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0594"/>
                <a:gridCol w="3429024"/>
              </a:tblGrid>
              <a:tr h="97795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Сторонник</a:t>
                      </a:r>
                      <a:r>
                        <a:rPr lang="ru-RU" sz="2400" baseline="0" dirty="0" smtClean="0"/>
                        <a:t> креационизма 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Карл</a:t>
                      </a:r>
                      <a:r>
                        <a:rPr lang="ru-RU" sz="4000" baseline="0" dirty="0" smtClean="0"/>
                        <a:t> Линней</a:t>
                      </a:r>
                      <a:endParaRPr lang="ru-RU" sz="4000" dirty="0"/>
                    </a:p>
                  </a:txBody>
                  <a:tcPr/>
                </a:tc>
              </a:tr>
              <a:tr h="97795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Разделил</a:t>
                      </a:r>
                      <a:r>
                        <a:rPr lang="ru-RU" sz="2000" baseline="0" dirty="0" smtClean="0"/>
                        <a:t> животный мир на беспозвоночных и позвоночных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Ламарк</a:t>
                      </a:r>
                      <a:endParaRPr lang="ru-RU" sz="2800" dirty="0"/>
                    </a:p>
                  </a:txBody>
                  <a:tcPr anchor="ctr"/>
                </a:tc>
              </a:tr>
              <a:tr h="566593">
                <a:tc>
                  <a:txBody>
                    <a:bodyPr/>
                    <a:lstStyle/>
                    <a:p>
                      <a:r>
                        <a:rPr lang="ru-RU" sz="2000" baseline="0" dirty="0" smtClean="0"/>
                        <a:t>Доказали единое происхождение всех живых организмов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Т. Шванн</a:t>
                      </a:r>
                      <a:r>
                        <a:rPr lang="ru-RU" sz="2800" baseline="0" dirty="0" smtClean="0"/>
                        <a:t> и М. </a:t>
                      </a:r>
                      <a:r>
                        <a:rPr lang="ru-RU" sz="2800" baseline="0" dirty="0" err="1" smtClean="0"/>
                        <a:t>Шлейден</a:t>
                      </a:r>
                      <a:endParaRPr lang="ru-RU" sz="2800" dirty="0" smtClean="0"/>
                    </a:p>
                  </a:txBody>
                  <a:tcPr anchor="ctr"/>
                </a:tc>
              </a:tr>
              <a:tr h="97795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Корабль,</a:t>
                      </a:r>
                      <a:r>
                        <a:rPr lang="ru-RU" sz="2000" baseline="0" dirty="0" smtClean="0"/>
                        <a:t> на котором путешествовал Дарвин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/>
                        <a:t>Бигль</a:t>
                      </a:r>
                      <a:endParaRPr lang="ru-RU" sz="28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Эволюция</a:t>
            </a:r>
            <a:br>
              <a:rPr lang="ru-RU" dirty="0" smtClean="0"/>
            </a:br>
            <a:r>
              <a:rPr lang="ru-RU" dirty="0" smtClean="0"/>
              <a:t>30</a:t>
            </a:r>
            <a:endParaRPr lang="ru-RU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dirty="0" smtClean="0"/>
              <a:t>В какой работе Дарвин обосновал эволюционную теорию?</a:t>
            </a:r>
            <a:endParaRPr lang="ru-RU" sz="4400" dirty="0"/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Химический состав клетки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20</a:t>
            </a:r>
            <a:endParaRPr lang="ru-RU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ctr">
              <a:lnSpc>
                <a:spcPct val="80000"/>
              </a:lnSpc>
              <a:buNone/>
            </a:pPr>
            <a:endParaRPr lang="ru-RU" sz="4800" dirty="0" smtClean="0"/>
          </a:p>
          <a:p>
            <a:pPr marL="457200" indent="-457200" algn="ctr">
              <a:lnSpc>
                <a:spcPct val="80000"/>
              </a:lnSpc>
              <a:buNone/>
            </a:pPr>
            <a:r>
              <a:rPr lang="ru-RU" sz="4800" dirty="0" smtClean="0"/>
              <a:t>Кто изобрел самый первый микроскоп?</a:t>
            </a:r>
            <a:endParaRPr lang="ru-RU" sz="4800" dirty="0"/>
          </a:p>
        </p:txBody>
      </p:sp>
      <p:pic>
        <p:nvPicPr>
          <p:cNvPr id="12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9218" grpId="0"/>
      <p:bldP spid="9218" grpId="1"/>
      <p:bldP spid="9219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Эволюция</a:t>
            </a:r>
            <a:br>
              <a:rPr lang="ru-RU" dirty="0" smtClean="0"/>
            </a:br>
            <a:r>
              <a:rPr lang="ru-RU" dirty="0" smtClean="0"/>
              <a:t>30</a:t>
            </a:r>
            <a:endParaRPr lang="ru-RU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2214554"/>
            <a:ext cx="8229600" cy="2844801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dirty="0" smtClean="0"/>
              <a:t>«Происхождение видов путем естественного отбора»</a:t>
            </a:r>
            <a:endParaRPr lang="ru-RU" sz="4000" dirty="0"/>
          </a:p>
        </p:txBody>
      </p:sp>
      <p:pic>
        <p:nvPicPr>
          <p:cNvPr id="5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Эволюция</a:t>
            </a:r>
            <a:br>
              <a:rPr lang="ru-RU" dirty="0" smtClean="0"/>
            </a:br>
            <a:r>
              <a:rPr lang="ru-RU" dirty="0" smtClean="0"/>
              <a:t>40</a:t>
            </a:r>
            <a:endParaRPr lang="ru-RU" dirty="0"/>
          </a:p>
        </p:txBody>
      </p:sp>
      <p:pic>
        <p:nvPicPr>
          <p:cNvPr id="11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1285852" y="1857364"/>
            <a:ext cx="67866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Что Дарвин определил как движущие силы эволюции?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Эволюция</a:t>
            </a:r>
            <a:br>
              <a:rPr lang="ru-RU" dirty="0" smtClean="0"/>
            </a:br>
            <a:r>
              <a:rPr lang="ru-RU" dirty="0" smtClean="0"/>
              <a:t>40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115616" y="1772816"/>
            <a:ext cx="7200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Наследственная изменчивость, борьба за существование и естественный отбор</a:t>
            </a:r>
            <a:endParaRPr lang="ru-RU" dirty="0"/>
          </a:p>
        </p:txBody>
      </p:sp>
      <p:pic>
        <p:nvPicPr>
          <p:cNvPr id="12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946710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Эволюция</a:t>
            </a:r>
            <a:br>
              <a:rPr lang="ru-RU" dirty="0" smtClean="0"/>
            </a:br>
            <a:r>
              <a:rPr lang="ru-RU" dirty="0" smtClean="0"/>
              <a:t>50</a:t>
            </a:r>
            <a:endParaRPr lang="ru-RU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 smtClean="0"/>
              <a:t>Опишите наблюдения, сделанные Ч.Дарвином во время экспедиции на корабле "</a:t>
            </a:r>
            <a:r>
              <a:rPr lang="ru-RU" sz="3600" dirty="0" err="1" smtClean="0"/>
              <a:t>Бигль</a:t>
            </a:r>
            <a:r>
              <a:rPr lang="ru-RU" sz="3600" dirty="0" smtClean="0"/>
              <a:t>", которые заставили его усомниться в божественном сотворении видов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/>
          </a:p>
        </p:txBody>
      </p:sp>
      <p:pic>
        <p:nvPicPr>
          <p:cNvPr id="5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Эволюция</a:t>
            </a:r>
            <a:br>
              <a:rPr lang="ru-RU" dirty="0" smtClean="0"/>
            </a:br>
            <a:r>
              <a:rPr lang="ru-RU" dirty="0" smtClean="0"/>
              <a:t>50</a:t>
            </a:r>
            <a:endParaRPr lang="ru-RU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857364"/>
            <a:ext cx="8229600" cy="2416173"/>
          </a:xfrm>
        </p:spPr>
        <p:txBody>
          <a:bodyPr/>
          <a:lstStyle/>
          <a:p>
            <a:r>
              <a:rPr lang="ru-RU" sz="2000" dirty="0" smtClean="0"/>
              <a:t>На </a:t>
            </a:r>
            <a:r>
              <a:rPr lang="ru-RU" sz="2000" dirty="0" err="1" smtClean="0"/>
              <a:t>Галапагосских</a:t>
            </a:r>
            <a:r>
              <a:rPr lang="ru-RU" sz="2000" dirty="0" smtClean="0"/>
              <a:t> островах он обнаружил несколько видов вьюрков, у которых клюв был различных размеров, после этого он задумался об изменчивости и неверности креационизма.</a:t>
            </a:r>
          </a:p>
          <a:p>
            <a:r>
              <a:rPr lang="ru-RU" sz="2000" dirty="0" smtClean="0"/>
              <a:t>Изучая скелеты древних животных в геологических отложениях Ю. Африки, Дарвин нашел сходство между вымершими видами животных с современными броненосцами и ленивцами.</a:t>
            </a:r>
          </a:p>
          <a:p>
            <a:r>
              <a:rPr lang="ru-RU" sz="2000" dirty="0" smtClean="0"/>
              <a:t>Так же Дарвин вновь столкнулся с аналогичной проблемой, животные, обитавшие у берегов Зеленого Мыса, имели сходства с материковыми видами, хоть и отличались некоторыми существенными чертами.</a:t>
            </a:r>
          </a:p>
          <a:p>
            <a:r>
              <a:rPr lang="ru-RU" sz="2000" dirty="0" smtClean="0"/>
              <a:t>Эти наблюдения Дарвин не мог объяснить с позиции креационизма.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ru-RU" sz="4800" dirty="0"/>
          </a:p>
        </p:txBody>
      </p:sp>
      <p:pic>
        <p:nvPicPr>
          <p:cNvPr id="5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sz="5400" dirty="0"/>
          </a:p>
          <a:p>
            <a:pPr>
              <a:buFont typeface="Wingdings" pitchFamily="2" charset="2"/>
              <a:buNone/>
            </a:pPr>
            <a:endParaRPr lang="ru-RU" sz="5400" dirty="0"/>
          </a:p>
          <a:p>
            <a:pPr>
              <a:buFont typeface="Wingdings" pitchFamily="2" charset="2"/>
              <a:buNone/>
            </a:pPr>
            <a:endParaRPr lang="ru-RU" sz="5400" dirty="0"/>
          </a:p>
          <a:p>
            <a:pPr algn="ctr">
              <a:buFont typeface="Wingdings" pitchFamily="2" charset="2"/>
              <a:buNone/>
            </a:pPr>
            <a:r>
              <a:rPr lang="ru-RU" sz="4000" dirty="0"/>
              <a:t>   </a:t>
            </a:r>
          </a:p>
          <a:p>
            <a:pPr>
              <a:buFont typeface="Wingdings" pitchFamily="2" charset="2"/>
              <a:buNone/>
            </a:pPr>
            <a:endParaRPr lang="ru-RU" sz="5400" dirty="0"/>
          </a:p>
        </p:txBody>
      </p:sp>
      <p:sp>
        <p:nvSpPr>
          <p:cNvPr id="82948" name="WordArt 4"/>
          <p:cNvSpPr>
            <a:spLocks noChangeArrowheads="1" noChangeShapeType="1" noTextEdit="1"/>
          </p:cNvSpPr>
          <p:nvPr/>
        </p:nvSpPr>
        <p:spPr bwMode="auto">
          <a:xfrm>
            <a:off x="1187624" y="1700808"/>
            <a:ext cx="6696149" cy="211137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r>
              <a:rPr lang="ru-RU" sz="3600" kern="1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Конец.</a:t>
            </a:r>
            <a:endParaRPr lang="ru-RU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Химический состав клетки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20</a:t>
            </a:r>
            <a:endParaRPr lang="ru-RU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28800"/>
            <a:ext cx="8229600" cy="45307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None/>
            </a:pPr>
            <a:endParaRPr lang="ru-RU" sz="3600" dirty="0" smtClean="0"/>
          </a:p>
          <a:p>
            <a:pPr marL="457200" indent="-457200">
              <a:lnSpc>
                <a:spcPct val="80000"/>
              </a:lnSpc>
              <a:buNone/>
            </a:pPr>
            <a:endParaRPr lang="ru-RU" sz="3600" dirty="0" smtClean="0"/>
          </a:p>
          <a:p>
            <a:pPr marL="457200" indent="-457200" algn="ctr">
              <a:lnSpc>
                <a:spcPct val="80000"/>
              </a:lnSpc>
              <a:buNone/>
            </a:pPr>
            <a:r>
              <a:rPr lang="ru-RU" sz="5400" dirty="0" smtClean="0"/>
              <a:t>Братья </a:t>
            </a:r>
            <a:r>
              <a:rPr lang="ru-RU" sz="5400" dirty="0" err="1" smtClean="0"/>
              <a:t>Янсены</a:t>
            </a:r>
            <a:endParaRPr lang="ru-RU" sz="5400" dirty="0"/>
          </a:p>
        </p:txBody>
      </p:sp>
      <p:pic>
        <p:nvPicPr>
          <p:cNvPr id="6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8" grpId="1"/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ru-RU" b="1" dirty="0" smtClean="0"/>
              <a:t>Химический состав клетки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30</a:t>
            </a:r>
            <a:endParaRPr lang="ru-RU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algn="ctr">
              <a:lnSpc>
                <a:spcPct val="80000"/>
              </a:lnSpc>
              <a:buNone/>
            </a:pPr>
            <a:endParaRPr lang="ru-RU" sz="4400" dirty="0" smtClean="0"/>
          </a:p>
          <a:p>
            <a:pPr marL="381000" indent="-381000" algn="ctr">
              <a:lnSpc>
                <a:spcPct val="80000"/>
              </a:lnSpc>
              <a:buNone/>
            </a:pPr>
            <a:r>
              <a:rPr lang="ru-RU" sz="4400" dirty="0" smtClean="0"/>
              <a:t>Назовите макроэлементы, входящие в состав живых организмов.</a:t>
            </a:r>
            <a:endParaRPr lang="ru-RU" sz="4400" dirty="0"/>
          </a:p>
        </p:txBody>
      </p:sp>
      <p:pic>
        <p:nvPicPr>
          <p:cNvPr id="9" name="Picture 5" descr="C:\Users\Журун\AppData\Local\Microsoft\Windows\Temporary Internet Files\Content.IE5\5M14T1PA\MC90043388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Documents and Settings\uchitel\Local Settings\Temporary Internet Files\Content.IE5\EWLNKHN5\MM9002834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72074"/>
            <a:ext cx="923925" cy="952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21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gradFill flip="none" rotWithShape="1">
          <a:gsLst>
            <a:gs pos="0">
              <a:srgbClr val="000099"/>
            </a:gs>
            <a:gs pos="50000">
              <a:srgbClr val="0000FF"/>
            </a:gs>
            <a:gs pos="100000">
              <a:srgbClr val="3399F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ru-RU" b="1" dirty="0" smtClean="0"/>
              <a:t>Химический состав клетки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30</a:t>
            </a:r>
            <a:endParaRPr lang="ru-RU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1000" indent="-381000" algn="ctr">
              <a:lnSpc>
                <a:spcPct val="80000"/>
              </a:lnSpc>
              <a:buNone/>
            </a:pPr>
            <a:r>
              <a:rPr lang="ru-RU" sz="4000" dirty="0" smtClean="0"/>
              <a:t> </a:t>
            </a:r>
          </a:p>
          <a:p>
            <a:pPr marL="381000" indent="-381000" algn="ctr">
              <a:lnSpc>
                <a:spcPct val="80000"/>
              </a:lnSpc>
              <a:buNone/>
            </a:pPr>
            <a:r>
              <a:rPr lang="ru-RU" sz="4000" dirty="0" smtClean="0"/>
              <a:t>Водород, кислород, углерод, азот, сера, фосфор, калий, натрий, кальций, магний, железо, хлор</a:t>
            </a:r>
            <a:endParaRPr lang="ru-RU" sz="4000" dirty="0"/>
          </a:p>
        </p:txBody>
      </p:sp>
      <p:pic>
        <p:nvPicPr>
          <p:cNvPr id="6" name="Picture 7" descr="C:\Users\Журун\AppData\Local\Microsoft\Windows\Temporary Internet Files\Content.IE5\L67X5VXZ\MC900432618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</p:bldLst>
  </p:timing>
</p:sld>
</file>

<file path=ppt/theme/theme1.xml><?xml version="1.0" encoding="utf-8"?>
<a:theme xmlns:a="http://schemas.openxmlformats.org/drawingml/2006/main" name="Равновесие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Равновесие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Равновесие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вновесие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2114</TotalTime>
  <Words>1030</Words>
  <Application>Microsoft Office PowerPoint</Application>
  <PresentationFormat>Экран (4:3)</PresentationFormat>
  <Paragraphs>305</Paragraphs>
  <Slides>65</Slides>
  <Notes>62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65</vt:i4>
      </vt:variant>
    </vt:vector>
  </HeadingPairs>
  <TitlesOfParts>
    <vt:vector size="66" baseType="lpstr">
      <vt:lpstr>Равновесие</vt:lpstr>
      <vt:lpstr>Слайд 1</vt:lpstr>
      <vt:lpstr>Урок для закрепление пройденных тем по биологии    Составила учитель биологии  СОШ №10 Омарова Б.Б.</vt:lpstr>
      <vt:lpstr>Слайд 3</vt:lpstr>
      <vt:lpstr>Химический состав клетки 10</vt:lpstr>
      <vt:lpstr>Химический состав клетки 10</vt:lpstr>
      <vt:lpstr>Химический состав клетки 20</vt:lpstr>
      <vt:lpstr>Химический состав клетки 20</vt:lpstr>
      <vt:lpstr>Химический состав клетки 30</vt:lpstr>
      <vt:lpstr>Химический состав клетки  30</vt:lpstr>
      <vt:lpstr>Химический состав клетки 40</vt:lpstr>
      <vt:lpstr>Химический состав клетки 40</vt:lpstr>
      <vt:lpstr>Химический состав клетки 50</vt:lpstr>
      <vt:lpstr>Химический состав клетки 50</vt:lpstr>
      <vt:lpstr>Слайд 14</vt:lpstr>
      <vt:lpstr>Слайд 15</vt:lpstr>
      <vt:lpstr>Слайд 16</vt:lpstr>
      <vt:lpstr>Слайд 17</vt:lpstr>
      <vt:lpstr>Слайд 18</vt:lpstr>
      <vt:lpstr>Наследственная информация  30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Генетика 10</vt:lpstr>
      <vt:lpstr>Генетика 10</vt:lpstr>
      <vt:lpstr>Генетика 20</vt:lpstr>
      <vt:lpstr>Генетика 20</vt:lpstr>
      <vt:lpstr>Генетика 30</vt:lpstr>
      <vt:lpstr>Генетика 30</vt:lpstr>
      <vt:lpstr>Генетика 40</vt:lpstr>
      <vt:lpstr>Генетика 40</vt:lpstr>
      <vt:lpstr>Генетика 50</vt:lpstr>
      <vt:lpstr>Генетика 50</vt:lpstr>
      <vt:lpstr>Селекция 10</vt:lpstr>
      <vt:lpstr>Селекция 10</vt:lpstr>
      <vt:lpstr>Селекция 20</vt:lpstr>
      <vt:lpstr>Селекция 20</vt:lpstr>
      <vt:lpstr>Селекция 30</vt:lpstr>
      <vt:lpstr>Селекция 30</vt:lpstr>
      <vt:lpstr>Селекция 40</vt:lpstr>
      <vt:lpstr>Селекция 40</vt:lpstr>
      <vt:lpstr>Селекция 50</vt:lpstr>
      <vt:lpstr>Селекция 50</vt:lpstr>
      <vt:lpstr>Эволюция 10</vt:lpstr>
      <vt:lpstr>Эволюция 10</vt:lpstr>
      <vt:lpstr>Эволюция 20</vt:lpstr>
      <vt:lpstr>Слайд 57</vt:lpstr>
      <vt:lpstr>Слайд 58</vt:lpstr>
      <vt:lpstr>Эволюция 30</vt:lpstr>
      <vt:lpstr>Эволюция 30</vt:lpstr>
      <vt:lpstr>Эволюция 40</vt:lpstr>
      <vt:lpstr>Эволюция 40</vt:lpstr>
      <vt:lpstr>Эволюция 50</vt:lpstr>
      <vt:lpstr>Эволюция 50</vt:lpstr>
      <vt:lpstr>Слайд 65</vt:lpstr>
    </vt:vector>
  </TitlesOfParts>
  <Company>76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1</cp:lastModifiedBy>
  <cp:revision>140</cp:revision>
  <dcterms:created xsi:type="dcterms:W3CDTF">2005-06-10T02:12:28Z</dcterms:created>
  <dcterms:modified xsi:type="dcterms:W3CDTF">2014-05-30T04:03:38Z</dcterms:modified>
</cp:coreProperties>
</file>