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sldIdLst>
    <p:sldId id="270" r:id="rId2"/>
    <p:sldId id="271" r:id="rId3"/>
    <p:sldId id="256" r:id="rId4"/>
    <p:sldId id="269" r:id="rId5"/>
    <p:sldId id="25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FF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5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324749-F556-4861-A9B0-1FF1F2E869AF}" type="datetimeFigureOut">
              <a:rPr lang="ru-RU" smtClean="0"/>
              <a:t>30.05.2014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077AD9-32A5-4C58-9902-9C6791B131F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77AD9-32A5-4C58-9902-9C6791B131F2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13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E9449-1368-4FEB-ADEA-88EB671AFB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C0224-5D75-4505-9159-2C78FB161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06A78-7460-48C3-83E7-4FAAEB2EF6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29950-6401-4B69-BC0E-0B1CA391AF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E111E-571B-45AA-A58D-30F849654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55508-E07C-452A-B6C0-D2951BDB1A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4695C-9D8B-4473-A5C8-8375220530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A6C19-5265-4CB0-81CF-A833FB5836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19D41-A931-4886-AAC9-05E1685B18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CD2F6F-41AE-4022-8C8A-4DAFFB078B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23ECB-9835-46CD-BEEF-96E8796E39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5492C4-C236-4A95-860D-CF9A1E8093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409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410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6F42F072-33E3-419A-87AA-83ACAE9EDF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4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3.xml"/><Relationship Id="rId3" Type="http://schemas.openxmlformats.org/officeDocument/2006/relationships/image" Target="../media/image2.png"/><Relationship Id="rId7" Type="http://schemas.openxmlformats.org/officeDocument/2006/relationships/slide" Target="slide10.xml"/><Relationship Id="rId12" Type="http://schemas.openxmlformats.org/officeDocument/2006/relationships/slide" Target="slide1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5" Type="http://schemas.openxmlformats.org/officeDocument/2006/relationships/slide" Target="slide15.xml"/><Relationship Id="rId10" Type="http://schemas.openxmlformats.org/officeDocument/2006/relationships/slide" Target="slide9.xml"/><Relationship Id="rId4" Type="http://schemas.openxmlformats.org/officeDocument/2006/relationships/slide" Target="slide4.xml"/><Relationship Id="rId9" Type="http://schemas.openxmlformats.org/officeDocument/2006/relationships/slide" Target="slide8.xml"/><Relationship Id="rId14" Type="http://schemas.openxmlformats.org/officeDocument/2006/relationships/slide" Target="slide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2435870"/>
          </a:xfrm>
        </p:spPr>
        <p:txBody>
          <a:bodyPr/>
          <a:lstStyle/>
          <a:p>
            <a:r>
              <a:rPr lang="ru-RU" sz="3200" dirty="0" smtClean="0"/>
              <a:t>Урок-игра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Организация урока:</a:t>
            </a:r>
          </a:p>
          <a:p>
            <a:r>
              <a:rPr lang="ru-RU" dirty="0" smtClean="0"/>
              <a:t>Класс делится на  группы по 4-5 </a:t>
            </a:r>
            <a:r>
              <a:rPr lang="ru-RU" dirty="0" smtClean="0"/>
              <a:t>человек</a:t>
            </a:r>
          </a:p>
          <a:p>
            <a:r>
              <a:rPr lang="ru-RU" dirty="0" smtClean="0"/>
              <a:t>На обдумывание вопроса дается 1 минута.</a:t>
            </a:r>
          </a:p>
          <a:p>
            <a:r>
              <a:rPr lang="ru-RU" dirty="0" smtClean="0"/>
              <a:t>При неправильном ответе право отвечать переходит в другую команду</a:t>
            </a:r>
            <a:endParaRPr lang="ru-RU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861048"/>
            <a:ext cx="3008313" cy="2664296"/>
          </a:xfrm>
        </p:spPr>
        <p:txBody>
          <a:bodyPr/>
          <a:lstStyle/>
          <a:p>
            <a:pPr algn="ctr"/>
            <a:r>
              <a:rPr lang="ru-RU" sz="2800" dirty="0" smtClean="0"/>
              <a:t>составила учитель биологии Омарова Б.Б.</a:t>
            </a:r>
            <a:br>
              <a:rPr lang="ru-RU" sz="2800" dirty="0" smtClean="0"/>
            </a:br>
            <a:r>
              <a:rPr lang="ru-RU" sz="2800" dirty="0" smtClean="0"/>
              <a:t>2014 г.</a:t>
            </a:r>
            <a:endParaRPr lang="ru-RU" sz="28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63" y="277813"/>
            <a:ext cx="8186737" cy="579437"/>
          </a:xfrm>
        </p:spPr>
        <p:txBody>
          <a:bodyPr/>
          <a:lstStyle/>
          <a:p>
            <a:pPr>
              <a:defRPr/>
            </a:pPr>
            <a:r>
              <a:rPr lang="ru-RU" smtClean="0"/>
              <a:t>Вопрос 7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457200" y="1000125"/>
            <a:ext cx="6257925" cy="5572125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/>
              <a:t>Что такое стабилизирующий отбор? Кто впервые обратил на него внимание?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6715125" y="1600200"/>
            <a:ext cx="1971675" cy="4530725"/>
          </a:xfrm>
        </p:spPr>
        <p:txBody>
          <a:bodyPr/>
          <a:lstStyle/>
          <a:p>
            <a:pPr>
              <a:defRPr/>
            </a:pPr>
            <a:endParaRPr lang="ru-RU" sz="28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/>
              <a:t>             </a:t>
            </a:r>
            <a:endParaRPr lang="ru-RU" sz="2800" dirty="0"/>
          </a:p>
        </p:txBody>
      </p:sp>
      <p:grpSp>
        <p:nvGrpSpPr>
          <p:cNvPr id="5" name="Group 105"/>
          <p:cNvGrpSpPr>
            <a:grpSpLocks/>
          </p:cNvGrpSpPr>
          <p:nvPr/>
        </p:nvGrpSpPr>
        <p:grpSpPr bwMode="auto">
          <a:xfrm>
            <a:off x="7669213" y="4652963"/>
            <a:ext cx="215900" cy="844550"/>
            <a:chOff x="1338" y="2160"/>
            <a:chExt cx="125" cy="578"/>
          </a:xfrm>
        </p:grpSpPr>
        <p:sp>
          <p:nvSpPr>
            <p:cNvPr id="10260" name="AutoShape 106" descr="Песок"/>
            <p:cNvSpPr>
              <a:spLocks noChangeAspect="1" noChangeArrowheads="1"/>
            </p:cNvSpPr>
            <p:nvPr/>
          </p:nvSpPr>
          <p:spPr bwMode="auto">
            <a:xfrm>
              <a:off x="133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1" name="AutoShape 107" descr="Песок"/>
            <p:cNvSpPr>
              <a:spLocks noChangeAspect="1" noChangeArrowheads="1"/>
            </p:cNvSpPr>
            <p:nvPr/>
          </p:nvSpPr>
          <p:spPr bwMode="auto">
            <a:xfrm>
              <a:off x="1383" y="225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2" name="AutoShape 108" descr="Песок"/>
            <p:cNvSpPr>
              <a:spLocks noChangeAspect="1" noChangeArrowheads="1"/>
            </p:cNvSpPr>
            <p:nvPr/>
          </p:nvSpPr>
          <p:spPr bwMode="auto">
            <a:xfrm>
              <a:off x="133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3" name="AutoShape 109" descr="Песок"/>
            <p:cNvSpPr>
              <a:spLocks noChangeAspect="1" noChangeArrowheads="1"/>
            </p:cNvSpPr>
            <p:nvPr/>
          </p:nvSpPr>
          <p:spPr bwMode="auto">
            <a:xfrm>
              <a:off x="1383" y="234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4" name="AutoShape 110" descr="Песок"/>
            <p:cNvSpPr>
              <a:spLocks noChangeAspect="1" noChangeArrowheads="1"/>
            </p:cNvSpPr>
            <p:nvPr/>
          </p:nvSpPr>
          <p:spPr bwMode="auto">
            <a:xfrm>
              <a:off x="142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5" name="AutoShape 111" descr="Песок"/>
            <p:cNvSpPr>
              <a:spLocks noChangeAspect="1" noChangeArrowheads="1"/>
            </p:cNvSpPr>
            <p:nvPr/>
          </p:nvSpPr>
          <p:spPr bwMode="auto">
            <a:xfrm>
              <a:off x="142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6" name="AutoShape 112" descr="Песок"/>
            <p:cNvSpPr>
              <a:spLocks noChangeAspect="1" noChangeArrowheads="1"/>
            </p:cNvSpPr>
            <p:nvPr/>
          </p:nvSpPr>
          <p:spPr bwMode="auto">
            <a:xfrm>
              <a:off x="1383" y="2160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7" name="AutoShape 113" descr="Песок"/>
            <p:cNvSpPr>
              <a:spLocks noChangeAspect="1" noChangeArrowheads="1"/>
            </p:cNvSpPr>
            <p:nvPr/>
          </p:nvSpPr>
          <p:spPr bwMode="auto">
            <a:xfrm>
              <a:off x="1429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8" name="AutoShape 114" descr="Песок"/>
            <p:cNvSpPr>
              <a:spLocks noChangeAspect="1" noChangeArrowheads="1"/>
            </p:cNvSpPr>
            <p:nvPr/>
          </p:nvSpPr>
          <p:spPr bwMode="auto">
            <a:xfrm>
              <a:off x="1338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9" name="AutoShape 115" descr="Песок"/>
            <p:cNvSpPr>
              <a:spLocks noChangeAspect="1" noChangeArrowheads="1"/>
            </p:cNvSpPr>
            <p:nvPr/>
          </p:nvSpPr>
          <p:spPr bwMode="auto">
            <a:xfrm>
              <a:off x="1429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0" name="AutoShape 116" descr="Песок"/>
            <p:cNvSpPr>
              <a:spLocks noChangeAspect="1" noChangeArrowheads="1"/>
            </p:cNvSpPr>
            <p:nvPr/>
          </p:nvSpPr>
          <p:spPr bwMode="auto">
            <a:xfrm>
              <a:off x="1383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1" name="AutoShape 117" descr="Песок"/>
            <p:cNvSpPr>
              <a:spLocks noChangeAspect="1" noChangeArrowheads="1"/>
            </p:cNvSpPr>
            <p:nvPr/>
          </p:nvSpPr>
          <p:spPr bwMode="auto">
            <a:xfrm>
              <a:off x="1338" y="247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2" name="AutoShape 118" descr="Песок"/>
            <p:cNvSpPr>
              <a:spLocks noChangeAspect="1" noChangeArrowheads="1"/>
            </p:cNvSpPr>
            <p:nvPr/>
          </p:nvSpPr>
          <p:spPr bwMode="auto">
            <a:xfrm>
              <a:off x="1429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3" name="AutoShape 119" descr="Песок"/>
            <p:cNvSpPr>
              <a:spLocks noChangeAspect="1" noChangeArrowheads="1"/>
            </p:cNvSpPr>
            <p:nvPr/>
          </p:nvSpPr>
          <p:spPr bwMode="auto">
            <a:xfrm>
              <a:off x="1383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4" name="AutoShape 120" descr="Песок"/>
            <p:cNvSpPr>
              <a:spLocks noChangeAspect="1" noChangeArrowheads="1"/>
            </p:cNvSpPr>
            <p:nvPr/>
          </p:nvSpPr>
          <p:spPr bwMode="auto">
            <a:xfrm>
              <a:off x="1383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5" name="AutoShape 121" descr="Песок"/>
            <p:cNvSpPr>
              <a:spLocks noChangeAspect="1" noChangeArrowheads="1"/>
            </p:cNvSpPr>
            <p:nvPr/>
          </p:nvSpPr>
          <p:spPr bwMode="auto">
            <a:xfrm>
              <a:off x="1338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6" name="AutoShape 122" descr="Песок"/>
            <p:cNvSpPr>
              <a:spLocks noChangeAspect="1" noChangeArrowheads="1"/>
            </p:cNvSpPr>
            <p:nvPr/>
          </p:nvSpPr>
          <p:spPr bwMode="auto">
            <a:xfrm>
              <a:off x="1429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7" name="AutoShape 123" descr="Песок"/>
            <p:cNvSpPr>
              <a:spLocks noChangeAspect="1" noChangeArrowheads="1"/>
            </p:cNvSpPr>
            <p:nvPr/>
          </p:nvSpPr>
          <p:spPr bwMode="auto">
            <a:xfrm>
              <a:off x="1383" y="2659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8" name="AutoShape 124" descr="Песок"/>
            <p:cNvSpPr>
              <a:spLocks noChangeAspect="1" noChangeArrowheads="1"/>
            </p:cNvSpPr>
            <p:nvPr/>
          </p:nvSpPr>
          <p:spPr bwMode="auto">
            <a:xfrm>
              <a:off x="1338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9" name="AutoShape 125" descr="Песок"/>
            <p:cNvSpPr>
              <a:spLocks noChangeAspect="1" noChangeArrowheads="1"/>
            </p:cNvSpPr>
            <p:nvPr/>
          </p:nvSpPr>
          <p:spPr bwMode="auto">
            <a:xfrm>
              <a:off x="1338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80" name="AutoShape 126" descr="Песок"/>
            <p:cNvSpPr>
              <a:spLocks noChangeAspect="1" noChangeArrowheads="1"/>
            </p:cNvSpPr>
            <p:nvPr/>
          </p:nvSpPr>
          <p:spPr bwMode="auto">
            <a:xfrm>
              <a:off x="1383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246" name="Group 127"/>
          <p:cNvGrpSpPr>
            <a:grpSpLocks/>
          </p:cNvGrpSpPr>
          <p:nvPr/>
        </p:nvGrpSpPr>
        <p:grpSpPr bwMode="auto">
          <a:xfrm>
            <a:off x="6948488" y="3429000"/>
            <a:ext cx="1727200" cy="2393950"/>
            <a:chOff x="1020" y="1480"/>
            <a:chExt cx="1270" cy="1734"/>
          </a:xfrm>
        </p:grpSpPr>
        <p:grpSp>
          <p:nvGrpSpPr>
            <p:cNvPr id="10253" name="Group 128"/>
            <p:cNvGrpSpPr>
              <a:grpSpLocks/>
            </p:cNvGrpSpPr>
            <p:nvPr/>
          </p:nvGrpSpPr>
          <p:grpSpPr bwMode="auto">
            <a:xfrm>
              <a:off x="1247" y="1570"/>
              <a:ext cx="758" cy="1574"/>
              <a:chOff x="1429" y="1979"/>
              <a:chExt cx="576" cy="1165"/>
            </a:xfrm>
          </p:grpSpPr>
          <p:sp>
            <p:nvSpPr>
              <p:cNvPr id="10258" name="AutoShape 129"/>
              <p:cNvSpPr>
                <a:spLocks noChangeArrowheads="1"/>
              </p:cNvSpPr>
              <p:nvPr/>
            </p:nvSpPr>
            <p:spPr bwMode="auto">
              <a:xfrm>
                <a:off x="1429" y="2568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59" name="AutoShape 130"/>
              <p:cNvSpPr>
                <a:spLocks noChangeArrowheads="1"/>
              </p:cNvSpPr>
              <p:nvPr/>
            </p:nvSpPr>
            <p:spPr bwMode="auto">
              <a:xfrm>
                <a:off x="1429" y="1979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0254" name="AutoShape 131" descr="Орех"/>
            <p:cNvSpPr>
              <a:spLocks noChangeArrowheads="1"/>
            </p:cNvSpPr>
            <p:nvPr/>
          </p:nvSpPr>
          <p:spPr bwMode="auto">
            <a:xfrm>
              <a:off x="1020" y="1480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5" name="AutoShape 132" descr="Орех"/>
            <p:cNvSpPr>
              <a:spLocks noChangeArrowheads="1"/>
            </p:cNvSpPr>
            <p:nvPr/>
          </p:nvSpPr>
          <p:spPr bwMode="auto">
            <a:xfrm>
              <a:off x="1020" y="3022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6" name="Line 133"/>
            <p:cNvSpPr>
              <a:spLocks noChangeShapeType="1"/>
            </p:cNvSpPr>
            <p:nvPr/>
          </p:nvSpPr>
          <p:spPr bwMode="auto">
            <a:xfrm>
              <a:off x="2154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7" name="Line 134"/>
            <p:cNvSpPr>
              <a:spLocks noChangeShapeType="1"/>
            </p:cNvSpPr>
            <p:nvPr/>
          </p:nvSpPr>
          <p:spPr bwMode="auto">
            <a:xfrm>
              <a:off x="1111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" name="Freeform 135" descr="Песок"/>
          <p:cNvSpPr>
            <a:spLocks/>
          </p:cNvSpPr>
          <p:nvPr/>
        </p:nvSpPr>
        <p:spPr bwMode="auto">
          <a:xfrm>
            <a:off x="7269163" y="4043363"/>
            <a:ext cx="1009650" cy="625475"/>
          </a:xfrm>
          <a:custGeom>
            <a:avLst/>
            <a:gdLst>
              <a:gd name="T0" fmla="*/ 2147483647 w 636"/>
              <a:gd name="T1" fmla="*/ 2147483647 h 394"/>
              <a:gd name="T2" fmla="*/ 2147483647 w 636"/>
              <a:gd name="T3" fmla="*/ 2147483647 h 394"/>
              <a:gd name="T4" fmla="*/ 2147483647 w 636"/>
              <a:gd name="T5" fmla="*/ 2147483647 h 394"/>
              <a:gd name="T6" fmla="*/ 2147483647 w 636"/>
              <a:gd name="T7" fmla="*/ 2147483647 h 394"/>
              <a:gd name="T8" fmla="*/ 2147483647 w 636"/>
              <a:gd name="T9" fmla="*/ 2147483647 h 394"/>
              <a:gd name="T10" fmla="*/ 2147483647 w 636"/>
              <a:gd name="T11" fmla="*/ 2147483647 h 394"/>
              <a:gd name="T12" fmla="*/ 2147483647 w 636"/>
              <a:gd name="T13" fmla="*/ 2147483647 h 394"/>
              <a:gd name="T14" fmla="*/ 2147483647 w 636"/>
              <a:gd name="T15" fmla="*/ 2147483647 h 394"/>
              <a:gd name="T16" fmla="*/ 2147483647 w 636"/>
              <a:gd name="T17" fmla="*/ 0 h 394"/>
              <a:gd name="T18" fmla="*/ 2147483647 w 636"/>
              <a:gd name="T19" fmla="*/ 2147483647 h 394"/>
              <a:gd name="T20" fmla="*/ 0 w 636"/>
              <a:gd name="T21" fmla="*/ 2147483647 h 394"/>
              <a:gd name="T22" fmla="*/ 2147483647 w 636"/>
              <a:gd name="T23" fmla="*/ 2147483647 h 39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636"/>
              <a:gd name="T37" fmla="*/ 0 h 394"/>
              <a:gd name="T38" fmla="*/ 636 w 636"/>
              <a:gd name="T39" fmla="*/ 394 h 39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636" h="394">
                <a:moveTo>
                  <a:pt x="224" y="358"/>
                </a:moveTo>
                <a:cubicBezTo>
                  <a:pt x="264" y="361"/>
                  <a:pt x="304" y="355"/>
                  <a:pt x="340" y="361"/>
                </a:cubicBezTo>
                <a:cubicBezTo>
                  <a:pt x="366" y="362"/>
                  <a:pt x="407" y="357"/>
                  <a:pt x="416" y="355"/>
                </a:cubicBezTo>
                <a:cubicBezTo>
                  <a:pt x="425" y="353"/>
                  <a:pt x="399" y="351"/>
                  <a:pt x="394" y="351"/>
                </a:cubicBezTo>
                <a:cubicBezTo>
                  <a:pt x="389" y="351"/>
                  <a:pt x="380" y="354"/>
                  <a:pt x="383" y="355"/>
                </a:cubicBezTo>
                <a:cubicBezTo>
                  <a:pt x="387" y="356"/>
                  <a:pt x="410" y="358"/>
                  <a:pt x="414" y="358"/>
                </a:cubicBezTo>
                <a:cubicBezTo>
                  <a:pt x="419" y="358"/>
                  <a:pt x="374" y="394"/>
                  <a:pt x="411" y="357"/>
                </a:cubicBezTo>
                <a:lnTo>
                  <a:pt x="633" y="133"/>
                </a:lnTo>
                <a:lnTo>
                  <a:pt x="636" y="0"/>
                </a:lnTo>
                <a:lnTo>
                  <a:pt x="4" y="11"/>
                </a:lnTo>
                <a:lnTo>
                  <a:pt x="0" y="133"/>
                </a:lnTo>
                <a:lnTo>
                  <a:pt x="224" y="358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" name="Freeform 136" descr="Песок"/>
          <p:cNvSpPr>
            <a:spLocks/>
          </p:cNvSpPr>
          <p:nvPr/>
        </p:nvSpPr>
        <p:spPr bwMode="auto">
          <a:xfrm>
            <a:off x="7278688" y="5086350"/>
            <a:ext cx="993775" cy="471488"/>
          </a:xfrm>
          <a:custGeom>
            <a:avLst/>
            <a:gdLst>
              <a:gd name="T0" fmla="*/ 2147483647 w 626"/>
              <a:gd name="T1" fmla="*/ 2147483647 h 297"/>
              <a:gd name="T2" fmla="*/ 2147483647 w 626"/>
              <a:gd name="T3" fmla="*/ 2147483647 h 297"/>
              <a:gd name="T4" fmla="*/ 2147483647 w 626"/>
              <a:gd name="T5" fmla="*/ 2147483647 h 297"/>
              <a:gd name="T6" fmla="*/ 2147483647 w 626"/>
              <a:gd name="T7" fmla="*/ 2147483647 h 297"/>
              <a:gd name="T8" fmla="*/ 2147483647 w 626"/>
              <a:gd name="T9" fmla="*/ 2147483647 h 297"/>
              <a:gd name="T10" fmla="*/ 2147483647 w 626"/>
              <a:gd name="T11" fmla="*/ 2147483647 h 297"/>
              <a:gd name="T12" fmla="*/ 2147483647 w 626"/>
              <a:gd name="T13" fmla="*/ 2147483647 h 297"/>
              <a:gd name="T14" fmla="*/ 2147483647 w 626"/>
              <a:gd name="T15" fmla="*/ 2147483647 h 297"/>
              <a:gd name="T16" fmla="*/ 2147483647 w 626"/>
              <a:gd name="T17" fmla="*/ 2147483647 h 297"/>
              <a:gd name="T18" fmla="*/ 2147483647 w 626"/>
              <a:gd name="T19" fmla="*/ 0 h 297"/>
              <a:gd name="T20" fmla="*/ 0 w 626"/>
              <a:gd name="T21" fmla="*/ 2147483647 h 297"/>
              <a:gd name="T22" fmla="*/ 2147483647 w 626"/>
              <a:gd name="T23" fmla="*/ 2147483647 h 297"/>
              <a:gd name="T24" fmla="*/ 2147483647 w 626"/>
              <a:gd name="T25" fmla="*/ 2147483647 h 29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626"/>
              <a:gd name="T40" fmla="*/ 0 h 297"/>
              <a:gd name="T41" fmla="*/ 626 w 626"/>
              <a:gd name="T42" fmla="*/ 297 h 29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626" h="297">
                <a:moveTo>
                  <a:pt x="120" y="292"/>
                </a:moveTo>
                <a:cubicBezTo>
                  <a:pt x="161" y="294"/>
                  <a:pt x="305" y="291"/>
                  <a:pt x="342" y="296"/>
                </a:cubicBezTo>
                <a:cubicBezTo>
                  <a:pt x="367" y="297"/>
                  <a:pt x="468" y="297"/>
                  <a:pt x="494" y="296"/>
                </a:cubicBezTo>
                <a:cubicBezTo>
                  <a:pt x="520" y="295"/>
                  <a:pt x="492" y="294"/>
                  <a:pt x="496" y="292"/>
                </a:cubicBezTo>
                <a:cubicBezTo>
                  <a:pt x="500" y="290"/>
                  <a:pt x="519" y="283"/>
                  <a:pt x="520" y="282"/>
                </a:cubicBezTo>
                <a:cubicBezTo>
                  <a:pt x="521" y="281"/>
                  <a:pt x="503" y="286"/>
                  <a:pt x="504" y="284"/>
                </a:cubicBezTo>
                <a:cubicBezTo>
                  <a:pt x="505" y="282"/>
                  <a:pt x="507" y="290"/>
                  <a:pt x="526" y="272"/>
                </a:cubicBezTo>
                <a:lnTo>
                  <a:pt x="622" y="172"/>
                </a:lnTo>
                <a:lnTo>
                  <a:pt x="622" y="164"/>
                </a:lnTo>
                <a:lnTo>
                  <a:pt x="626" y="0"/>
                </a:lnTo>
                <a:lnTo>
                  <a:pt x="0" y="4"/>
                </a:lnTo>
                <a:lnTo>
                  <a:pt x="1" y="169"/>
                </a:lnTo>
                <a:lnTo>
                  <a:pt x="120" y="292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9" name="AutoShape 41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388350" y="6021388"/>
            <a:ext cx="755650" cy="8366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5" name="AutoShape 39"/>
          <p:cNvSpPr>
            <a:spLocks noChangeArrowheads="1"/>
          </p:cNvSpPr>
          <p:nvPr/>
        </p:nvSpPr>
        <p:spPr bwMode="auto">
          <a:xfrm>
            <a:off x="6786563" y="1773238"/>
            <a:ext cx="2106612" cy="935037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FF3300"/>
                </a:solidFill>
              </a:rPr>
              <a:t>ОТВЕТ</a:t>
            </a:r>
          </a:p>
        </p:txBody>
      </p:sp>
      <p:sp>
        <p:nvSpPr>
          <p:cNvPr id="4136" name="AutoShape 40"/>
          <p:cNvSpPr>
            <a:spLocks noChangeArrowheads="1"/>
          </p:cNvSpPr>
          <p:nvPr/>
        </p:nvSpPr>
        <p:spPr bwMode="auto">
          <a:xfrm>
            <a:off x="683568" y="2708920"/>
            <a:ext cx="5616624" cy="2664296"/>
          </a:xfrm>
          <a:prstGeom prst="wedgeRectCallout">
            <a:avLst>
              <a:gd name="adj1" fmla="val -41419"/>
              <a:gd name="adj2" fmla="val 8385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Стабилизирующий отбор</a:t>
            </a:r>
            <a:r>
              <a:rPr lang="ru-RU" sz="2000" dirty="0" smtClean="0">
                <a:solidFill>
                  <a:schemeClr val="bg1"/>
                </a:solidFill>
              </a:rPr>
              <a:t> — форма естественного отбора, при которой его действие направлено против особей, имеющих крайние отклонения от средней нормы, в пользу особей со средней выраженностью признака. Понятие стабилизирующего отбора ввел в науку и проанализировал И. И. Шмальгаузен.</a:t>
            </a:r>
            <a:endParaRPr lang="ru-RU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60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2" presetClass="emph" presetSubtype="0" repeatCount="3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22" presetClass="entr" presetSubtype="4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60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0"/>
                            </p:stCondLst>
                            <p:childTnLst>
                              <p:par>
                                <p:cTn id="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35"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413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63" y="277813"/>
            <a:ext cx="8186737" cy="579437"/>
          </a:xfrm>
        </p:spPr>
        <p:txBody>
          <a:bodyPr/>
          <a:lstStyle/>
          <a:p>
            <a:pPr>
              <a:defRPr/>
            </a:pPr>
            <a:r>
              <a:rPr lang="ru-RU" smtClean="0"/>
              <a:t>Вопрос 8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457200" y="1000125"/>
            <a:ext cx="6257925" cy="5572125"/>
          </a:xfrm>
        </p:spPr>
        <p:txBody>
          <a:bodyPr/>
          <a:lstStyle/>
          <a:p>
            <a:pPr>
              <a:defRPr/>
            </a:pPr>
            <a:r>
              <a:rPr lang="ru-RU" b="1" dirty="0" smtClean="0"/>
              <a:t>Что такое индустриальный </a:t>
            </a:r>
            <a:r>
              <a:rPr lang="ru-RU" b="1" dirty="0" err="1" smtClean="0"/>
              <a:t>меланизм</a:t>
            </a:r>
            <a:r>
              <a:rPr lang="ru-RU" b="1" dirty="0" smtClean="0"/>
              <a:t>?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6715125" y="1600200"/>
            <a:ext cx="1971675" cy="4530725"/>
          </a:xfrm>
        </p:spPr>
        <p:txBody>
          <a:bodyPr/>
          <a:lstStyle/>
          <a:p>
            <a:pPr>
              <a:defRPr/>
            </a:pPr>
            <a:endParaRPr lang="ru-RU" sz="28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/>
              <a:t>             </a:t>
            </a:r>
            <a:endParaRPr lang="ru-RU" sz="2800" dirty="0"/>
          </a:p>
        </p:txBody>
      </p:sp>
      <p:grpSp>
        <p:nvGrpSpPr>
          <p:cNvPr id="5" name="Group 105"/>
          <p:cNvGrpSpPr>
            <a:grpSpLocks/>
          </p:cNvGrpSpPr>
          <p:nvPr/>
        </p:nvGrpSpPr>
        <p:grpSpPr bwMode="auto">
          <a:xfrm>
            <a:off x="7669213" y="4652963"/>
            <a:ext cx="215900" cy="844550"/>
            <a:chOff x="1338" y="2160"/>
            <a:chExt cx="125" cy="578"/>
          </a:xfrm>
        </p:grpSpPr>
        <p:sp>
          <p:nvSpPr>
            <p:cNvPr id="11284" name="AutoShape 106" descr="Песок"/>
            <p:cNvSpPr>
              <a:spLocks noChangeAspect="1" noChangeArrowheads="1"/>
            </p:cNvSpPr>
            <p:nvPr/>
          </p:nvSpPr>
          <p:spPr bwMode="auto">
            <a:xfrm>
              <a:off x="133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5" name="AutoShape 107" descr="Песок"/>
            <p:cNvSpPr>
              <a:spLocks noChangeAspect="1" noChangeArrowheads="1"/>
            </p:cNvSpPr>
            <p:nvPr/>
          </p:nvSpPr>
          <p:spPr bwMode="auto">
            <a:xfrm>
              <a:off x="1383" y="225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6" name="AutoShape 108" descr="Песок"/>
            <p:cNvSpPr>
              <a:spLocks noChangeAspect="1" noChangeArrowheads="1"/>
            </p:cNvSpPr>
            <p:nvPr/>
          </p:nvSpPr>
          <p:spPr bwMode="auto">
            <a:xfrm>
              <a:off x="133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7" name="AutoShape 109" descr="Песок"/>
            <p:cNvSpPr>
              <a:spLocks noChangeAspect="1" noChangeArrowheads="1"/>
            </p:cNvSpPr>
            <p:nvPr/>
          </p:nvSpPr>
          <p:spPr bwMode="auto">
            <a:xfrm>
              <a:off x="1383" y="234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8" name="AutoShape 110" descr="Песок"/>
            <p:cNvSpPr>
              <a:spLocks noChangeAspect="1" noChangeArrowheads="1"/>
            </p:cNvSpPr>
            <p:nvPr/>
          </p:nvSpPr>
          <p:spPr bwMode="auto">
            <a:xfrm>
              <a:off x="142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9" name="AutoShape 111" descr="Песок"/>
            <p:cNvSpPr>
              <a:spLocks noChangeAspect="1" noChangeArrowheads="1"/>
            </p:cNvSpPr>
            <p:nvPr/>
          </p:nvSpPr>
          <p:spPr bwMode="auto">
            <a:xfrm>
              <a:off x="142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90" name="AutoShape 112" descr="Песок"/>
            <p:cNvSpPr>
              <a:spLocks noChangeAspect="1" noChangeArrowheads="1"/>
            </p:cNvSpPr>
            <p:nvPr/>
          </p:nvSpPr>
          <p:spPr bwMode="auto">
            <a:xfrm>
              <a:off x="1383" y="2160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91" name="AutoShape 113" descr="Песок"/>
            <p:cNvSpPr>
              <a:spLocks noChangeAspect="1" noChangeArrowheads="1"/>
            </p:cNvSpPr>
            <p:nvPr/>
          </p:nvSpPr>
          <p:spPr bwMode="auto">
            <a:xfrm>
              <a:off x="1429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92" name="AutoShape 114" descr="Песок"/>
            <p:cNvSpPr>
              <a:spLocks noChangeAspect="1" noChangeArrowheads="1"/>
            </p:cNvSpPr>
            <p:nvPr/>
          </p:nvSpPr>
          <p:spPr bwMode="auto">
            <a:xfrm>
              <a:off x="1338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93" name="AutoShape 115" descr="Песок"/>
            <p:cNvSpPr>
              <a:spLocks noChangeAspect="1" noChangeArrowheads="1"/>
            </p:cNvSpPr>
            <p:nvPr/>
          </p:nvSpPr>
          <p:spPr bwMode="auto">
            <a:xfrm>
              <a:off x="1429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94" name="AutoShape 116" descr="Песок"/>
            <p:cNvSpPr>
              <a:spLocks noChangeAspect="1" noChangeArrowheads="1"/>
            </p:cNvSpPr>
            <p:nvPr/>
          </p:nvSpPr>
          <p:spPr bwMode="auto">
            <a:xfrm>
              <a:off x="1383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95" name="AutoShape 117" descr="Песок"/>
            <p:cNvSpPr>
              <a:spLocks noChangeAspect="1" noChangeArrowheads="1"/>
            </p:cNvSpPr>
            <p:nvPr/>
          </p:nvSpPr>
          <p:spPr bwMode="auto">
            <a:xfrm>
              <a:off x="1338" y="247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96" name="AutoShape 118" descr="Песок"/>
            <p:cNvSpPr>
              <a:spLocks noChangeAspect="1" noChangeArrowheads="1"/>
            </p:cNvSpPr>
            <p:nvPr/>
          </p:nvSpPr>
          <p:spPr bwMode="auto">
            <a:xfrm>
              <a:off x="1429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97" name="AutoShape 119" descr="Песок"/>
            <p:cNvSpPr>
              <a:spLocks noChangeAspect="1" noChangeArrowheads="1"/>
            </p:cNvSpPr>
            <p:nvPr/>
          </p:nvSpPr>
          <p:spPr bwMode="auto">
            <a:xfrm>
              <a:off x="1383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98" name="AutoShape 120" descr="Песок"/>
            <p:cNvSpPr>
              <a:spLocks noChangeAspect="1" noChangeArrowheads="1"/>
            </p:cNvSpPr>
            <p:nvPr/>
          </p:nvSpPr>
          <p:spPr bwMode="auto">
            <a:xfrm>
              <a:off x="1383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99" name="AutoShape 121" descr="Песок"/>
            <p:cNvSpPr>
              <a:spLocks noChangeAspect="1" noChangeArrowheads="1"/>
            </p:cNvSpPr>
            <p:nvPr/>
          </p:nvSpPr>
          <p:spPr bwMode="auto">
            <a:xfrm>
              <a:off x="1338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0" name="AutoShape 122" descr="Песок"/>
            <p:cNvSpPr>
              <a:spLocks noChangeAspect="1" noChangeArrowheads="1"/>
            </p:cNvSpPr>
            <p:nvPr/>
          </p:nvSpPr>
          <p:spPr bwMode="auto">
            <a:xfrm>
              <a:off x="1429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1" name="AutoShape 123" descr="Песок"/>
            <p:cNvSpPr>
              <a:spLocks noChangeAspect="1" noChangeArrowheads="1"/>
            </p:cNvSpPr>
            <p:nvPr/>
          </p:nvSpPr>
          <p:spPr bwMode="auto">
            <a:xfrm>
              <a:off x="1383" y="2659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2" name="AutoShape 124" descr="Песок"/>
            <p:cNvSpPr>
              <a:spLocks noChangeAspect="1" noChangeArrowheads="1"/>
            </p:cNvSpPr>
            <p:nvPr/>
          </p:nvSpPr>
          <p:spPr bwMode="auto">
            <a:xfrm>
              <a:off x="1338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3" name="AutoShape 125" descr="Песок"/>
            <p:cNvSpPr>
              <a:spLocks noChangeAspect="1" noChangeArrowheads="1"/>
            </p:cNvSpPr>
            <p:nvPr/>
          </p:nvSpPr>
          <p:spPr bwMode="auto">
            <a:xfrm>
              <a:off x="1338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4" name="AutoShape 126" descr="Песок"/>
            <p:cNvSpPr>
              <a:spLocks noChangeAspect="1" noChangeArrowheads="1"/>
            </p:cNvSpPr>
            <p:nvPr/>
          </p:nvSpPr>
          <p:spPr bwMode="auto">
            <a:xfrm>
              <a:off x="1383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270" name="Group 127"/>
          <p:cNvGrpSpPr>
            <a:grpSpLocks/>
          </p:cNvGrpSpPr>
          <p:nvPr/>
        </p:nvGrpSpPr>
        <p:grpSpPr bwMode="auto">
          <a:xfrm>
            <a:off x="6948488" y="3429000"/>
            <a:ext cx="1727200" cy="2393950"/>
            <a:chOff x="1020" y="1480"/>
            <a:chExt cx="1270" cy="1734"/>
          </a:xfrm>
        </p:grpSpPr>
        <p:grpSp>
          <p:nvGrpSpPr>
            <p:cNvPr id="11277" name="Group 128"/>
            <p:cNvGrpSpPr>
              <a:grpSpLocks/>
            </p:cNvGrpSpPr>
            <p:nvPr/>
          </p:nvGrpSpPr>
          <p:grpSpPr bwMode="auto">
            <a:xfrm>
              <a:off x="1247" y="1570"/>
              <a:ext cx="758" cy="1574"/>
              <a:chOff x="1429" y="1979"/>
              <a:chExt cx="576" cy="1165"/>
            </a:xfrm>
          </p:grpSpPr>
          <p:sp>
            <p:nvSpPr>
              <p:cNvPr id="11282" name="AutoShape 129"/>
              <p:cNvSpPr>
                <a:spLocks noChangeArrowheads="1"/>
              </p:cNvSpPr>
              <p:nvPr/>
            </p:nvSpPr>
            <p:spPr bwMode="auto">
              <a:xfrm>
                <a:off x="1429" y="2568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83" name="AutoShape 130"/>
              <p:cNvSpPr>
                <a:spLocks noChangeArrowheads="1"/>
              </p:cNvSpPr>
              <p:nvPr/>
            </p:nvSpPr>
            <p:spPr bwMode="auto">
              <a:xfrm>
                <a:off x="1429" y="1979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1278" name="AutoShape 131" descr="Орех"/>
            <p:cNvSpPr>
              <a:spLocks noChangeArrowheads="1"/>
            </p:cNvSpPr>
            <p:nvPr/>
          </p:nvSpPr>
          <p:spPr bwMode="auto">
            <a:xfrm>
              <a:off x="1020" y="1480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9" name="AutoShape 132" descr="Орех"/>
            <p:cNvSpPr>
              <a:spLocks noChangeArrowheads="1"/>
            </p:cNvSpPr>
            <p:nvPr/>
          </p:nvSpPr>
          <p:spPr bwMode="auto">
            <a:xfrm>
              <a:off x="1020" y="3022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0" name="Line 133"/>
            <p:cNvSpPr>
              <a:spLocks noChangeShapeType="1"/>
            </p:cNvSpPr>
            <p:nvPr/>
          </p:nvSpPr>
          <p:spPr bwMode="auto">
            <a:xfrm>
              <a:off x="2154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81" name="Line 134"/>
            <p:cNvSpPr>
              <a:spLocks noChangeShapeType="1"/>
            </p:cNvSpPr>
            <p:nvPr/>
          </p:nvSpPr>
          <p:spPr bwMode="auto">
            <a:xfrm>
              <a:off x="1111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" name="Freeform 135" descr="Песок"/>
          <p:cNvSpPr>
            <a:spLocks/>
          </p:cNvSpPr>
          <p:nvPr/>
        </p:nvSpPr>
        <p:spPr bwMode="auto">
          <a:xfrm>
            <a:off x="7269163" y="4043363"/>
            <a:ext cx="1009650" cy="625475"/>
          </a:xfrm>
          <a:custGeom>
            <a:avLst/>
            <a:gdLst>
              <a:gd name="T0" fmla="*/ 2147483647 w 636"/>
              <a:gd name="T1" fmla="*/ 2147483647 h 394"/>
              <a:gd name="T2" fmla="*/ 2147483647 w 636"/>
              <a:gd name="T3" fmla="*/ 2147483647 h 394"/>
              <a:gd name="T4" fmla="*/ 2147483647 w 636"/>
              <a:gd name="T5" fmla="*/ 2147483647 h 394"/>
              <a:gd name="T6" fmla="*/ 2147483647 w 636"/>
              <a:gd name="T7" fmla="*/ 2147483647 h 394"/>
              <a:gd name="T8" fmla="*/ 2147483647 w 636"/>
              <a:gd name="T9" fmla="*/ 2147483647 h 394"/>
              <a:gd name="T10" fmla="*/ 2147483647 w 636"/>
              <a:gd name="T11" fmla="*/ 2147483647 h 394"/>
              <a:gd name="T12" fmla="*/ 2147483647 w 636"/>
              <a:gd name="T13" fmla="*/ 2147483647 h 394"/>
              <a:gd name="T14" fmla="*/ 2147483647 w 636"/>
              <a:gd name="T15" fmla="*/ 2147483647 h 394"/>
              <a:gd name="T16" fmla="*/ 2147483647 w 636"/>
              <a:gd name="T17" fmla="*/ 0 h 394"/>
              <a:gd name="T18" fmla="*/ 2147483647 w 636"/>
              <a:gd name="T19" fmla="*/ 2147483647 h 394"/>
              <a:gd name="T20" fmla="*/ 0 w 636"/>
              <a:gd name="T21" fmla="*/ 2147483647 h 394"/>
              <a:gd name="T22" fmla="*/ 2147483647 w 636"/>
              <a:gd name="T23" fmla="*/ 2147483647 h 39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636"/>
              <a:gd name="T37" fmla="*/ 0 h 394"/>
              <a:gd name="T38" fmla="*/ 636 w 636"/>
              <a:gd name="T39" fmla="*/ 394 h 39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636" h="394">
                <a:moveTo>
                  <a:pt x="224" y="358"/>
                </a:moveTo>
                <a:cubicBezTo>
                  <a:pt x="264" y="361"/>
                  <a:pt x="304" y="355"/>
                  <a:pt x="340" y="361"/>
                </a:cubicBezTo>
                <a:cubicBezTo>
                  <a:pt x="366" y="362"/>
                  <a:pt x="407" y="357"/>
                  <a:pt x="416" y="355"/>
                </a:cubicBezTo>
                <a:cubicBezTo>
                  <a:pt x="425" y="353"/>
                  <a:pt x="399" y="351"/>
                  <a:pt x="394" y="351"/>
                </a:cubicBezTo>
                <a:cubicBezTo>
                  <a:pt x="389" y="351"/>
                  <a:pt x="380" y="354"/>
                  <a:pt x="383" y="355"/>
                </a:cubicBezTo>
                <a:cubicBezTo>
                  <a:pt x="387" y="356"/>
                  <a:pt x="410" y="358"/>
                  <a:pt x="414" y="358"/>
                </a:cubicBezTo>
                <a:cubicBezTo>
                  <a:pt x="419" y="358"/>
                  <a:pt x="374" y="394"/>
                  <a:pt x="411" y="357"/>
                </a:cubicBezTo>
                <a:lnTo>
                  <a:pt x="633" y="133"/>
                </a:lnTo>
                <a:lnTo>
                  <a:pt x="636" y="0"/>
                </a:lnTo>
                <a:lnTo>
                  <a:pt x="4" y="11"/>
                </a:lnTo>
                <a:lnTo>
                  <a:pt x="0" y="133"/>
                </a:lnTo>
                <a:lnTo>
                  <a:pt x="224" y="358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" name="Freeform 136" descr="Песок"/>
          <p:cNvSpPr>
            <a:spLocks/>
          </p:cNvSpPr>
          <p:nvPr/>
        </p:nvSpPr>
        <p:spPr bwMode="auto">
          <a:xfrm>
            <a:off x="7278688" y="5086350"/>
            <a:ext cx="993775" cy="471488"/>
          </a:xfrm>
          <a:custGeom>
            <a:avLst/>
            <a:gdLst>
              <a:gd name="T0" fmla="*/ 2147483647 w 626"/>
              <a:gd name="T1" fmla="*/ 2147483647 h 297"/>
              <a:gd name="T2" fmla="*/ 2147483647 w 626"/>
              <a:gd name="T3" fmla="*/ 2147483647 h 297"/>
              <a:gd name="T4" fmla="*/ 2147483647 w 626"/>
              <a:gd name="T5" fmla="*/ 2147483647 h 297"/>
              <a:gd name="T6" fmla="*/ 2147483647 w 626"/>
              <a:gd name="T7" fmla="*/ 2147483647 h 297"/>
              <a:gd name="T8" fmla="*/ 2147483647 w 626"/>
              <a:gd name="T9" fmla="*/ 2147483647 h 297"/>
              <a:gd name="T10" fmla="*/ 2147483647 w 626"/>
              <a:gd name="T11" fmla="*/ 2147483647 h 297"/>
              <a:gd name="T12" fmla="*/ 2147483647 w 626"/>
              <a:gd name="T13" fmla="*/ 2147483647 h 297"/>
              <a:gd name="T14" fmla="*/ 2147483647 w 626"/>
              <a:gd name="T15" fmla="*/ 2147483647 h 297"/>
              <a:gd name="T16" fmla="*/ 2147483647 w 626"/>
              <a:gd name="T17" fmla="*/ 2147483647 h 297"/>
              <a:gd name="T18" fmla="*/ 2147483647 w 626"/>
              <a:gd name="T19" fmla="*/ 0 h 297"/>
              <a:gd name="T20" fmla="*/ 0 w 626"/>
              <a:gd name="T21" fmla="*/ 2147483647 h 297"/>
              <a:gd name="T22" fmla="*/ 2147483647 w 626"/>
              <a:gd name="T23" fmla="*/ 2147483647 h 297"/>
              <a:gd name="T24" fmla="*/ 2147483647 w 626"/>
              <a:gd name="T25" fmla="*/ 2147483647 h 29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626"/>
              <a:gd name="T40" fmla="*/ 0 h 297"/>
              <a:gd name="T41" fmla="*/ 626 w 626"/>
              <a:gd name="T42" fmla="*/ 297 h 29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626" h="297">
                <a:moveTo>
                  <a:pt x="120" y="292"/>
                </a:moveTo>
                <a:cubicBezTo>
                  <a:pt x="161" y="294"/>
                  <a:pt x="305" y="291"/>
                  <a:pt x="342" y="296"/>
                </a:cubicBezTo>
                <a:cubicBezTo>
                  <a:pt x="367" y="297"/>
                  <a:pt x="468" y="297"/>
                  <a:pt x="494" y="296"/>
                </a:cubicBezTo>
                <a:cubicBezTo>
                  <a:pt x="520" y="295"/>
                  <a:pt x="492" y="294"/>
                  <a:pt x="496" y="292"/>
                </a:cubicBezTo>
                <a:cubicBezTo>
                  <a:pt x="500" y="290"/>
                  <a:pt x="519" y="283"/>
                  <a:pt x="520" y="282"/>
                </a:cubicBezTo>
                <a:cubicBezTo>
                  <a:pt x="521" y="281"/>
                  <a:pt x="503" y="286"/>
                  <a:pt x="504" y="284"/>
                </a:cubicBezTo>
                <a:cubicBezTo>
                  <a:pt x="505" y="282"/>
                  <a:pt x="507" y="290"/>
                  <a:pt x="526" y="272"/>
                </a:cubicBezTo>
                <a:lnTo>
                  <a:pt x="622" y="172"/>
                </a:lnTo>
                <a:lnTo>
                  <a:pt x="622" y="164"/>
                </a:lnTo>
                <a:lnTo>
                  <a:pt x="626" y="0"/>
                </a:lnTo>
                <a:lnTo>
                  <a:pt x="0" y="4"/>
                </a:lnTo>
                <a:lnTo>
                  <a:pt x="1" y="169"/>
                </a:lnTo>
                <a:lnTo>
                  <a:pt x="120" y="292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3" name="AutoShape 41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388350" y="6021388"/>
            <a:ext cx="755650" cy="8366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5" name="AutoShape 39"/>
          <p:cNvSpPr>
            <a:spLocks noChangeArrowheads="1"/>
          </p:cNvSpPr>
          <p:nvPr/>
        </p:nvSpPr>
        <p:spPr bwMode="auto">
          <a:xfrm>
            <a:off x="6786563" y="1773238"/>
            <a:ext cx="2106612" cy="935037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FF3300"/>
                </a:solidFill>
              </a:rPr>
              <a:t>ОТВЕТ</a:t>
            </a:r>
          </a:p>
        </p:txBody>
      </p:sp>
      <p:sp>
        <p:nvSpPr>
          <p:cNvPr id="4136" name="AutoShape 40"/>
          <p:cNvSpPr>
            <a:spLocks noChangeArrowheads="1"/>
          </p:cNvSpPr>
          <p:nvPr/>
        </p:nvSpPr>
        <p:spPr bwMode="auto">
          <a:xfrm>
            <a:off x="755576" y="3429000"/>
            <a:ext cx="5759450" cy="2232248"/>
          </a:xfrm>
          <a:prstGeom prst="wedgeRectCallout">
            <a:avLst>
              <a:gd name="adj1" fmla="val -47273"/>
              <a:gd name="adj2" fmla="val 80569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Индустриальный </a:t>
            </a:r>
            <a:r>
              <a:rPr lang="ru-RU" sz="2400" b="1" dirty="0" err="1" smtClean="0">
                <a:solidFill>
                  <a:schemeClr val="bg1"/>
                </a:solidFill>
              </a:rPr>
              <a:t>меланизм</a:t>
            </a:r>
            <a:r>
              <a:rPr lang="ru-RU" sz="2400" dirty="0" smtClean="0">
                <a:solidFill>
                  <a:schemeClr val="bg1"/>
                </a:solidFill>
              </a:rPr>
              <a:t> - это изменение преобладающего в популяции типа окраски под воздействием промышленного загрязнения окружающей среды человеком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60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2" presetClass="emph" presetSubtype="0" repeatCount="3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22" presetClass="entr" presetSubtype="4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60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0"/>
                            </p:stCondLst>
                            <p:childTnLst>
                              <p:par>
                                <p:cTn id="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35"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413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63" y="277813"/>
            <a:ext cx="8186737" cy="579437"/>
          </a:xfrm>
        </p:spPr>
        <p:txBody>
          <a:bodyPr/>
          <a:lstStyle/>
          <a:p>
            <a:pPr>
              <a:defRPr/>
            </a:pPr>
            <a:r>
              <a:rPr lang="ru-RU" smtClean="0"/>
              <a:t>Вопрос 9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457200" y="980728"/>
            <a:ext cx="6257925" cy="5572125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/>
              <a:t>Что такое покровительственная окраска?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6715125" y="1600200"/>
            <a:ext cx="1971675" cy="4530725"/>
          </a:xfrm>
        </p:spPr>
        <p:txBody>
          <a:bodyPr/>
          <a:lstStyle/>
          <a:p>
            <a:pPr>
              <a:defRPr/>
            </a:pPr>
            <a:endParaRPr lang="ru-RU" sz="28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/>
              <a:t>             </a:t>
            </a:r>
            <a:endParaRPr lang="ru-RU" sz="2800" dirty="0"/>
          </a:p>
        </p:txBody>
      </p:sp>
      <p:grpSp>
        <p:nvGrpSpPr>
          <p:cNvPr id="5" name="Group 105"/>
          <p:cNvGrpSpPr>
            <a:grpSpLocks/>
          </p:cNvGrpSpPr>
          <p:nvPr/>
        </p:nvGrpSpPr>
        <p:grpSpPr bwMode="auto">
          <a:xfrm>
            <a:off x="7669213" y="4652963"/>
            <a:ext cx="215900" cy="844550"/>
            <a:chOff x="1338" y="2160"/>
            <a:chExt cx="125" cy="578"/>
          </a:xfrm>
        </p:grpSpPr>
        <p:sp>
          <p:nvSpPr>
            <p:cNvPr id="12308" name="AutoShape 106" descr="Песок"/>
            <p:cNvSpPr>
              <a:spLocks noChangeAspect="1" noChangeArrowheads="1"/>
            </p:cNvSpPr>
            <p:nvPr/>
          </p:nvSpPr>
          <p:spPr bwMode="auto">
            <a:xfrm>
              <a:off x="133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09" name="AutoShape 107" descr="Песок"/>
            <p:cNvSpPr>
              <a:spLocks noChangeAspect="1" noChangeArrowheads="1"/>
            </p:cNvSpPr>
            <p:nvPr/>
          </p:nvSpPr>
          <p:spPr bwMode="auto">
            <a:xfrm>
              <a:off x="1383" y="225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0" name="AutoShape 108" descr="Песок"/>
            <p:cNvSpPr>
              <a:spLocks noChangeAspect="1" noChangeArrowheads="1"/>
            </p:cNvSpPr>
            <p:nvPr/>
          </p:nvSpPr>
          <p:spPr bwMode="auto">
            <a:xfrm>
              <a:off x="133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1" name="AutoShape 109" descr="Песок"/>
            <p:cNvSpPr>
              <a:spLocks noChangeAspect="1" noChangeArrowheads="1"/>
            </p:cNvSpPr>
            <p:nvPr/>
          </p:nvSpPr>
          <p:spPr bwMode="auto">
            <a:xfrm>
              <a:off x="1383" y="234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2" name="AutoShape 110" descr="Песок"/>
            <p:cNvSpPr>
              <a:spLocks noChangeAspect="1" noChangeArrowheads="1"/>
            </p:cNvSpPr>
            <p:nvPr/>
          </p:nvSpPr>
          <p:spPr bwMode="auto">
            <a:xfrm>
              <a:off x="142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3" name="AutoShape 111" descr="Песок"/>
            <p:cNvSpPr>
              <a:spLocks noChangeAspect="1" noChangeArrowheads="1"/>
            </p:cNvSpPr>
            <p:nvPr/>
          </p:nvSpPr>
          <p:spPr bwMode="auto">
            <a:xfrm>
              <a:off x="142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4" name="AutoShape 112" descr="Песок"/>
            <p:cNvSpPr>
              <a:spLocks noChangeAspect="1" noChangeArrowheads="1"/>
            </p:cNvSpPr>
            <p:nvPr/>
          </p:nvSpPr>
          <p:spPr bwMode="auto">
            <a:xfrm>
              <a:off x="1383" y="2160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5" name="AutoShape 113" descr="Песок"/>
            <p:cNvSpPr>
              <a:spLocks noChangeAspect="1" noChangeArrowheads="1"/>
            </p:cNvSpPr>
            <p:nvPr/>
          </p:nvSpPr>
          <p:spPr bwMode="auto">
            <a:xfrm>
              <a:off x="1429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6" name="AutoShape 114" descr="Песок"/>
            <p:cNvSpPr>
              <a:spLocks noChangeAspect="1" noChangeArrowheads="1"/>
            </p:cNvSpPr>
            <p:nvPr/>
          </p:nvSpPr>
          <p:spPr bwMode="auto">
            <a:xfrm>
              <a:off x="1338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7" name="AutoShape 115" descr="Песок"/>
            <p:cNvSpPr>
              <a:spLocks noChangeAspect="1" noChangeArrowheads="1"/>
            </p:cNvSpPr>
            <p:nvPr/>
          </p:nvSpPr>
          <p:spPr bwMode="auto">
            <a:xfrm>
              <a:off x="1429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8" name="AutoShape 116" descr="Песок"/>
            <p:cNvSpPr>
              <a:spLocks noChangeAspect="1" noChangeArrowheads="1"/>
            </p:cNvSpPr>
            <p:nvPr/>
          </p:nvSpPr>
          <p:spPr bwMode="auto">
            <a:xfrm>
              <a:off x="1383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9" name="AutoShape 117" descr="Песок"/>
            <p:cNvSpPr>
              <a:spLocks noChangeAspect="1" noChangeArrowheads="1"/>
            </p:cNvSpPr>
            <p:nvPr/>
          </p:nvSpPr>
          <p:spPr bwMode="auto">
            <a:xfrm>
              <a:off x="1338" y="247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0" name="AutoShape 118" descr="Песок"/>
            <p:cNvSpPr>
              <a:spLocks noChangeAspect="1" noChangeArrowheads="1"/>
            </p:cNvSpPr>
            <p:nvPr/>
          </p:nvSpPr>
          <p:spPr bwMode="auto">
            <a:xfrm>
              <a:off x="1429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1" name="AutoShape 119" descr="Песок"/>
            <p:cNvSpPr>
              <a:spLocks noChangeAspect="1" noChangeArrowheads="1"/>
            </p:cNvSpPr>
            <p:nvPr/>
          </p:nvSpPr>
          <p:spPr bwMode="auto">
            <a:xfrm>
              <a:off x="1383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2" name="AutoShape 120" descr="Песок"/>
            <p:cNvSpPr>
              <a:spLocks noChangeAspect="1" noChangeArrowheads="1"/>
            </p:cNvSpPr>
            <p:nvPr/>
          </p:nvSpPr>
          <p:spPr bwMode="auto">
            <a:xfrm>
              <a:off x="1383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3" name="AutoShape 121" descr="Песок"/>
            <p:cNvSpPr>
              <a:spLocks noChangeAspect="1" noChangeArrowheads="1"/>
            </p:cNvSpPr>
            <p:nvPr/>
          </p:nvSpPr>
          <p:spPr bwMode="auto">
            <a:xfrm>
              <a:off x="1338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4" name="AutoShape 122" descr="Песок"/>
            <p:cNvSpPr>
              <a:spLocks noChangeAspect="1" noChangeArrowheads="1"/>
            </p:cNvSpPr>
            <p:nvPr/>
          </p:nvSpPr>
          <p:spPr bwMode="auto">
            <a:xfrm>
              <a:off x="1429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5" name="AutoShape 123" descr="Песок"/>
            <p:cNvSpPr>
              <a:spLocks noChangeAspect="1" noChangeArrowheads="1"/>
            </p:cNvSpPr>
            <p:nvPr/>
          </p:nvSpPr>
          <p:spPr bwMode="auto">
            <a:xfrm>
              <a:off x="1383" y="2659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6" name="AutoShape 124" descr="Песок"/>
            <p:cNvSpPr>
              <a:spLocks noChangeAspect="1" noChangeArrowheads="1"/>
            </p:cNvSpPr>
            <p:nvPr/>
          </p:nvSpPr>
          <p:spPr bwMode="auto">
            <a:xfrm>
              <a:off x="1338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7" name="AutoShape 125" descr="Песок"/>
            <p:cNvSpPr>
              <a:spLocks noChangeAspect="1" noChangeArrowheads="1"/>
            </p:cNvSpPr>
            <p:nvPr/>
          </p:nvSpPr>
          <p:spPr bwMode="auto">
            <a:xfrm>
              <a:off x="1338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8" name="AutoShape 126" descr="Песок"/>
            <p:cNvSpPr>
              <a:spLocks noChangeAspect="1" noChangeArrowheads="1"/>
            </p:cNvSpPr>
            <p:nvPr/>
          </p:nvSpPr>
          <p:spPr bwMode="auto">
            <a:xfrm>
              <a:off x="1383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294" name="Group 127"/>
          <p:cNvGrpSpPr>
            <a:grpSpLocks/>
          </p:cNvGrpSpPr>
          <p:nvPr/>
        </p:nvGrpSpPr>
        <p:grpSpPr bwMode="auto">
          <a:xfrm>
            <a:off x="6948488" y="3429000"/>
            <a:ext cx="1727200" cy="2393950"/>
            <a:chOff x="1020" y="1480"/>
            <a:chExt cx="1270" cy="1734"/>
          </a:xfrm>
        </p:grpSpPr>
        <p:grpSp>
          <p:nvGrpSpPr>
            <p:cNvPr id="12301" name="Group 128"/>
            <p:cNvGrpSpPr>
              <a:grpSpLocks/>
            </p:cNvGrpSpPr>
            <p:nvPr/>
          </p:nvGrpSpPr>
          <p:grpSpPr bwMode="auto">
            <a:xfrm>
              <a:off x="1247" y="1570"/>
              <a:ext cx="758" cy="1574"/>
              <a:chOff x="1429" y="1979"/>
              <a:chExt cx="576" cy="1165"/>
            </a:xfrm>
          </p:grpSpPr>
          <p:sp>
            <p:nvSpPr>
              <p:cNvPr id="12306" name="AutoShape 129"/>
              <p:cNvSpPr>
                <a:spLocks noChangeArrowheads="1"/>
              </p:cNvSpPr>
              <p:nvPr/>
            </p:nvSpPr>
            <p:spPr bwMode="auto">
              <a:xfrm>
                <a:off x="1429" y="2568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07" name="AutoShape 130"/>
              <p:cNvSpPr>
                <a:spLocks noChangeArrowheads="1"/>
              </p:cNvSpPr>
              <p:nvPr/>
            </p:nvSpPr>
            <p:spPr bwMode="auto">
              <a:xfrm>
                <a:off x="1429" y="1979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2302" name="AutoShape 131" descr="Орех"/>
            <p:cNvSpPr>
              <a:spLocks noChangeArrowheads="1"/>
            </p:cNvSpPr>
            <p:nvPr/>
          </p:nvSpPr>
          <p:spPr bwMode="auto">
            <a:xfrm>
              <a:off x="1020" y="1480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03" name="AutoShape 132" descr="Орех"/>
            <p:cNvSpPr>
              <a:spLocks noChangeArrowheads="1"/>
            </p:cNvSpPr>
            <p:nvPr/>
          </p:nvSpPr>
          <p:spPr bwMode="auto">
            <a:xfrm>
              <a:off x="1020" y="3022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04" name="Line 133"/>
            <p:cNvSpPr>
              <a:spLocks noChangeShapeType="1"/>
            </p:cNvSpPr>
            <p:nvPr/>
          </p:nvSpPr>
          <p:spPr bwMode="auto">
            <a:xfrm>
              <a:off x="2154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5" name="Line 134"/>
            <p:cNvSpPr>
              <a:spLocks noChangeShapeType="1"/>
            </p:cNvSpPr>
            <p:nvPr/>
          </p:nvSpPr>
          <p:spPr bwMode="auto">
            <a:xfrm>
              <a:off x="1111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" name="Freeform 135" descr="Песок"/>
          <p:cNvSpPr>
            <a:spLocks/>
          </p:cNvSpPr>
          <p:nvPr/>
        </p:nvSpPr>
        <p:spPr bwMode="auto">
          <a:xfrm>
            <a:off x="7269163" y="4043363"/>
            <a:ext cx="1009650" cy="625475"/>
          </a:xfrm>
          <a:custGeom>
            <a:avLst/>
            <a:gdLst>
              <a:gd name="T0" fmla="*/ 2147483647 w 636"/>
              <a:gd name="T1" fmla="*/ 2147483647 h 394"/>
              <a:gd name="T2" fmla="*/ 2147483647 w 636"/>
              <a:gd name="T3" fmla="*/ 2147483647 h 394"/>
              <a:gd name="T4" fmla="*/ 2147483647 w 636"/>
              <a:gd name="T5" fmla="*/ 2147483647 h 394"/>
              <a:gd name="T6" fmla="*/ 2147483647 w 636"/>
              <a:gd name="T7" fmla="*/ 2147483647 h 394"/>
              <a:gd name="T8" fmla="*/ 2147483647 w 636"/>
              <a:gd name="T9" fmla="*/ 2147483647 h 394"/>
              <a:gd name="T10" fmla="*/ 2147483647 w 636"/>
              <a:gd name="T11" fmla="*/ 2147483647 h 394"/>
              <a:gd name="T12" fmla="*/ 2147483647 w 636"/>
              <a:gd name="T13" fmla="*/ 2147483647 h 394"/>
              <a:gd name="T14" fmla="*/ 2147483647 w 636"/>
              <a:gd name="T15" fmla="*/ 2147483647 h 394"/>
              <a:gd name="T16" fmla="*/ 2147483647 w 636"/>
              <a:gd name="T17" fmla="*/ 0 h 394"/>
              <a:gd name="T18" fmla="*/ 2147483647 w 636"/>
              <a:gd name="T19" fmla="*/ 2147483647 h 394"/>
              <a:gd name="T20" fmla="*/ 0 w 636"/>
              <a:gd name="T21" fmla="*/ 2147483647 h 394"/>
              <a:gd name="T22" fmla="*/ 2147483647 w 636"/>
              <a:gd name="T23" fmla="*/ 2147483647 h 39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636"/>
              <a:gd name="T37" fmla="*/ 0 h 394"/>
              <a:gd name="T38" fmla="*/ 636 w 636"/>
              <a:gd name="T39" fmla="*/ 394 h 39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636" h="394">
                <a:moveTo>
                  <a:pt x="224" y="358"/>
                </a:moveTo>
                <a:cubicBezTo>
                  <a:pt x="264" y="361"/>
                  <a:pt x="304" y="355"/>
                  <a:pt x="340" y="361"/>
                </a:cubicBezTo>
                <a:cubicBezTo>
                  <a:pt x="366" y="362"/>
                  <a:pt x="407" y="357"/>
                  <a:pt x="416" y="355"/>
                </a:cubicBezTo>
                <a:cubicBezTo>
                  <a:pt x="425" y="353"/>
                  <a:pt x="399" y="351"/>
                  <a:pt x="394" y="351"/>
                </a:cubicBezTo>
                <a:cubicBezTo>
                  <a:pt x="389" y="351"/>
                  <a:pt x="380" y="354"/>
                  <a:pt x="383" y="355"/>
                </a:cubicBezTo>
                <a:cubicBezTo>
                  <a:pt x="387" y="356"/>
                  <a:pt x="410" y="358"/>
                  <a:pt x="414" y="358"/>
                </a:cubicBezTo>
                <a:cubicBezTo>
                  <a:pt x="419" y="358"/>
                  <a:pt x="374" y="394"/>
                  <a:pt x="411" y="357"/>
                </a:cubicBezTo>
                <a:lnTo>
                  <a:pt x="633" y="133"/>
                </a:lnTo>
                <a:lnTo>
                  <a:pt x="636" y="0"/>
                </a:lnTo>
                <a:lnTo>
                  <a:pt x="4" y="11"/>
                </a:lnTo>
                <a:lnTo>
                  <a:pt x="0" y="133"/>
                </a:lnTo>
                <a:lnTo>
                  <a:pt x="224" y="358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" name="Freeform 136" descr="Песок"/>
          <p:cNvSpPr>
            <a:spLocks/>
          </p:cNvSpPr>
          <p:nvPr/>
        </p:nvSpPr>
        <p:spPr bwMode="auto">
          <a:xfrm>
            <a:off x="7278688" y="5086350"/>
            <a:ext cx="993775" cy="471488"/>
          </a:xfrm>
          <a:custGeom>
            <a:avLst/>
            <a:gdLst>
              <a:gd name="T0" fmla="*/ 2147483647 w 626"/>
              <a:gd name="T1" fmla="*/ 2147483647 h 297"/>
              <a:gd name="T2" fmla="*/ 2147483647 w 626"/>
              <a:gd name="T3" fmla="*/ 2147483647 h 297"/>
              <a:gd name="T4" fmla="*/ 2147483647 w 626"/>
              <a:gd name="T5" fmla="*/ 2147483647 h 297"/>
              <a:gd name="T6" fmla="*/ 2147483647 w 626"/>
              <a:gd name="T7" fmla="*/ 2147483647 h 297"/>
              <a:gd name="T8" fmla="*/ 2147483647 w 626"/>
              <a:gd name="T9" fmla="*/ 2147483647 h 297"/>
              <a:gd name="T10" fmla="*/ 2147483647 w 626"/>
              <a:gd name="T11" fmla="*/ 2147483647 h 297"/>
              <a:gd name="T12" fmla="*/ 2147483647 w 626"/>
              <a:gd name="T13" fmla="*/ 2147483647 h 297"/>
              <a:gd name="T14" fmla="*/ 2147483647 w 626"/>
              <a:gd name="T15" fmla="*/ 2147483647 h 297"/>
              <a:gd name="T16" fmla="*/ 2147483647 w 626"/>
              <a:gd name="T17" fmla="*/ 2147483647 h 297"/>
              <a:gd name="T18" fmla="*/ 2147483647 w 626"/>
              <a:gd name="T19" fmla="*/ 0 h 297"/>
              <a:gd name="T20" fmla="*/ 0 w 626"/>
              <a:gd name="T21" fmla="*/ 2147483647 h 297"/>
              <a:gd name="T22" fmla="*/ 2147483647 w 626"/>
              <a:gd name="T23" fmla="*/ 2147483647 h 297"/>
              <a:gd name="T24" fmla="*/ 2147483647 w 626"/>
              <a:gd name="T25" fmla="*/ 2147483647 h 29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626"/>
              <a:gd name="T40" fmla="*/ 0 h 297"/>
              <a:gd name="T41" fmla="*/ 626 w 626"/>
              <a:gd name="T42" fmla="*/ 297 h 29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626" h="297">
                <a:moveTo>
                  <a:pt x="120" y="292"/>
                </a:moveTo>
                <a:cubicBezTo>
                  <a:pt x="161" y="294"/>
                  <a:pt x="305" y="291"/>
                  <a:pt x="342" y="296"/>
                </a:cubicBezTo>
                <a:cubicBezTo>
                  <a:pt x="367" y="297"/>
                  <a:pt x="468" y="297"/>
                  <a:pt x="494" y="296"/>
                </a:cubicBezTo>
                <a:cubicBezTo>
                  <a:pt x="520" y="295"/>
                  <a:pt x="492" y="294"/>
                  <a:pt x="496" y="292"/>
                </a:cubicBezTo>
                <a:cubicBezTo>
                  <a:pt x="500" y="290"/>
                  <a:pt x="519" y="283"/>
                  <a:pt x="520" y="282"/>
                </a:cubicBezTo>
                <a:cubicBezTo>
                  <a:pt x="521" y="281"/>
                  <a:pt x="503" y="286"/>
                  <a:pt x="504" y="284"/>
                </a:cubicBezTo>
                <a:cubicBezTo>
                  <a:pt x="505" y="282"/>
                  <a:pt x="507" y="290"/>
                  <a:pt x="526" y="272"/>
                </a:cubicBezTo>
                <a:lnTo>
                  <a:pt x="622" y="172"/>
                </a:lnTo>
                <a:lnTo>
                  <a:pt x="622" y="164"/>
                </a:lnTo>
                <a:lnTo>
                  <a:pt x="626" y="0"/>
                </a:lnTo>
                <a:lnTo>
                  <a:pt x="0" y="4"/>
                </a:lnTo>
                <a:lnTo>
                  <a:pt x="1" y="169"/>
                </a:lnTo>
                <a:lnTo>
                  <a:pt x="120" y="292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7" name="AutoShape 41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388350" y="6021388"/>
            <a:ext cx="755650" cy="8366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5" name="AutoShape 39"/>
          <p:cNvSpPr>
            <a:spLocks noChangeArrowheads="1"/>
          </p:cNvSpPr>
          <p:nvPr/>
        </p:nvSpPr>
        <p:spPr bwMode="auto">
          <a:xfrm>
            <a:off x="6786563" y="1773238"/>
            <a:ext cx="2106612" cy="935037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FF3300"/>
                </a:solidFill>
              </a:rPr>
              <a:t>ОТВЕТ</a:t>
            </a:r>
          </a:p>
        </p:txBody>
      </p:sp>
      <p:sp>
        <p:nvSpPr>
          <p:cNvPr id="4136" name="AutoShape 40"/>
          <p:cNvSpPr>
            <a:spLocks noChangeArrowheads="1"/>
          </p:cNvSpPr>
          <p:nvPr/>
        </p:nvSpPr>
        <p:spPr bwMode="auto">
          <a:xfrm>
            <a:off x="755650" y="3645025"/>
            <a:ext cx="5759450" cy="2304256"/>
          </a:xfrm>
          <a:prstGeom prst="wedgeRectCallout">
            <a:avLst>
              <a:gd name="adj1" fmla="val -43745"/>
              <a:gd name="adj2" fmla="val 7425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Любая окраска покровов тел организмов, которая обеспечивает им победу в борьбе за существование и выживание в процессе естественного отбора</a:t>
            </a:r>
            <a:endParaRPr lang="ru-RU" sz="2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60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2" presetClass="emph" presetSubtype="0" repeatCount="3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22" presetClass="entr" presetSubtype="4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60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0"/>
                            </p:stCondLst>
                            <p:childTnLst>
                              <p:par>
                                <p:cTn id="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35"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413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63" y="277813"/>
            <a:ext cx="8186737" cy="579437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Вопрос 10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457200" y="1000125"/>
            <a:ext cx="6257925" cy="5572125"/>
          </a:xfrm>
        </p:spPr>
        <p:txBody>
          <a:bodyPr/>
          <a:lstStyle/>
          <a:p>
            <a:pPr>
              <a:defRPr/>
            </a:pPr>
            <a:endParaRPr lang="ru-RU" sz="2400" b="1" dirty="0" smtClean="0"/>
          </a:p>
          <a:p>
            <a:pPr>
              <a:defRPr/>
            </a:pPr>
            <a:endParaRPr lang="ru-RU" sz="2400" b="1" dirty="0" smtClean="0"/>
          </a:p>
          <a:p>
            <a:pPr>
              <a:defRPr/>
            </a:pPr>
            <a:r>
              <a:rPr lang="ru-RU" sz="2400" b="1" dirty="0" smtClean="0"/>
              <a:t>Назовите пример предостерегающей окраски.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6715125" y="1600200"/>
            <a:ext cx="1971675" cy="4530725"/>
          </a:xfrm>
        </p:spPr>
        <p:txBody>
          <a:bodyPr/>
          <a:lstStyle/>
          <a:p>
            <a:pPr>
              <a:defRPr/>
            </a:pPr>
            <a:endParaRPr lang="ru-RU" sz="28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/>
              <a:t>             </a:t>
            </a:r>
            <a:endParaRPr lang="ru-RU" sz="2800" dirty="0"/>
          </a:p>
        </p:txBody>
      </p:sp>
      <p:grpSp>
        <p:nvGrpSpPr>
          <p:cNvPr id="5" name="Group 105"/>
          <p:cNvGrpSpPr>
            <a:grpSpLocks/>
          </p:cNvGrpSpPr>
          <p:nvPr/>
        </p:nvGrpSpPr>
        <p:grpSpPr bwMode="auto">
          <a:xfrm>
            <a:off x="7669213" y="4652963"/>
            <a:ext cx="215900" cy="844550"/>
            <a:chOff x="1338" y="2160"/>
            <a:chExt cx="125" cy="578"/>
          </a:xfrm>
        </p:grpSpPr>
        <p:sp>
          <p:nvSpPr>
            <p:cNvPr id="13332" name="AutoShape 106" descr="Песок"/>
            <p:cNvSpPr>
              <a:spLocks noChangeAspect="1" noChangeArrowheads="1"/>
            </p:cNvSpPr>
            <p:nvPr/>
          </p:nvSpPr>
          <p:spPr bwMode="auto">
            <a:xfrm>
              <a:off x="133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3" name="AutoShape 107" descr="Песок"/>
            <p:cNvSpPr>
              <a:spLocks noChangeAspect="1" noChangeArrowheads="1"/>
            </p:cNvSpPr>
            <p:nvPr/>
          </p:nvSpPr>
          <p:spPr bwMode="auto">
            <a:xfrm>
              <a:off x="1383" y="225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4" name="AutoShape 108" descr="Песок"/>
            <p:cNvSpPr>
              <a:spLocks noChangeAspect="1" noChangeArrowheads="1"/>
            </p:cNvSpPr>
            <p:nvPr/>
          </p:nvSpPr>
          <p:spPr bwMode="auto">
            <a:xfrm>
              <a:off x="133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5" name="AutoShape 109" descr="Песок"/>
            <p:cNvSpPr>
              <a:spLocks noChangeAspect="1" noChangeArrowheads="1"/>
            </p:cNvSpPr>
            <p:nvPr/>
          </p:nvSpPr>
          <p:spPr bwMode="auto">
            <a:xfrm>
              <a:off x="1383" y="234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6" name="AutoShape 110" descr="Песок"/>
            <p:cNvSpPr>
              <a:spLocks noChangeAspect="1" noChangeArrowheads="1"/>
            </p:cNvSpPr>
            <p:nvPr/>
          </p:nvSpPr>
          <p:spPr bwMode="auto">
            <a:xfrm>
              <a:off x="142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7" name="AutoShape 111" descr="Песок"/>
            <p:cNvSpPr>
              <a:spLocks noChangeAspect="1" noChangeArrowheads="1"/>
            </p:cNvSpPr>
            <p:nvPr/>
          </p:nvSpPr>
          <p:spPr bwMode="auto">
            <a:xfrm>
              <a:off x="142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8" name="AutoShape 112" descr="Песок"/>
            <p:cNvSpPr>
              <a:spLocks noChangeAspect="1" noChangeArrowheads="1"/>
            </p:cNvSpPr>
            <p:nvPr/>
          </p:nvSpPr>
          <p:spPr bwMode="auto">
            <a:xfrm>
              <a:off x="1383" y="2160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39" name="AutoShape 113" descr="Песок"/>
            <p:cNvSpPr>
              <a:spLocks noChangeAspect="1" noChangeArrowheads="1"/>
            </p:cNvSpPr>
            <p:nvPr/>
          </p:nvSpPr>
          <p:spPr bwMode="auto">
            <a:xfrm>
              <a:off x="1429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0" name="AutoShape 114" descr="Песок"/>
            <p:cNvSpPr>
              <a:spLocks noChangeAspect="1" noChangeArrowheads="1"/>
            </p:cNvSpPr>
            <p:nvPr/>
          </p:nvSpPr>
          <p:spPr bwMode="auto">
            <a:xfrm>
              <a:off x="1338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1" name="AutoShape 115" descr="Песок"/>
            <p:cNvSpPr>
              <a:spLocks noChangeAspect="1" noChangeArrowheads="1"/>
            </p:cNvSpPr>
            <p:nvPr/>
          </p:nvSpPr>
          <p:spPr bwMode="auto">
            <a:xfrm>
              <a:off x="1429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2" name="AutoShape 116" descr="Песок"/>
            <p:cNvSpPr>
              <a:spLocks noChangeAspect="1" noChangeArrowheads="1"/>
            </p:cNvSpPr>
            <p:nvPr/>
          </p:nvSpPr>
          <p:spPr bwMode="auto">
            <a:xfrm>
              <a:off x="1383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3" name="AutoShape 117" descr="Песок"/>
            <p:cNvSpPr>
              <a:spLocks noChangeAspect="1" noChangeArrowheads="1"/>
            </p:cNvSpPr>
            <p:nvPr/>
          </p:nvSpPr>
          <p:spPr bwMode="auto">
            <a:xfrm>
              <a:off x="1338" y="247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4" name="AutoShape 118" descr="Песок"/>
            <p:cNvSpPr>
              <a:spLocks noChangeAspect="1" noChangeArrowheads="1"/>
            </p:cNvSpPr>
            <p:nvPr/>
          </p:nvSpPr>
          <p:spPr bwMode="auto">
            <a:xfrm>
              <a:off x="1429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5" name="AutoShape 119" descr="Песок"/>
            <p:cNvSpPr>
              <a:spLocks noChangeAspect="1" noChangeArrowheads="1"/>
            </p:cNvSpPr>
            <p:nvPr/>
          </p:nvSpPr>
          <p:spPr bwMode="auto">
            <a:xfrm>
              <a:off x="1383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6" name="AutoShape 120" descr="Песок"/>
            <p:cNvSpPr>
              <a:spLocks noChangeAspect="1" noChangeArrowheads="1"/>
            </p:cNvSpPr>
            <p:nvPr/>
          </p:nvSpPr>
          <p:spPr bwMode="auto">
            <a:xfrm>
              <a:off x="1383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7" name="AutoShape 121" descr="Песок"/>
            <p:cNvSpPr>
              <a:spLocks noChangeAspect="1" noChangeArrowheads="1"/>
            </p:cNvSpPr>
            <p:nvPr/>
          </p:nvSpPr>
          <p:spPr bwMode="auto">
            <a:xfrm>
              <a:off x="1338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8" name="AutoShape 122" descr="Песок"/>
            <p:cNvSpPr>
              <a:spLocks noChangeAspect="1" noChangeArrowheads="1"/>
            </p:cNvSpPr>
            <p:nvPr/>
          </p:nvSpPr>
          <p:spPr bwMode="auto">
            <a:xfrm>
              <a:off x="1429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9" name="AutoShape 123" descr="Песок"/>
            <p:cNvSpPr>
              <a:spLocks noChangeAspect="1" noChangeArrowheads="1"/>
            </p:cNvSpPr>
            <p:nvPr/>
          </p:nvSpPr>
          <p:spPr bwMode="auto">
            <a:xfrm>
              <a:off x="1383" y="2659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50" name="AutoShape 124" descr="Песок"/>
            <p:cNvSpPr>
              <a:spLocks noChangeAspect="1" noChangeArrowheads="1"/>
            </p:cNvSpPr>
            <p:nvPr/>
          </p:nvSpPr>
          <p:spPr bwMode="auto">
            <a:xfrm>
              <a:off x="1338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51" name="AutoShape 125" descr="Песок"/>
            <p:cNvSpPr>
              <a:spLocks noChangeAspect="1" noChangeArrowheads="1"/>
            </p:cNvSpPr>
            <p:nvPr/>
          </p:nvSpPr>
          <p:spPr bwMode="auto">
            <a:xfrm>
              <a:off x="1338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52" name="AutoShape 126" descr="Песок"/>
            <p:cNvSpPr>
              <a:spLocks noChangeAspect="1" noChangeArrowheads="1"/>
            </p:cNvSpPr>
            <p:nvPr/>
          </p:nvSpPr>
          <p:spPr bwMode="auto">
            <a:xfrm>
              <a:off x="1383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3318" name="Group 127"/>
          <p:cNvGrpSpPr>
            <a:grpSpLocks/>
          </p:cNvGrpSpPr>
          <p:nvPr/>
        </p:nvGrpSpPr>
        <p:grpSpPr bwMode="auto">
          <a:xfrm>
            <a:off x="6948488" y="3429000"/>
            <a:ext cx="1727200" cy="2393950"/>
            <a:chOff x="1020" y="1480"/>
            <a:chExt cx="1270" cy="1734"/>
          </a:xfrm>
        </p:grpSpPr>
        <p:grpSp>
          <p:nvGrpSpPr>
            <p:cNvPr id="13325" name="Group 128"/>
            <p:cNvGrpSpPr>
              <a:grpSpLocks/>
            </p:cNvGrpSpPr>
            <p:nvPr/>
          </p:nvGrpSpPr>
          <p:grpSpPr bwMode="auto">
            <a:xfrm>
              <a:off x="1247" y="1570"/>
              <a:ext cx="758" cy="1574"/>
              <a:chOff x="1429" y="1979"/>
              <a:chExt cx="576" cy="1165"/>
            </a:xfrm>
          </p:grpSpPr>
          <p:sp>
            <p:nvSpPr>
              <p:cNvPr id="13330" name="AutoShape 129"/>
              <p:cNvSpPr>
                <a:spLocks noChangeArrowheads="1"/>
              </p:cNvSpPr>
              <p:nvPr/>
            </p:nvSpPr>
            <p:spPr bwMode="auto">
              <a:xfrm>
                <a:off x="1429" y="2568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31" name="AutoShape 130"/>
              <p:cNvSpPr>
                <a:spLocks noChangeArrowheads="1"/>
              </p:cNvSpPr>
              <p:nvPr/>
            </p:nvSpPr>
            <p:spPr bwMode="auto">
              <a:xfrm>
                <a:off x="1429" y="1979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3326" name="AutoShape 131" descr="Орех"/>
            <p:cNvSpPr>
              <a:spLocks noChangeArrowheads="1"/>
            </p:cNvSpPr>
            <p:nvPr/>
          </p:nvSpPr>
          <p:spPr bwMode="auto">
            <a:xfrm>
              <a:off x="1020" y="1480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7" name="AutoShape 132" descr="Орех"/>
            <p:cNvSpPr>
              <a:spLocks noChangeArrowheads="1"/>
            </p:cNvSpPr>
            <p:nvPr/>
          </p:nvSpPr>
          <p:spPr bwMode="auto">
            <a:xfrm>
              <a:off x="1020" y="3022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8" name="Line 133"/>
            <p:cNvSpPr>
              <a:spLocks noChangeShapeType="1"/>
            </p:cNvSpPr>
            <p:nvPr/>
          </p:nvSpPr>
          <p:spPr bwMode="auto">
            <a:xfrm>
              <a:off x="2154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9" name="Line 134"/>
            <p:cNvSpPr>
              <a:spLocks noChangeShapeType="1"/>
            </p:cNvSpPr>
            <p:nvPr/>
          </p:nvSpPr>
          <p:spPr bwMode="auto">
            <a:xfrm>
              <a:off x="1111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" name="Freeform 135" descr="Песок"/>
          <p:cNvSpPr>
            <a:spLocks/>
          </p:cNvSpPr>
          <p:nvPr/>
        </p:nvSpPr>
        <p:spPr bwMode="auto">
          <a:xfrm>
            <a:off x="7269163" y="4043363"/>
            <a:ext cx="1009650" cy="625475"/>
          </a:xfrm>
          <a:custGeom>
            <a:avLst/>
            <a:gdLst>
              <a:gd name="T0" fmla="*/ 2147483647 w 636"/>
              <a:gd name="T1" fmla="*/ 2147483647 h 394"/>
              <a:gd name="T2" fmla="*/ 2147483647 w 636"/>
              <a:gd name="T3" fmla="*/ 2147483647 h 394"/>
              <a:gd name="T4" fmla="*/ 2147483647 w 636"/>
              <a:gd name="T5" fmla="*/ 2147483647 h 394"/>
              <a:gd name="T6" fmla="*/ 2147483647 w 636"/>
              <a:gd name="T7" fmla="*/ 2147483647 h 394"/>
              <a:gd name="T8" fmla="*/ 2147483647 w 636"/>
              <a:gd name="T9" fmla="*/ 2147483647 h 394"/>
              <a:gd name="T10" fmla="*/ 2147483647 w 636"/>
              <a:gd name="T11" fmla="*/ 2147483647 h 394"/>
              <a:gd name="T12" fmla="*/ 2147483647 w 636"/>
              <a:gd name="T13" fmla="*/ 2147483647 h 394"/>
              <a:gd name="T14" fmla="*/ 2147483647 w 636"/>
              <a:gd name="T15" fmla="*/ 2147483647 h 394"/>
              <a:gd name="T16" fmla="*/ 2147483647 w 636"/>
              <a:gd name="T17" fmla="*/ 0 h 394"/>
              <a:gd name="T18" fmla="*/ 2147483647 w 636"/>
              <a:gd name="T19" fmla="*/ 2147483647 h 394"/>
              <a:gd name="T20" fmla="*/ 0 w 636"/>
              <a:gd name="T21" fmla="*/ 2147483647 h 394"/>
              <a:gd name="T22" fmla="*/ 2147483647 w 636"/>
              <a:gd name="T23" fmla="*/ 2147483647 h 39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636"/>
              <a:gd name="T37" fmla="*/ 0 h 394"/>
              <a:gd name="T38" fmla="*/ 636 w 636"/>
              <a:gd name="T39" fmla="*/ 394 h 39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636" h="394">
                <a:moveTo>
                  <a:pt x="224" y="358"/>
                </a:moveTo>
                <a:cubicBezTo>
                  <a:pt x="264" y="361"/>
                  <a:pt x="304" y="355"/>
                  <a:pt x="340" y="361"/>
                </a:cubicBezTo>
                <a:cubicBezTo>
                  <a:pt x="366" y="362"/>
                  <a:pt x="407" y="357"/>
                  <a:pt x="416" y="355"/>
                </a:cubicBezTo>
                <a:cubicBezTo>
                  <a:pt x="425" y="353"/>
                  <a:pt x="399" y="351"/>
                  <a:pt x="394" y="351"/>
                </a:cubicBezTo>
                <a:cubicBezTo>
                  <a:pt x="389" y="351"/>
                  <a:pt x="380" y="354"/>
                  <a:pt x="383" y="355"/>
                </a:cubicBezTo>
                <a:cubicBezTo>
                  <a:pt x="387" y="356"/>
                  <a:pt x="410" y="358"/>
                  <a:pt x="414" y="358"/>
                </a:cubicBezTo>
                <a:cubicBezTo>
                  <a:pt x="419" y="358"/>
                  <a:pt x="374" y="394"/>
                  <a:pt x="411" y="357"/>
                </a:cubicBezTo>
                <a:lnTo>
                  <a:pt x="633" y="133"/>
                </a:lnTo>
                <a:lnTo>
                  <a:pt x="636" y="0"/>
                </a:lnTo>
                <a:lnTo>
                  <a:pt x="4" y="11"/>
                </a:lnTo>
                <a:lnTo>
                  <a:pt x="0" y="133"/>
                </a:lnTo>
                <a:lnTo>
                  <a:pt x="224" y="358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" name="Freeform 136" descr="Песок"/>
          <p:cNvSpPr>
            <a:spLocks/>
          </p:cNvSpPr>
          <p:nvPr/>
        </p:nvSpPr>
        <p:spPr bwMode="auto">
          <a:xfrm>
            <a:off x="7278688" y="5086350"/>
            <a:ext cx="993775" cy="471488"/>
          </a:xfrm>
          <a:custGeom>
            <a:avLst/>
            <a:gdLst>
              <a:gd name="T0" fmla="*/ 2147483647 w 626"/>
              <a:gd name="T1" fmla="*/ 2147483647 h 297"/>
              <a:gd name="T2" fmla="*/ 2147483647 w 626"/>
              <a:gd name="T3" fmla="*/ 2147483647 h 297"/>
              <a:gd name="T4" fmla="*/ 2147483647 w 626"/>
              <a:gd name="T5" fmla="*/ 2147483647 h 297"/>
              <a:gd name="T6" fmla="*/ 2147483647 w 626"/>
              <a:gd name="T7" fmla="*/ 2147483647 h 297"/>
              <a:gd name="T8" fmla="*/ 2147483647 w 626"/>
              <a:gd name="T9" fmla="*/ 2147483647 h 297"/>
              <a:gd name="T10" fmla="*/ 2147483647 w 626"/>
              <a:gd name="T11" fmla="*/ 2147483647 h 297"/>
              <a:gd name="T12" fmla="*/ 2147483647 w 626"/>
              <a:gd name="T13" fmla="*/ 2147483647 h 297"/>
              <a:gd name="T14" fmla="*/ 2147483647 w 626"/>
              <a:gd name="T15" fmla="*/ 2147483647 h 297"/>
              <a:gd name="T16" fmla="*/ 2147483647 w 626"/>
              <a:gd name="T17" fmla="*/ 2147483647 h 297"/>
              <a:gd name="T18" fmla="*/ 2147483647 w 626"/>
              <a:gd name="T19" fmla="*/ 0 h 297"/>
              <a:gd name="T20" fmla="*/ 0 w 626"/>
              <a:gd name="T21" fmla="*/ 2147483647 h 297"/>
              <a:gd name="T22" fmla="*/ 2147483647 w 626"/>
              <a:gd name="T23" fmla="*/ 2147483647 h 297"/>
              <a:gd name="T24" fmla="*/ 2147483647 w 626"/>
              <a:gd name="T25" fmla="*/ 2147483647 h 29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626"/>
              <a:gd name="T40" fmla="*/ 0 h 297"/>
              <a:gd name="T41" fmla="*/ 626 w 626"/>
              <a:gd name="T42" fmla="*/ 297 h 29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626" h="297">
                <a:moveTo>
                  <a:pt x="120" y="292"/>
                </a:moveTo>
                <a:cubicBezTo>
                  <a:pt x="161" y="294"/>
                  <a:pt x="305" y="291"/>
                  <a:pt x="342" y="296"/>
                </a:cubicBezTo>
                <a:cubicBezTo>
                  <a:pt x="367" y="297"/>
                  <a:pt x="468" y="297"/>
                  <a:pt x="494" y="296"/>
                </a:cubicBezTo>
                <a:cubicBezTo>
                  <a:pt x="520" y="295"/>
                  <a:pt x="492" y="294"/>
                  <a:pt x="496" y="292"/>
                </a:cubicBezTo>
                <a:cubicBezTo>
                  <a:pt x="500" y="290"/>
                  <a:pt x="519" y="283"/>
                  <a:pt x="520" y="282"/>
                </a:cubicBezTo>
                <a:cubicBezTo>
                  <a:pt x="521" y="281"/>
                  <a:pt x="503" y="286"/>
                  <a:pt x="504" y="284"/>
                </a:cubicBezTo>
                <a:cubicBezTo>
                  <a:pt x="505" y="282"/>
                  <a:pt x="507" y="290"/>
                  <a:pt x="526" y="272"/>
                </a:cubicBezTo>
                <a:lnTo>
                  <a:pt x="622" y="172"/>
                </a:lnTo>
                <a:lnTo>
                  <a:pt x="622" y="164"/>
                </a:lnTo>
                <a:lnTo>
                  <a:pt x="626" y="0"/>
                </a:lnTo>
                <a:lnTo>
                  <a:pt x="0" y="4"/>
                </a:lnTo>
                <a:lnTo>
                  <a:pt x="1" y="169"/>
                </a:lnTo>
                <a:lnTo>
                  <a:pt x="120" y="292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1" name="AutoShape 41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388350" y="6021388"/>
            <a:ext cx="755650" cy="8366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5" name="AutoShape 39"/>
          <p:cNvSpPr>
            <a:spLocks noChangeArrowheads="1"/>
          </p:cNvSpPr>
          <p:nvPr/>
        </p:nvSpPr>
        <p:spPr bwMode="auto">
          <a:xfrm>
            <a:off x="6786563" y="1773238"/>
            <a:ext cx="2106612" cy="935037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FF3300"/>
                </a:solidFill>
              </a:rPr>
              <a:t>ОТВЕТ</a:t>
            </a:r>
          </a:p>
        </p:txBody>
      </p:sp>
      <p:sp>
        <p:nvSpPr>
          <p:cNvPr id="4136" name="AutoShape 40"/>
          <p:cNvSpPr>
            <a:spLocks noChangeArrowheads="1"/>
          </p:cNvSpPr>
          <p:nvPr/>
        </p:nvSpPr>
        <p:spPr bwMode="auto">
          <a:xfrm>
            <a:off x="755650" y="5300663"/>
            <a:ext cx="5759450" cy="1008062"/>
          </a:xfrm>
          <a:prstGeom prst="wedgeRectCallout">
            <a:avLst>
              <a:gd name="adj1" fmla="val -43745"/>
              <a:gd name="adj2" fmla="val 7425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Окраска ядовитых змей, пчел.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60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2" presetClass="emph" presetSubtype="0" repeatCount="3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22" presetClass="entr" presetSubtype="4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60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0"/>
                            </p:stCondLst>
                            <p:childTnLst>
                              <p:par>
                                <p:cTn id="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35"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413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63" y="277813"/>
            <a:ext cx="8186737" cy="579437"/>
          </a:xfrm>
        </p:spPr>
        <p:txBody>
          <a:bodyPr/>
          <a:lstStyle/>
          <a:p>
            <a:pPr>
              <a:defRPr/>
            </a:pPr>
            <a:r>
              <a:rPr lang="ru-RU" smtClean="0"/>
              <a:t>Вопрос 11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457200" y="1000125"/>
            <a:ext cx="6257925" cy="5572125"/>
          </a:xfrm>
        </p:spPr>
        <p:txBody>
          <a:bodyPr/>
          <a:lstStyle/>
          <a:p>
            <a:pPr>
              <a:defRPr/>
            </a:pPr>
            <a:endParaRPr lang="ru-RU" sz="2400" b="1" dirty="0" smtClean="0"/>
          </a:p>
          <a:p>
            <a:pPr>
              <a:defRPr/>
            </a:pPr>
            <a:r>
              <a:rPr lang="ru-RU" sz="2400" b="1" dirty="0" smtClean="0"/>
              <a:t>Назовите причины популяционных волн.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6715125" y="1600200"/>
            <a:ext cx="1971675" cy="4530725"/>
          </a:xfrm>
        </p:spPr>
        <p:txBody>
          <a:bodyPr/>
          <a:lstStyle/>
          <a:p>
            <a:pPr>
              <a:defRPr/>
            </a:pPr>
            <a:endParaRPr lang="ru-RU" sz="28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/>
              <a:t>             </a:t>
            </a:r>
            <a:endParaRPr lang="ru-RU" sz="2800" dirty="0"/>
          </a:p>
        </p:txBody>
      </p:sp>
      <p:grpSp>
        <p:nvGrpSpPr>
          <p:cNvPr id="5" name="Group 105"/>
          <p:cNvGrpSpPr>
            <a:grpSpLocks/>
          </p:cNvGrpSpPr>
          <p:nvPr/>
        </p:nvGrpSpPr>
        <p:grpSpPr bwMode="auto">
          <a:xfrm>
            <a:off x="7669213" y="4652963"/>
            <a:ext cx="215900" cy="844550"/>
            <a:chOff x="1338" y="2160"/>
            <a:chExt cx="125" cy="578"/>
          </a:xfrm>
        </p:grpSpPr>
        <p:sp>
          <p:nvSpPr>
            <p:cNvPr id="14356" name="AutoShape 106" descr="Песок"/>
            <p:cNvSpPr>
              <a:spLocks noChangeAspect="1" noChangeArrowheads="1"/>
            </p:cNvSpPr>
            <p:nvPr/>
          </p:nvSpPr>
          <p:spPr bwMode="auto">
            <a:xfrm>
              <a:off x="133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57" name="AutoShape 107" descr="Песок"/>
            <p:cNvSpPr>
              <a:spLocks noChangeAspect="1" noChangeArrowheads="1"/>
            </p:cNvSpPr>
            <p:nvPr/>
          </p:nvSpPr>
          <p:spPr bwMode="auto">
            <a:xfrm>
              <a:off x="1383" y="225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58" name="AutoShape 108" descr="Песок"/>
            <p:cNvSpPr>
              <a:spLocks noChangeAspect="1" noChangeArrowheads="1"/>
            </p:cNvSpPr>
            <p:nvPr/>
          </p:nvSpPr>
          <p:spPr bwMode="auto">
            <a:xfrm>
              <a:off x="133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59" name="AutoShape 109" descr="Песок"/>
            <p:cNvSpPr>
              <a:spLocks noChangeAspect="1" noChangeArrowheads="1"/>
            </p:cNvSpPr>
            <p:nvPr/>
          </p:nvSpPr>
          <p:spPr bwMode="auto">
            <a:xfrm>
              <a:off x="1383" y="234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60" name="AutoShape 110" descr="Песок"/>
            <p:cNvSpPr>
              <a:spLocks noChangeAspect="1" noChangeArrowheads="1"/>
            </p:cNvSpPr>
            <p:nvPr/>
          </p:nvSpPr>
          <p:spPr bwMode="auto">
            <a:xfrm>
              <a:off x="142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61" name="AutoShape 111" descr="Песок"/>
            <p:cNvSpPr>
              <a:spLocks noChangeAspect="1" noChangeArrowheads="1"/>
            </p:cNvSpPr>
            <p:nvPr/>
          </p:nvSpPr>
          <p:spPr bwMode="auto">
            <a:xfrm>
              <a:off x="142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62" name="AutoShape 112" descr="Песок"/>
            <p:cNvSpPr>
              <a:spLocks noChangeAspect="1" noChangeArrowheads="1"/>
            </p:cNvSpPr>
            <p:nvPr/>
          </p:nvSpPr>
          <p:spPr bwMode="auto">
            <a:xfrm>
              <a:off x="1383" y="2160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63" name="AutoShape 113" descr="Песок"/>
            <p:cNvSpPr>
              <a:spLocks noChangeAspect="1" noChangeArrowheads="1"/>
            </p:cNvSpPr>
            <p:nvPr/>
          </p:nvSpPr>
          <p:spPr bwMode="auto">
            <a:xfrm>
              <a:off x="1429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64" name="AutoShape 114" descr="Песок"/>
            <p:cNvSpPr>
              <a:spLocks noChangeAspect="1" noChangeArrowheads="1"/>
            </p:cNvSpPr>
            <p:nvPr/>
          </p:nvSpPr>
          <p:spPr bwMode="auto">
            <a:xfrm>
              <a:off x="1338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65" name="AutoShape 115" descr="Песок"/>
            <p:cNvSpPr>
              <a:spLocks noChangeAspect="1" noChangeArrowheads="1"/>
            </p:cNvSpPr>
            <p:nvPr/>
          </p:nvSpPr>
          <p:spPr bwMode="auto">
            <a:xfrm>
              <a:off x="1429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66" name="AutoShape 116" descr="Песок"/>
            <p:cNvSpPr>
              <a:spLocks noChangeAspect="1" noChangeArrowheads="1"/>
            </p:cNvSpPr>
            <p:nvPr/>
          </p:nvSpPr>
          <p:spPr bwMode="auto">
            <a:xfrm>
              <a:off x="1383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67" name="AutoShape 117" descr="Песок"/>
            <p:cNvSpPr>
              <a:spLocks noChangeAspect="1" noChangeArrowheads="1"/>
            </p:cNvSpPr>
            <p:nvPr/>
          </p:nvSpPr>
          <p:spPr bwMode="auto">
            <a:xfrm>
              <a:off x="1338" y="247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68" name="AutoShape 118" descr="Песок"/>
            <p:cNvSpPr>
              <a:spLocks noChangeAspect="1" noChangeArrowheads="1"/>
            </p:cNvSpPr>
            <p:nvPr/>
          </p:nvSpPr>
          <p:spPr bwMode="auto">
            <a:xfrm>
              <a:off x="1429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69" name="AutoShape 119" descr="Песок"/>
            <p:cNvSpPr>
              <a:spLocks noChangeAspect="1" noChangeArrowheads="1"/>
            </p:cNvSpPr>
            <p:nvPr/>
          </p:nvSpPr>
          <p:spPr bwMode="auto">
            <a:xfrm>
              <a:off x="1383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70" name="AutoShape 120" descr="Песок"/>
            <p:cNvSpPr>
              <a:spLocks noChangeAspect="1" noChangeArrowheads="1"/>
            </p:cNvSpPr>
            <p:nvPr/>
          </p:nvSpPr>
          <p:spPr bwMode="auto">
            <a:xfrm>
              <a:off x="1383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71" name="AutoShape 121" descr="Песок"/>
            <p:cNvSpPr>
              <a:spLocks noChangeAspect="1" noChangeArrowheads="1"/>
            </p:cNvSpPr>
            <p:nvPr/>
          </p:nvSpPr>
          <p:spPr bwMode="auto">
            <a:xfrm>
              <a:off x="1338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72" name="AutoShape 122" descr="Песок"/>
            <p:cNvSpPr>
              <a:spLocks noChangeAspect="1" noChangeArrowheads="1"/>
            </p:cNvSpPr>
            <p:nvPr/>
          </p:nvSpPr>
          <p:spPr bwMode="auto">
            <a:xfrm>
              <a:off x="1429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73" name="AutoShape 123" descr="Песок"/>
            <p:cNvSpPr>
              <a:spLocks noChangeAspect="1" noChangeArrowheads="1"/>
            </p:cNvSpPr>
            <p:nvPr/>
          </p:nvSpPr>
          <p:spPr bwMode="auto">
            <a:xfrm>
              <a:off x="1383" y="2659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74" name="AutoShape 124" descr="Песок"/>
            <p:cNvSpPr>
              <a:spLocks noChangeAspect="1" noChangeArrowheads="1"/>
            </p:cNvSpPr>
            <p:nvPr/>
          </p:nvSpPr>
          <p:spPr bwMode="auto">
            <a:xfrm>
              <a:off x="1338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75" name="AutoShape 125" descr="Песок"/>
            <p:cNvSpPr>
              <a:spLocks noChangeAspect="1" noChangeArrowheads="1"/>
            </p:cNvSpPr>
            <p:nvPr/>
          </p:nvSpPr>
          <p:spPr bwMode="auto">
            <a:xfrm>
              <a:off x="1338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76" name="AutoShape 126" descr="Песок"/>
            <p:cNvSpPr>
              <a:spLocks noChangeAspect="1" noChangeArrowheads="1"/>
            </p:cNvSpPr>
            <p:nvPr/>
          </p:nvSpPr>
          <p:spPr bwMode="auto">
            <a:xfrm>
              <a:off x="1383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4342" name="Group 127"/>
          <p:cNvGrpSpPr>
            <a:grpSpLocks/>
          </p:cNvGrpSpPr>
          <p:nvPr/>
        </p:nvGrpSpPr>
        <p:grpSpPr bwMode="auto">
          <a:xfrm>
            <a:off x="6948488" y="3429000"/>
            <a:ext cx="1727200" cy="2393950"/>
            <a:chOff x="1020" y="1480"/>
            <a:chExt cx="1270" cy="1734"/>
          </a:xfrm>
        </p:grpSpPr>
        <p:grpSp>
          <p:nvGrpSpPr>
            <p:cNvPr id="14349" name="Group 128"/>
            <p:cNvGrpSpPr>
              <a:grpSpLocks/>
            </p:cNvGrpSpPr>
            <p:nvPr/>
          </p:nvGrpSpPr>
          <p:grpSpPr bwMode="auto">
            <a:xfrm>
              <a:off x="1247" y="1570"/>
              <a:ext cx="758" cy="1574"/>
              <a:chOff x="1429" y="1979"/>
              <a:chExt cx="576" cy="1165"/>
            </a:xfrm>
          </p:grpSpPr>
          <p:sp>
            <p:nvSpPr>
              <p:cNvPr id="14354" name="AutoShape 129"/>
              <p:cNvSpPr>
                <a:spLocks noChangeArrowheads="1"/>
              </p:cNvSpPr>
              <p:nvPr/>
            </p:nvSpPr>
            <p:spPr bwMode="auto">
              <a:xfrm>
                <a:off x="1429" y="2568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355" name="AutoShape 130"/>
              <p:cNvSpPr>
                <a:spLocks noChangeArrowheads="1"/>
              </p:cNvSpPr>
              <p:nvPr/>
            </p:nvSpPr>
            <p:spPr bwMode="auto">
              <a:xfrm>
                <a:off x="1429" y="1979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4350" name="AutoShape 131" descr="Орех"/>
            <p:cNvSpPr>
              <a:spLocks noChangeArrowheads="1"/>
            </p:cNvSpPr>
            <p:nvPr/>
          </p:nvSpPr>
          <p:spPr bwMode="auto">
            <a:xfrm>
              <a:off x="1020" y="1480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51" name="AutoShape 132" descr="Орех"/>
            <p:cNvSpPr>
              <a:spLocks noChangeArrowheads="1"/>
            </p:cNvSpPr>
            <p:nvPr/>
          </p:nvSpPr>
          <p:spPr bwMode="auto">
            <a:xfrm>
              <a:off x="1020" y="3022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52" name="Line 133"/>
            <p:cNvSpPr>
              <a:spLocks noChangeShapeType="1"/>
            </p:cNvSpPr>
            <p:nvPr/>
          </p:nvSpPr>
          <p:spPr bwMode="auto">
            <a:xfrm>
              <a:off x="2154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3" name="Line 134"/>
            <p:cNvSpPr>
              <a:spLocks noChangeShapeType="1"/>
            </p:cNvSpPr>
            <p:nvPr/>
          </p:nvSpPr>
          <p:spPr bwMode="auto">
            <a:xfrm>
              <a:off x="1111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" name="Freeform 135" descr="Песок"/>
          <p:cNvSpPr>
            <a:spLocks/>
          </p:cNvSpPr>
          <p:nvPr/>
        </p:nvSpPr>
        <p:spPr bwMode="auto">
          <a:xfrm>
            <a:off x="7269163" y="4043363"/>
            <a:ext cx="1009650" cy="625475"/>
          </a:xfrm>
          <a:custGeom>
            <a:avLst/>
            <a:gdLst>
              <a:gd name="T0" fmla="*/ 2147483647 w 636"/>
              <a:gd name="T1" fmla="*/ 2147483647 h 394"/>
              <a:gd name="T2" fmla="*/ 2147483647 w 636"/>
              <a:gd name="T3" fmla="*/ 2147483647 h 394"/>
              <a:gd name="T4" fmla="*/ 2147483647 w 636"/>
              <a:gd name="T5" fmla="*/ 2147483647 h 394"/>
              <a:gd name="T6" fmla="*/ 2147483647 w 636"/>
              <a:gd name="T7" fmla="*/ 2147483647 h 394"/>
              <a:gd name="T8" fmla="*/ 2147483647 w 636"/>
              <a:gd name="T9" fmla="*/ 2147483647 h 394"/>
              <a:gd name="T10" fmla="*/ 2147483647 w 636"/>
              <a:gd name="T11" fmla="*/ 2147483647 h 394"/>
              <a:gd name="T12" fmla="*/ 2147483647 w 636"/>
              <a:gd name="T13" fmla="*/ 2147483647 h 394"/>
              <a:gd name="T14" fmla="*/ 2147483647 w 636"/>
              <a:gd name="T15" fmla="*/ 2147483647 h 394"/>
              <a:gd name="T16" fmla="*/ 2147483647 w 636"/>
              <a:gd name="T17" fmla="*/ 0 h 394"/>
              <a:gd name="T18" fmla="*/ 2147483647 w 636"/>
              <a:gd name="T19" fmla="*/ 2147483647 h 394"/>
              <a:gd name="T20" fmla="*/ 0 w 636"/>
              <a:gd name="T21" fmla="*/ 2147483647 h 394"/>
              <a:gd name="T22" fmla="*/ 2147483647 w 636"/>
              <a:gd name="T23" fmla="*/ 2147483647 h 39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636"/>
              <a:gd name="T37" fmla="*/ 0 h 394"/>
              <a:gd name="T38" fmla="*/ 636 w 636"/>
              <a:gd name="T39" fmla="*/ 394 h 39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636" h="394">
                <a:moveTo>
                  <a:pt x="224" y="358"/>
                </a:moveTo>
                <a:cubicBezTo>
                  <a:pt x="264" y="361"/>
                  <a:pt x="304" y="355"/>
                  <a:pt x="340" y="361"/>
                </a:cubicBezTo>
                <a:cubicBezTo>
                  <a:pt x="366" y="362"/>
                  <a:pt x="407" y="357"/>
                  <a:pt x="416" y="355"/>
                </a:cubicBezTo>
                <a:cubicBezTo>
                  <a:pt x="425" y="353"/>
                  <a:pt x="399" y="351"/>
                  <a:pt x="394" y="351"/>
                </a:cubicBezTo>
                <a:cubicBezTo>
                  <a:pt x="389" y="351"/>
                  <a:pt x="380" y="354"/>
                  <a:pt x="383" y="355"/>
                </a:cubicBezTo>
                <a:cubicBezTo>
                  <a:pt x="387" y="356"/>
                  <a:pt x="410" y="358"/>
                  <a:pt x="414" y="358"/>
                </a:cubicBezTo>
                <a:cubicBezTo>
                  <a:pt x="419" y="358"/>
                  <a:pt x="374" y="394"/>
                  <a:pt x="411" y="357"/>
                </a:cubicBezTo>
                <a:lnTo>
                  <a:pt x="633" y="133"/>
                </a:lnTo>
                <a:lnTo>
                  <a:pt x="636" y="0"/>
                </a:lnTo>
                <a:lnTo>
                  <a:pt x="4" y="11"/>
                </a:lnTo>
                <a:lnTo>
                  <a:pt x="0" y="133"/>
                </a:lnTo>
                <a:lnTo>
                  <a:pt x="224" y="358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" name="Freeform 136" descr="Песок"/>
          <p:cNvSpPr>
            <a:spLocks/>
          </p:cNvSpPr>
          <p:nvPr/>
        </p:nvSpPr>
        <p:spPr bwMode="auto">
          <a:xfrm>
            <a:off x="7278688" y="5086350"/>
            <a:ext cx="993775" cy="471488"/>
          </a:xfrm>
          <a:custGeom>
            <a:avLst/>
            <a:gdLst>
              <a:gd name="T0" fmla="*/ 2147483647 w 626"/>
              <a:gd name="T1" fmla="*/ 2147483647 h 297"/>
              <a:gd name="T2" fmla="*/ 2147483647 w 626"/>
              <a:gd name="T3" fmla="*/ 2147483647 h 297"/>
              <a:gd name="T4" fmla="*/ 2147483647 w 626"/>
              <a:gd name="T5" fmla="*/ 2147483647 h 297"/>
              <a:gd name="T6" fmla="*/ 2147483647 w 626"/>
              <a:gd name="T7" fmla="*/ 2147483647 h 297"/>
              <a:gd name="T8" fmla="*/ 2147483647 w 626"/>
              <a:gd name="T9" fmla="*/ 2147483647 h 297"/>
              <a:gd name="T10" fmla="*/ 2147483647 w 626"/>
              <a:gd name="T11" fmla="*/ 2147483647 h 297"/>
              <a:gd name="T12" fmla="*/ 2147483647 w 626"/>
              <a:gd name="T13" fmla="*/ 2147483647 h 297"/>
              <a:gd name="T14" fmla="*/ 2147483647 w 626"/>
              <a:gd name="T15" fmla="*/ 2147483647 h 297"/>
              <a:gd name="T16" fmla="*/ 2147483647 w 626"/>
              <a:gd name="T17" fmla="*/ 2147483647 h 297"/>
              <a:gd name="T18" fmla="*/ 2147483647 w 626"/>
              <a:gd name="T19" fmla="*/ 0 h 297"/>
              <a:gd name="T20" fmla="*/ 0 w 626"/>
              <a:gd name="T21" fmla="*/ 2147483647 h 297"/>
              <a:gd name="T22" fmla="*/ 2147483647 w 626"/>
              <a:gd name="T23" fmla="*/ 2147483647 h 297"/>
              <a:gd name="T24" fmla="*/ 2147483647 w 626"/>
              <a:gd name="T25" fmla="*/ 2147483647 h 29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626"/>
              <a:gd name="T40" fmla="*/ 0 h 297"/>
              <a:gd name="T41" fmla="*/ 626 w 626"/>
              <a:gd name="T42" fmla="*/ 297 h 29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626" h="297">
                <a:moveTo>
                  <a:pt x="120" y="292"/>
                </a:moveTo>
                <a:cubicBezTo>
                  <a:pt x="161" y="294"/>
                  <a:pt x="305" y="291"/>
                  <a:pt x="342" y="296"/>
                </a:cubicBezTo>
                <a:cubicBezTo>
                  <a:pt x="367" y="297"/>
                  <a:pt x="468" y="297"/>
                  <a:pt x="494" y="296"/>
                </a:cubicBezTo>
                <a:cubicBezTo>
                  <a:pt x="520" y="295"/>
                  <a:pt x="492" y="294"/>
                  <a:pt x="496" y="292"/>
                </a:cubicBezTo>
                <a:cubicBezTo>
                  <a:pt x="500" y="290"/>
                  <a:pt x="519" y="283"/>
                  <a:pt x="520" y="282"/>
                </a:cubicBezTo>
                <a:cubicBezTo>
                  <a:pt x="521" y="281"/>
                  <a:pt x="503" y="286"/>
                  <a:pt x="504" y="284"/>
                </a:cubicBezTo>
                <a:cubicBezTo>
                  <a:pt x="505" y="282"/>
                  <a:pt x="507" y="290"/>
                  <a:pt x="526" y="272"/>
                </a:cubicBezTo>
                <a:lnTo>
                  <a:pt x="622" y="172"/>
                </a:lnTo>
                <a:lnTo>
                  <a:pt x="622" y="164"/>
                </a:lnTo>
                <a:lnTo>
                  <a:pt x="626" y="0"/>
                </a:lnTo>
                <a:lnTo>
                  <a:pt x="0" y="4"/>
                </a:lnTo>
                <a:lnTo>
                  <a:pt x="1" y="169"/>
                </a:lnTo>
                <a:lnTo>
                  <a:pt x="120" y="292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5" name="AutoShape 41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388350" y="6021388"/>
            <a:ext cx="755650" cy="8366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5" name="AutoShape 39"/>
          <p:cNvSpPr>
            <a:spLocks noChangeArrowheads="1"/>
          </p:cNvSpPr>
          <p:nvPr/>
        </p:nvSpPr>
        <p:spPr bwMode="auto">
          <a:xfrm>
            <a:off x="6786563" y="1773238"/>
            <a:ext cx="2106612" cy="935037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FF3300"/>
                </a:solidFill>
              </a:rPr>
              <a:t>ОТВЕТ</a:t>
            </a:r>
          </a:p>
        </p:txBody>
      </p:sp>
      <p:sp>
        <p:nvSpPr>
          <p:cNvPr id="4136" name="AutoShape 40"/>
          <p:cNvSpPr>
            <a:spLocks noChangeArrowheads="1"/>
          </p:cNvSpPr>
          <p:nvPr/>
        </p:nvSpPr>
        <p:spPr bwMode="auto">
          <a:xfrm>
            <a:off x="611560" y="3933056"/>
            <a:ext cx="5759450" cy="2232248"/>
          </a:xfrm>
          <a:prstGeom prst="wedgeRectCallout">
            <a:avLst>
              <a:gd name="adj1" fmla="val -43745"/>
              <a:gd name="adj2" fmla="val 65431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Периодические изменения экологических факторов среды (колебания температуры, влажности)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60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2" presetClass="emph" presetSubtype="0" repeatCount="3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22" presetClass="entr" presetSubtype="4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60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0"/>
                            </p:stCondLst>
                            <p:childTnLst>
                              <p:par>
                                <p:cTn id="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35"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413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63" y="277813"/>
            <a:ext cx="8186737" cy="579437"/>
          </a:xfrm>
        </p:spPr>
        <p:txBody>
          <a:bodyPr/>
          <a:lstStyle/>
          <a:p>
            <a:pPr>
              <a:defRPr/>
            </a:pPr>
            <a:r>
              <a:rPr lang="ru-RU" smtClean="0"/>
              <a:t>Вопрос 12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457200" y="1000125"/>
            <a:ext cx="6257925" cy="5572125"/>
          </a:xfrm>
        </p:spPr>
        <p:txBody>
          <a:bodyPr/>
          <a:lstStyle/>
          <a:p>
            <a:pPr>
              <a:defRPr/>
            </a:pPr>
            <a:r>
              <a:rPr lang="ru-RU" sz="2900" b="1" dirty="0" smtClean="0"/>
              <a:t>Что возникает при этологической репродуктивной изоляции?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6715125" y="1600200"/>
            <a:ext cx="1971675" cy="4530725"/>
          </a:xfrm>
        </p:spPr>
        <p:txBody>
          <a:bodyPr/>
          <a:lstStyle/>
          <a:p>
            <a:pPr>
              <a:defRPr/>
            </a:pPr>
            <a:endParaRPr lang="ru-RU" sz="28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/>
              <a:t>             </a:t>
            </a:r>
            <a:endParaRPr lang="ru-RU" sz="2800" dirty="0"/>
          </a:p>
        </p:txBody>
      </p:sp>
      <p:grpSp>
        <p:nvGrpSpPr>
          <p:cNvPr id="5" name="Group 105"/>
          <p:cNvGrpSpPr>
            <a:grpSpLocks/>
          </p:cNvGrpSpPr>
          <p:nvPr/>
        </p:nvGrpSpPr>
        <p:grpSpPr bwMode="auto">
          <a:xfrm>
            <a:off x="7669213" y="4652963"/>
            <a:ext cx="215900" cy="844550"/>
            <a:chOff x="1338" y="2160"/>
            <a:chExt cx="125" cy="578"/>
          </a:xfrm>
        </p:grpSpPr>
        <p:sp>
          <p:nvSpPr>
            <p:cNvPr id="15380" name="AutoShape 106" descr="Песок"/>
            <p:cNvSpPr>
              <a:spLocks noChangeAspect="1" noChangeArrowheads="1"/>
            </p:cNvSpPr>
            <p:nvPr/>
          </p:nvSpPr>
          <p:spPr bwMode="auto">
            <a:xfrm>
              <a:off x="133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81" name="AutoShape 107" descr="Песок"/>
            <p:cNvSpPr>
              <a:spLocks noChangeAspect="1" noChangeArrowheads="1"/>
            </p:cNvSpPr>
            <p:nvPr/>
          </p:nvSpPr>
          <p:spPr bwMode="auto">
            <a:xfrm>
              <a:off x="1383" y="225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82" name="AutoShape 108" descr="Песок"/>
            <p:cNvSpPr>
              <a:spLocks noChangeAspect="1" noChangeArrowheads="1"/>
            </p:cNvSpPr>
            <p:nvPr/>
          </p:nvSpPr>
          <p:spPr bwMode="auto">
            <a:xfrm>
              <a:off x="133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83" name="AutoShape 109" descr="Песок"/>
            <p:cNvSpPr>
              <a:spLocks noChangeAspect="1" noChangeArrowheads="1"/>
            </p:cNvSpPr>
            <p:nvPr/>
          </p:nvSpPr>
          <p:spPr bwMode="auto">
            <a:xfrm>
              <a:off x="1383" y="234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84" name="AutoShape 110" descr="Песок"/>
            <p:cNvSpPr>
              <a:spLocks noChangeAspect="1" noChangeArrowheads="1"/>
            </p:cNvSpPr>
            <p:nvPr/>
          </p:nvSpPr>
          <p:spPr bwMode="auto">
            <a:xfrm>
              <a:off x="142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85" name="AutoShape 111" descr="Песок"/>
            <p:cNvSpPr>
              <a:spLocks noChangeAspect="1" noChangeArrowheads="1"/>
            </p:cNvSpPr>
            <p:nvPr/>
          </p:nvSpPr>
          <p:spPr bwMode="auto">
            <a:xfrm>
              <a:off x="142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86" name="AutoShape 112" descr="Песок"/>
            <p:cNvSpPr>
              <a:spLocks noChangeAspect="1" noChangeArrowheads="1"/>
            </p:cNvSpPr>
            <p:nvPr/>
          </p:nvSpPr>
          <p:spPr bwMode="auto">
            <a:xfrm>
              <a:off x="1383" y="2160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87" name="AutoShape 113" descr="Песок"/>
            <p:cNvSpPr>
              <a:spLocks noChangeAspect="1" noChangeArrowheads="1"/>
            </p:cNvSpPr>
            <p:nvPr/>
          </p:nvSpPr>
          <p:spPr bwMode="auto">
            <a:xfrm>
              <a:off x="1429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88" name="AutoShape 114" descr="Песок"/>
            <p:cNvSpPr>
              <a:spLocks noChangeAspect="1" noChangeArrowheads="1"/>
            </p:cNvSpPr>
            <p:nvPr/>
          </p:nvSpPr>
          <p:spPr bwMode="auto">
            <a:xfrm>
              <a:off x="1338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89" name="AutoShape 115" descr="Песок"/>
            <p:cNvSpPr>
              <a:spLocks noChangeAspect="1" noChangeArrowheads="1"/>
            </p:cNvSpPr>
            <p:nvPr/>
          </p:nvSpPr>
          <p:spPr bwMode="auto">
            <a:xfrm>
              <a:off x="1429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90" name="AutoShape 116" descr="Песок"/>
            <p:cNvSpPr>
              <a:spLocks noChangeAspect="1" noChangeArrowheads="1"/>
            </p:cNvSpPr>
            <p:nvPr/>
          </p:nvSpPr>
          <p:spPr bwMode="auto">
            <a:xfrm>
              <a:off x="1383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91" name="AutoShape 117" descr="Песок"/>
            <p:cNvSpPr>
              <a:spLocks noChangeAspect="1" noChangeArrowheads="1"/>
            </p:cNvSpPr>
            <p:nvPr/>
          </p:nvSpPr>
          <p:spPr bwMode="auto">
            <a:xfrm>
              <a:off x="1338" y="247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92" name="AutoShape 118" descr="Песок"/>
            <p:cNvSpPr>
              <a:spLocks noChangeAspect="1" noChangeArrowheads="1"/>
            </p:cNvSpPr>
            <p:nvPr/>
          </p:nvSpPr>
          <p:spPr bwMode="auto">
            <a:xfrm>
              <a:off x="1429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93" name="AutoShape 119" descr="Песок"/>
            <p:cNvSpPr>
              <a:spLocks noChangeAspect="1" noChangeArrowheads="1"/>
            </p:cNvSpPr>
            <p:nvPr/>
          </p:nvSpPr>
          <p:spPr bwMode="auto">
            <a:xfrm>
              <a:off x="1383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94" name="AutoShape 120" descr="Песок"/>
            <p:cNvSpPr>
              <a:spLocks noChangeAspect="1" noChangeArrowheads="1"/>
            </p:cNvSpPr>
            <p:nvPr/>
          </p:nvSpPr>
          <p:spPr bwMode="auto">
            <a:xfrm>
              <a:off x="1383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95" name="AutoShape 121" descr="Песок"/>
            <p:cNvSpPr>
              <a:spLocks noChangeAspect="1" noChangeArrowheads="1"/>
            </p:cNvSpPr>
            <p:nvPr/>
          </p:nvSpPr>
          <p:spPr bwMode="auto">
            <a:xfrm>
              <a:off x="1338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96" name="AutoShape 122" descr="Песок"/>
            <p:cNvSpPr>
              <a:spLocks noChangeAspect="1" noChangeArrowheads="1"/>
            </p:cNvSpPr>
            <p:nvPr/>
          </p:nvSpPr>
          <p:spPr bwMode="auto">
            <a:xfrm>
              <a:off x="1429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97" name="AutoShape 123" descr="Песок"/>
            <p:cNvSpPr>
              <a:spLocks noChangeAspect="1" noChangeArrowheads="1"/>
            </p:cNvSpPr>
            <p:nvPr/>
          </p:nvSpPr>
          <p:spPr bwMode="auto">
            <a:xfrm>
              <a:off x="1383" y="2659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98" name="AutoShape 124" descr="Песок"/>
            <p:cNvSpPr>
              <a:spLocks noChangeAspect="1" noChangeArrowheads="1"/>
            </p:cNvSpPr>
            <p:nvPr/>
          </p:nvSpPr>
          <p:spPr bwMode="auto">
            <a:xfrm>
              <a:off x="1338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99" name="AutoShape 125" descr="Песок"/>
            <p:cNvSpPr>
              <a:spLocks noChangeAspect="1" noChangeArrowheads="1"/>
            </p:cNvSpPr>
            <p:nvPr/>
          </p:nvSpPr>
          <p:spPr bwMode="auto">
            <a:xfrm>
              <a:off x="1338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400" name="AutoShape 126" descr="Песок"/>
            <p:cNvSpPr>
              <a:spLocks noChangeAspect="1" noChangeArrowheads="1"/>
            </p:cNvSpPr>
            <p:nvPr/>
          </p:nvSpPr>
          <p:spPr bwMode="auto">
            <a:xfrm>
              <a:off x="1383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5366" name="Group 127"/>
          <p:cNvGrpSpPr>
            <a:grpSpLocks/>
          </p:cNvGrpSpPr>
          <p:nvPr/>
        </p:nvGrpSpPr>
        <p:grpSpPr bwMode="auto">
          <a:xfrm>
            <a:off x="6948488" y="3429000"/>
            <a:ext cx="1727200" cy="2393950"/>
            <a:chOff x="1020" y="1480"/>
            <a:chExt cx="1270" cy="1734"/>
          </a:xfrm>
        </p:grpSpPr>
        <p:grpSp>
          <p:nvGrpSpPr>
            <p:cNvPr id="15373" name="Group 128"/>
            <p:cNvGrpSpPr>
              <a:grpSpLocks/>
            </p:cNvGrpSpPr>
            <p:nvPr/>
          </p:nvGrpSpPr>
          <p:grpSpPr bwMode="auto">
            <a:xfrm>
              <a:off x="1247" y="1570"/>
              <a:ext cx="758" cy="1574"/>
              <a:chOff x="1429" y="1979"/>
              <a:chExt cx="576" cy="1165"/>
            </a:xfrm>
          </p:grpSpPr>
          <p:sp>
            <p:nvSpPr>
              <p:cNvPr id="15378" name="AutoShape 129"/>
              <p:cNvSpPr>
                <a:spLocks noChangeArrowheads="1"/>
              </p:cNvSpPr>
              <p:nvPr/>
            </p:nvSpPr>
            <p:spPr bwMode="auto">
              <a:xfrm>
                <a:off x="1429" y="2568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5379" name="AutoShape 130"/>
              <p:cNvSpPr>
                <a:spLocks noChangeArrowheads="1"/>
              </p:cNvSpPr>
              <p:nvPr/>
            </p:nvSpPr>
            <p:spPr bwMode="auto">
              <a:xfrm>
                <a:off x="1429" y="1979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5374" name="AutoShape 131" descr="Орех"/>
            <p:cNvSpPr>
              <a:spLocks noChangeArrowheads="1"/>
            </p:cNvSpPr>
            <p:nvPr/>
          </p:nvSpPr>
          <p:spPr bwMode="auto">
            <a:xfrm>
              <a:off x="1020" y="1480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75" name="AutoShape 132" descr="Орех"/>
            <p:cNvSpPr>
              <a:spLocks noChangeArrowheads="1"/>
            </p:cNvSpPr>
            <p:nvPr/>
          </p:nvSpPr>
          <p:spPr bwMode="auto">
            <a:xfrm>
              <a:off x="1020" y="3022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76" name="Line 133"/>
            <p:cNvSpPr>
              <a:spLocks noChangeShapeType="1"/>
            </p:cNvSpPr>
            <p:nvPr/>
          </p:nvSpPr>
          <p:spPr bwMode="auto">
            <a:xfrm>
              <a:off x="2154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77" name="Line 134"/>
            <p:cNvSpPr>
              <a:spLocks noChangeShapeType="1"/>
            </p:cNvSpPr>
            <p:nvPr/>
          </p:nvSpPr>
          <p:spPr bwMode="auto">
            <a:xfrm>
              <a:off x="1111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" name="Freeform 135" descr="Песок"/>
          <p:cNvSpPr>
            <a:spLocks/>
          </p:cNvSpPr>
          <p:nvPr/>
        </p:nvSpPr>
        <p:spPr bwMode="auto">
          <a:xfrm>
            <a:off x="7269163" y="4043363"/>
            <a:ext cx="1009650" cy="625475"/>
          </a:xfrm>
          <a:custGeom>
            <a:avLst/>
            <a:gdLst>
              <a:gd name="T0" fmla="*/ 2147483647 w 636"/>
              <a:gd name="T1" fmla="*/ 2147483647 h 394"/>
              <a:gd name="T2" fmla="*/ 2147483647 w 636"/>
              <a:gd name="T3" fmla="*/ 2147483647 h 394"/>
              <a:gd name="T4" fmla="*/ 2147483647 w 636"/>
              <a:gd name="T5" fmla="*/ 2147483647 h 394"/>
              <a:gd name="T6" fmla="*/ 2147483647 w 636"/>
              <a:gd name="T7" fmla="*/ 2147483647 h 394"/>
              <a:gd name="T8" fmla="*/ 2147483647 w 636"/>
              <a:gd name="T9" fmla="*/ 2147483647 h 394"/>
              <a:gd name="T10" fmla="*/ 2147483647 w 636"/>
              <a:gd name="T11" fmla="*/ 2147483647 h 394"/>
              <a:gd name="T12" fmla="*/ 2147483647 w 636"/>
              <a:gd name="T13" fmla="*/ 2147483647 h 394"/>
              <a:gd name="T14" fmla="*/ 2147483647 w 636"/>
              <a:gd name="T15" fmla="*/ 2147483647 h 394"/>
              <a:gd name="T16" fmla="*/ 2147483647 w 636"/>
              <a:gd name="T17" fmla="*/ 0 h 394"/>
              <a:gd name="T18" fmla="*/ 2147483647 w 636"/>
              <a:gd name="T19" fmla="*/ 2147483647 h 394"/>
              <a:gd name="T20" fmla="*/ 0 w 636"/>
              <a:gd name="T21" fmla="*/ 2147483647 h 394"/>
              <a:gd name="T22" fmla="*/ 2147483647 w 636"/>
              <a:gd name="T23" fmla="*/ 2147483647 h 39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636"/>
              <a:gd name="T37" fmla="*/ 0 h 394"/>
              <a:gd name="T38" fmla="*/ 636 w 636"/>
              <a:gd name="T39" fmla="*/ 394 h 39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636" h="394">
                <a:moveTo>
                  <a:pt x="224" y="358"/>
                </a:moveTo>
                <a:cubicBezTo>
                  <a:pt x="264" y="361"/>
                  <a:pt x="304" y="355"/>
                  <a:pt x="340" y="361"/>
                </a:cubicBezTo>
                <a:cubicBezTo>
                  <a:pt x="366" y="362"/>
                  <a:pt x="407" y="357"/>
                  <a:pt x="416" y="355"/>
                </a:cubicBezTo>
                <a:cubicBezTo>
                  <a:pt x="425" y="353"/>
                  <a:pt x="399" y="351"/>
                  <a:pt x="394" y="351"/>
                </a:cubicBezTo>
                <a:cubicBezTo>
                  <a:pt x="389" y="351"/>
                  <a:pt x="380" y="354"/>
                  <a:pt x="383" y="355"/>
                </a:cubicBezTo>
                <a:cubicBezTo>
                  <a:pt x="387" y="356"/>
                  <a:pt x="410" y="358"/>
                  <a:pt x="414" y="358"/>
                </a:cubicBezTo>
                <a:cubicBezTo>
                  <a:pt x="419" y="358"/>
                  <a:pt x="374" y="394"/>
                  <a:pt x="411" y="357"/>
                </a:cubicBezTo>
                <a:lnTo>
                  <a:pt x="633" y="133"/>
                </a:lnTo>
                <a:lnTo>
                  <a:pt x="636" y="0"/>
                </a:lnTo>
                <a:lnTo>
                  <a:pt x="4" y="11"/>
                </a:lnTo>
                <a:lnTo>
                  <a:pt x="0" y="133"/>
                </a:lnTo>
                <a:lnTo>
                  <a:pt x="224" y="358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" name="Freeform 136" descr="Песок"/>
          <p:cNvSpPr>
            <a:spLocks/>
          </p:cNvSpPr>
          <p:nvPr/>
        </p:nvSpPr>
        <p:spPr bwMode="auto">
          <a:xfrm>
            <a:off x="7278688" y="5086350"/>
            <a:ext cx="993775" cy="471488"/>
          </a:xfrm>
          <a:custGeom>
            <a:avLst/>
            <a:gdLst>
              <a:gd name="T0" fmla="*/ 2147483647 w 626"/>
              <a:gd name="T1" fmla="*/ 2147483647 h 297"/>
              <a:gd name="T2" fmla="*/ 2147483647 w 626"/>
              <a:gd name="T3" fmla="*/ 2147483647 h 297"/>
              <a:gd name="T4" fmla="*/ 2147483647 w 626"/>
              <a:gd name="T5" fmla="*/ 2147483647 h 297"/>
              <a:gd name="T6" fmla="*/ 2147483647 w 626"/>
              <a:gd name="T7" fmla="*/ 2147483647 h 297"/>
              <a:gd name="T8" fmla="*/ 2147483647 w 626"/>
              <a:gd name="T9" fmla="*/ 2147483647 h 297"/>
              <a:gd name="T10" fmla="*/ 2147483647 w 626"/>
              <a:gd name="T11" fmla="*/ 2147483647 h 297"/>
              <a:gd name="T12" fmla="*/ 2147483647 w 626"/>
              <a:gd name="T13" fmla="*/ 2147483647 h 297"/>
              <a:gd name="T14" fmla="*/ 2147483647 w 626"/>
              <a:gd name="T15" fmla="*/ 2147483647 h 297"/>
              <a:gd name="T16" fmla="*/ 2147483647 w 626"/>
              <a:gd name="T17" fmla="*/ 2147483647 h 297"/>
              <a:gd name="T18" fmla="*/ 2147483647 w 626"/>
              <a:gd name="T19" fmla="*/ 0 h 297"/>
              <a:gd name="T20" fmla="*/ 0 w 626"/>
              <a:gd name="T21" fmla="*/ 2147483647 h 297"/>
              <a:gd name="T22" fmla="*/ 2147483647 w 626"/>
              <a:gd name="T23" fmla="*/ 2147483647 h 297"/>
              <a:gd name="T24" fmla="*/ 2147483647 w 626"/>
              <a:gd name="T25" fmla="*/ 2147483647 h 29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626"/>
              <a:gd name="T40" fmla="*/ 0 h 297"/>
              <a:gd name="T41" fmla="*/ 626 w 626"/>
              <a:gd name="T42" fmla="*/ 297 h 29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626" h="297">
                <a:moveTo>
                  <a:pt x="120" y="292"/>
                </a:moveTo>
                <a:cubicBezTo>
                  <a:pt x="161" y="294"/>
                  <a:pt x="305" y="291"/>
                  <a:pt x="342" y="296"/>
                </a:cubicBezTo>
                <a:cubicBezTo>
                  <a:pt x="367" y="297"/>
                  <a:pt x="468" y="297"/>
                  <a:pt x="494" y="296"/>
                </a:cubicBezTo>
                <a:cubicBezTo>
                  <a:pt x="520" y="295"/>
                  <a:pt x="492" y="294"/>
                  <a:pt x="496" y="292"/>
                </a:cubicBezTo>
                <a:cubicBezTo>
                  <a:pt x="500" y="290"/>
                  <a:pt x="519" y="283"/>
                  <a:pt x="520" y="282"/>
                </a:cubicBezTo>
                <a:cubicBezTo>
                  <a:pt x="521" y="281"/>
                  <a:pt x="503" y="286"/>
                  <a:pt x="504" y="284"/>
                </a:cubicBezTo>
                <a:cubicBezTo>
                  <a:pt x="505" y="282"/>
                  <a:pt x="507" y="290"/>
                  <a:pt x="526" y="272"/>
                </a:cubicBezTo>
                <a:lnTo>
                  <a:pt x="622" y="172"/>
                </a:lnTo>
                <a:lnTo>
                  <a:pt x="622" y="164"/>
                </a:lnTo>
                <a:lnTo>
                  <a:pt x="626" y="0"/>
                </a:lnTo>
                <a:lnTo>
                  <a:pt x="0" y="4"/>
                </a:lnTo>
                <a:lnTo>
                  <a:pt x="1" y="169"/>
                </a:lnTo>
                <a:lnTo>
                  <a:pt x="120" y="292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9" name="AutoShape 41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388350" y="6021388"/>
            <a:ext cx="755650" cy="8366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5" name="AutoShape 39"/>
          <p:cNvSpPr>
            <a:spLocks noChangeArrowheads="1"/>
          </p:cNvSpPr>
          <p:nvPr/>
        </p:nvSpPr>
        <p:spPr bwMode="auto">
          <a:xfrm>
            <a:off x="6786563" y="1773238"/>
            <a:ext cx="2106612" cy="935037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FF3300"/>
                </a:solidFill>
              </a:rPr>
              <a:t>ОТВЕТ</a:t>
            </a:r>
          </a:p>
        </p:txBody>
      </p:sp>
      <p:sp>
        <p:nvSpPr>
          <p:cNvPr id="4136" name="AutoShape 40"/>
          <p:cNvSpPr>
            <a:spLocks noChangeArrowheads="1"/>
          </p:cNvSpPr>
          <p:nvPr/>
        </p:nvSpPr>
        <p:spPr bwMode="auto">
          <a:xfrm>
            <a:off x="683568" y="3717032"/>
            <a:ext cx="5759450" cy="2016224"/>
          </a:xfrm>
          <a:prstGeom prst="wedgeRectCallout">
            <a:avLst>
              <a:gd name="adj1" fmla="val -43745"/>
              <a:gd name="adj2" fmla="val 7831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Снижается вероятность оплодотворения ввиду различий в образе жизни и поведении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60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2" presetClass="emph" presetSubtype="0" repeatCount="3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22" presetClass="entr" presetSubtype="4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60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0"/>
                            </p:stCondLst>
                            <p:childTnLst>
                              <p:par>
                                <p:cTn id="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35"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41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5959499"/>
          </a:xfrm>
        </p:spPr>
        <p:txBody>
          <a:bodyPr/>
          <a:lstStyle/>
          <a:p>
            <a:pPr marL="514350" indent="-514350">
              <a:buFont typeface="Arial" pitchFamily="34" charset="0"/>
              <a:buChar char="•"/>
            </a:pPr>
            <a:r>
              <a:rPr lang="ru-RU" sz="2800" dirty="0" smtClean="0"/>
              <a:t>Цели урока: </a:t>
            </a:r>
            <a:br>
              <a:rPr lang="ru-RU" sz="2800" dirty="0" smtClean="0"/>
            </a:br>
            <a:r>
              <a:rPr lang="ru-RU" sz="2800" dirty="0" smtClean="0"/>
              <a:t>Повторение основных законов генетики.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Закрепление полученных знаний по генетике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Повышение интереса к изучаемому материалу.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Повышение творческой активности учащихся</a:t>
            </a:r>
            <a:endParaRPr lang="ru-RU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82" descr="Рисунок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476250"/>
            <a:ext cx="5973763" cy="598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31" name="Picture 83" descr="Рисунок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8888" y="1412875"/>
            <a:ext cx="4164012" cy="415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32" name="AutoShape 84"/>
          <p:cNvSpPr>
            <a:spLocks noChangeArrowheads="1"/>
          </p:cNvSpPr>
          <p:nvPr/>
        </p:nvSpPr>
        <p:spPr bwMode="auto">
          <a:xfrm>
            <a:off x="2339975" y="5516563"/>
            <a:ext cx="647700" cy="649287"/>
          </a:xfrm>
          <a:prstGeom prst="flowChartSummingJunction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33" name="AutoShape 85"/>
          <p:cNvSpPr>
            <a:spLocks noChangeArrowheads="1"/>
          </p:cNvSpPr>
          <p:nvPr/>
        </p:nvSpPr>
        <p:spPr bwMode="auto">
          <a:xfrm>
            <a:off x="4716463" y="1412875"/>
            <a:ext cx="647700" cy="649288"/>
          </a:xfrm>
          <a:prstGeom prst="flowChartSummingJunction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34" name="AutoShape 86"/>
          <p:cNvSpPr>
            <a:spLocks noChangeArrowheads="1"/>
          </p:cNvSpPr>
          <p:nvPr/>
        </p:nvSpPr>
        <p:spPr bwMode="auto">
          <a:xfrm>
            <a:off x="1187450" y="4797425"/>
            <a:ext cx="647700" cy="649288"/>
          </a:xfrm>
          <a:prstGeom prst="flowChartSummingJunction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35" name="AutoShape 87"/>
          <p:cNvSpPr>
            <a:spLocks noChangeArrowheads="1"/>
          </p:cNvSpPr>
          <p:nvPr/>
        </p:nvSpPr>
        <p:spPr bwMode="auto">
          <a:xfrm>
            <a:off x="5364163" y="3716338"/>
            <a:ext cx="647700" cy="649287"/>
          </a:xfrm>
          <a:prstGeom prst="flowChartSummingJunction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36" name="AutoShape 88"/>
          <p:cNvSpPr>
            <a:spLocks noChangeArrowheads="1"/>
          </p:cNvSpPr>
          <p:nvPr/>
        </p:nvSpPr>
        <p:spPr bwMode="auto">
          <a:xfrm>
            <a:off x="3635375" y="765175"/>
            <a:ext cx="647700" cy="649288"/>
          </a:xfrm>
          <a:prstGeom prst="flowChartSummingJunction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37" name="AutoShape 89"/>
          <p:cNvSpPr>
            <a:spLocks noChangeArrowheads="1"/>
          </p:cNvSpPr>
          <p:nvPr/>
        </p:nvSpPr>
        <p:spPr bwMode="auto">
          <a:xfrm>
            <a:off x="611188" y="2492375"/>
            <a:ext cx="647700" cy="649288"/>
          </a:xfrm>
          <a:prstGeom prst="flowChartSummingJunction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38" name="AutoShape 90"/>
          <p:cNvSpPr>
            <a:spLocks noChangeArrowheads="1"/>
          </p:cNvSpPr>
          <p:nvPr/>
        </p:nvSpPr>
        <p:spPr bwMode="auto">
          <a:xfrm>
            <a:off x="4787900" y="4797425"/>
            <a:ext cx="647700" cy="649288"/>
          </a:xfrm>
          <a:prstGeom prst="flowChartSummingJunction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39" name="AutoShape 91"/>
          <p:cNvSpPr>
            <a:spLocks noChangeArrowheads="1"/>
          </p:cNvSpPr>
          <p:nvPr/>
        </p:nvSpPr>
        <p:spPr bwMode="auto">
          <a:xfrm>
            <a:off x="611188" y="3789363"/>
            <a:ext cx="647700" cy="649287"/>
          </a:xfrm>
          <a:prstGeom prst="flowChartSummingJunction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40" name="AutoShape 92"/>
          <p:cNvSpPr>
            <a:spLocks noChangeArrowheads="1"/>
          </p:cNvSpPr>
          <p:nvPr/>
        </p:nvSpPr>
        <p:spPr bwMode="auto">
          <a:xfrm>
            <a:off x="1331913" y="1412875"/>
            <a:ext cx="647700" cy="649288"/>
          </a:xfrm>
          <a:prstGeom prst="flowChartSummingJunction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41" name="AutoShape 93"/>
          <p:cNvSpPr>
            <a:spLocks noChangeArrowheads="1"/>
          </p:cNvSpPr>
          <p:nvPr/>
        </p:nvSpPr>
        <p:spPr bwMode="auto">
          <a:xfrm>
            <a:off x="2339975" y="765175"/>
            <a:ext cx="647700" cy="649288"/>
          </a:xfrm>
          <a:prstGeom prst="flowChartSummingJunction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42" name="AutoShape 94"/>
          <p:cNvSpPr>
            <a:spLocks noChangeArrowheads="1"/>
          </p:cNvSpPr>
          <p:nvPr/>
        </p:nvSpPr>
        <p:spPr bwMode="auto">
          <a:xfrm>
            <a:off x="5364163" y="2565400"/>
            <a:ext cx="647700" cy="649288"/>
          </a:xfrm>
          <a:prstGeom prst="flowChartSummingJunction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43" name="AutoShape 95"/>
          <p:cNvSpPr>
            <a:spLocks noChangeArrowheads="1"/>
          </p:cNvSpPr>
          <p:nvPr/>
        </p:nvSpPr>
        <p:spPr bwMode="auto">
          <a:xfrm>
            <a:off x="3708400" y="5516563"/>
            <a:ext cx="647700" cy="649287"/>
          </a:xfrm>
          <a:prstGeom prst="flowChartSummingJunction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195" name="Group 147"/>
          <p:cNvGraphicFramePr>
            <a:graphicFrameLocks noGrp="1"/>
          </p:cNvGraphicFramePr>
          <p:nvPr/>
        </p:nvGraphicFramePr>
        <p:xfrm>
          <a:off x="6877050" y="333375"/>
          <a:ext cx="2051050" cy="6048378"/>
        </p:xfrm>
        <a:graphic>
          <a:graphicData uri="http://schemas.openxmlformats.org/drawingml/2006/table">
            <a:tbl>
              <a:tblPr/>
              <a:tblGrid>
                <a:gridCol w="1025525"/>
                <a:gridCol w="1025525"/>
              </a:tblGrid>
              <a:tr h="1008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6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6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6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6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6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6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6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6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6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6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6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6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</a:tbl>
          </a:graphicData>
        </a:graphic>
      </p:graphicFrame>
      <p:sp>
        <p:nvSpPr>
          <p:cNvPr id="2190" name="Text Box 142"/>
          <p:cNvSpPr txBox="1">
            <a:spLocks noChangeArrowheads="1"/>
          </p:cNvSpPr>
          <p:nvPr/>
        </p:nvSpPr>
        <p:spPr bwMode="auto">
          <a:xfrm>
            <a:off x="6877050" y="333375"/>
            <a:ext cx="10080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chemeClr val="bg1"/>
                </a:solidFill>
                <a:hlinkClick r:id="rId4" action="ppaction://hlinksldjump"/>
              </a:rPr>
              <a:t>1</a:t>
            </a:r>
            <a:endParaRPr lang="ru-RU" sz="6000" b="1">
              <a:solidFill>
                <a:schemeClr val="bg1"/>
              </a:solidFill>
            </a:endParaRPr>
          </a:p>
        </p:txBody>
      </p:sp>
      <p:sp>
        <p:nvSpPr>
          <p:cNvPr id="2192" name="Text Box 144"/>
          <p:cNvSpPr txBox="1">
            <a:spLocks noChangeArrowheads="1"/>
          </p:cNvSpPr>
          <p:nvPr/>
        </p:nvSpPr>
        <p:spPr bwMode="auto">
          <a:xfrm>
            <a:off x="6877050" y="1341438"/>
            <a:ext cx="10080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chemeClr val="bg1"/>
                </a:solidFill>
                <a:hlinkClick r:id="rId5" action="ppaction://hlinksldjump"/>
              </a:rPr>
              <a:t>2</a:t>
            </a:r>
            <a:endParaRPr lang="ru-RU" sz="6000" b="1">
              <a:solidFill>
                <a:schemeClr val="bg1"/>
              </a:solidFill>
            </a:endParaRPr>
          </a:p>
        </p:txBody>
      </p:sp>
      <p:sp>
        <p:nvSpPr>
          <p:cNvPr id="2193" name="Text Box 145"/>
          <p:cNvSpPr txBox="1">
            <a:spLocks noChangeArrowheads="1"/>
          </p:cNvSpPr>
          <p:nvPr/>
        </p:nvSpPr>
        <p:spPr bwMode="auto">
          <a:xfrm>
            <a:off x="6877050" y="2349500"/>
            <a:ext cx="10080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chemeClr val="bg1"/>
                </a:solidFill>
                <a:hlinkClick r:id="rId6" action="ppaction://hlinksldjump"/>
              </a:rPr>
              <a:t>3</a:t>
            </a:r>
            <a:endParaRPr lang="ru-RU" sz="6000" b="1">
              <a:solidFill>
                <a:schemeClr val="bg1"/>
              </a:solidFill>
            </a:endParaRPr>
          </a:p>
        </p:txBody>
      </p:sp>
      <p:sp>
        <p:nvSpPr>
          <p:cNvPr id="2197" name="Text Box 149"/>
          <p:cNvSpPr txBox="1">
            <a:spLocks noChangeArrowheads="1"/>
          </p:cNvSpPr>
          <p:nvPr/>
        </p:nvSpPr>
        <p:spPr bwMode="auto">
          <a:xfrm>
            <a:off x="7885113" y="333375"/>
            <a:ext cx="100806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chemeClr val="bg1"/>
                </a:solidFill>
                <a:hlinkClick r:id="rId7" action="ppaction://hlinksldjump"/>
              </a:rPr>
              <a:t>7</a:t>
            </a:r>
            <a:endParaRPr lang="ru-RU" sz="6000" b="1">
              <a:solidFill>
                <a:schemeClr val="bg1"/>
              </a:solidFill>
            </a:endParaRPr>
          </a:p>
        </p:txBody>
      </p:sp>
      <p:sp>
        <p:nvSpPr>
          <p:cNvPr id="2198" name="Text Box 150"/>
          <p:cNvSpPr txBox="1">
            <a:spLocks noChangeArrowheads="1"/>
          </p:cNvSpPr>
          <p:nvPr/>
        </p:nvSpPr>
        <p:spPr bwMode="auto">
          <a:xfrm>
            <a:off x="6877050" y="3357563"/>
            <a:ext cx="10080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chemeClr val="bg1"/>
                </a:solidFill>
                <a:hlinkClick r:id="rId8" action="ppaction://hlinksldjump"/>
              </a:rPr>
              <a:t>4</a:t>
            </a:r>
            <a:endParaRPr lang="ru-RU" sz="6000" b="1">
              <a:solidFill>
                <a:schemeClr val="bg1"/>
              </a:solidFill>
            </a:endParaRPr>
          </a:p>
        </p:txBody>
      </p:sp>
      <p:sp>
        <p:nvSpPr>
          <p:cNvPr id="2199" name="Text Box 151"/>
          <p:cNvSpPr txBox="1">
            <a:spLocks noChangeArrowheads="1"/>
          </p:cNvSpPr>
          <p:nvPr/>
        </p:nvSpPr>
        <p:spPr bwMode="auto">
          <a:xfrm>
            <a:off x="6877050" y="4365625"/>
            <a:ext cx="10080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chemeClr val="bg1"/>
                </a:solidFill>
                <a:hlinkClick r:id="rId9" action="ppaction://hlinksldjump"/>
              </a:rPr>
              <a:t>5</a:t>
            </a:r>
            <a:endParaRPr lang="ru-RU" sz="6000" b="1">
              <a:solidFill>
                <a:schemeClr val="bg1"/>
              </a:solidFill>
            </a:endParaRPr>
          </a:p>
        </p:txBody>
      </p:sp>
      <p:sp>
        <p:nvSpPr>
          <p:cNvPr id="2200" name="Text Box 152"/>
          <p:cNvSpPr txBox="1">
            <a:spLocks noChangeArrowheads="1"/>
          </p:cNvSpPr>
          <p:nvPr/>
        </p:nvSpPr>
        <p:spPr bwMode="auto">
          <a:xfrm>
            <a:off x="6877050" y="5373688"/>
            <a:ext cx="10080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chemeClr val="bg1"/>
                </a:solidFill>
                <a:hlinkClick r:id="rId10" action="ppaction://hlinksldjump"/>
              </a:rPr>
              <a:t>6</a:t>
            </a:r>
            <a:endParaRPr lang="ru-RU" sz="6000" b="1">
              <a:solidFill>
                <a:schemeClr val="bg1"/>
              </a:solidFill>
            </a:endParaRPr>
          </a:p>
        </p:txBody>
      </p:sp>
      <p:sp>
        <p:nvSpPr>
          <p:cNvPr id="2201" name="Text Box 153"/>
          <p:cNvSpPr txBox="1">
            <a:spLocks noChangeArrowheads="1"/>
          </p:cNvSpPr>
          <p:nvPr/>
        </p:nvSpPr>
        <p:spPr bwMode="auto">
          <a:xfrm>
            <a:off x="7885113" y="1341438"/>
            <a:ext cx="100806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chemeClr val="bg1"/>
                </a:solidFill>
                <a:hlinkClick r:id="rId11" action="ppaction://hlinksldjump"/>
              </a:rPr>
              <a:t>8</a:t>
            </a:r>
            <a:endParaRPr lang="ru-RU" sz="6000" b="1">
              <a:solidFill>
                <a:schemeClr val="bg1"/>
              </a:solidFill>
            </a:endParaRPr>
          </a:p>
        </p:txBody>
      </p:sp>
      <p:sp>
        <p:nvSpPr>
          <p:cNvPr id="2202" name="Text Box 154"/>
          <p:cNvSpPr txBox="1">
            <a:spLocks noChangeArrowheads="1"/>
          </p:cNvSpPr>
          <p:nvPr/>
        </p:nvSpPr>
        <p:spPr bwMode="auto">
          <a:xfrm>
            <a:off x="7885113" y="2349500"/>
            <a:ext cx="100806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chemeClr val="bg1"/>
                </a:solidFill>
                <a:hlinkClick r:id="rId12" action="ppaction://hlinksldjump"/>
              </a:rPr>
              <a:t>9</a:t>
            </a:r>
            <a:endParaRPr lang="ru-RU" sz="6000" b="1">
              <a:solidFill>
                <a:schemeClr val="bg1"/>
              </a:solidFill>
            </a:endParaRPr>
          </a:p>
        </p:txBody>
      </p:sp>
      <p:sp>
        <p:nvSpPr>
          <p:cNvPr id="2203" name="Text Box 155"/>
          <p:cNvSpPr txBox="1">
            <a:spLocks noChangeArrowheads="1"/>
          </p:cNvSpPr>
          <p:nvPr/>
        </p:nvSpPr>
        <p:spPr bwMode="auto">
          <a:xfrm>
            <a:off x="7885113" y="3357563"/>
            <a:ext cx="100806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5400" b="1">
                <a:solidFill>
                  <a:schemeClr val="bg1"/>
                </a:solidFill>
                <a:hlinkClick r:id="rId13" action="ppaction://hlinksldjump"/>
              </a:rPr>
              <a:t>10</a:t>
            </a:r>
            <a:endParaRPr lang="ru-RU" sz="5400" b="1">
              <a:solidFill>
                <a:schemeClr val="bg1"/>
              </a:solidFill>
            </a:endParaRPr>
          </a:p>
        </p:txBody>
      </p:sp>
      <p:sp>
        <p:nvSpPr>
          <p:cNvPr id="2204" name="Text Box 156"/>
          <p:cNvSpPr txBox="1">
            <a:spLocks noChangeArrowheads="1"/>
          </p:cNvSpPr>
          <p:nvPr/>
        </p:nvSpPr>
        <p:spPr bwMode="auto">
          <a:xfrm>
            <a:off x="7885113" y="4365625"/>
            <a:ext cx="100806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5400" b="1">
                <a:solidFill>
                  <a:schemeClr val="bg1"/>
                </a:solidFill>
                <a:hlinkClick r:id="rId14" action="ppaction://hlinksldjump"/>
              </a:rPr>
              <a:t>11</a:t>
            </a:r>
            <a:endParaRPr lang="ru-RU" sz="5400" b="1">
              <a:solidFill>
                <a:schemeClr val="bg1"/>
              </a:solidFill>
            </a:endParaRPr>
          </a:p>
        </p:txBody>
      </p:sp>
      <p:sp>
        <p:nvSpPr>
          <p:cNvPr id="2205" name="Text Box 157"/>
          <p:cNvSpPr txBox="1">
            <a:spLocks noChangeArrowheads="1"/>
          </p:cNvSpPr>
          <p:nvPr/>
        </p:nvSpPr>
        <p:spPr bwMode="auto">
          <a:xfrm>
            <a:off x="7885113" y="5373688"/>
            <a:ext cx="100806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5400" b="1">
                <a:solidFill>
                  <a:schemeClr val="bg1"/>
                </a:solidFill>
                <a:hlinkClick r:id="rId15" action="ppaction://hlinksldjump"/>
              </a:rPr>
              <a:t>12</a:t>
            </a:r>
            <a:endParaRPr lang="ru-RU" sz="54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7600000">
                                      <p:cBhvr>
                                        <p:cTn id="6" dur="2000" fill="hold"/>
                                        <p:tgtEl>
                                          <p:spTgt spid="2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4800000">
                                      <p:cBhvr>
                                        <p:cTn id="14" dur="2000" fill="hold"/>
                                        <p:tgtEl>
                                          <p:spTgt spid="2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2700000">
                                      <p:cBhvr>
                                        <p:cTn id="22" dur="2000" fill="hold"/>
                                        <p:tgtEl>
                                          <p:spTgt spid="2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6700000">
                                      <p:cBhvr>
                                        <p:cTn id="30" dur="2000" fill="hold"/>
                                        <p:tgtEl>
                                          <p:spTgt spid="2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9400000">
                                      <p:cBhvr>
                                        <p:cTn id="38" dur="2000" fill="hold"/>
                                        <p:tgtEl>
                                          <p:spTgt spid="2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60000000">
                                      <p:cBhvr>
                                        <p:cTn id="46" dur="2000" fill="hold"/>
                                        <p:tgtEl>
                                          <p:spTgt spid="2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2400000">
                                      <p:cBhvr>
                                        <p:cTn id="54" dur="2000" fill="hold"/>
                                        <p:tgtEl>
                                          <p:spTgt spid="2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9200000">
                                      <p:cBhvr>
                                        <p:cTn id="62" dur="2000" fill="hold"/>
                                        <p:tgtEl>
                                          <p:spTgt spid="2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5800000">
                                      <p:cBhvr>
                                        <p:cTn id="70" dur="2000" fill="hold"/>
                                        <p:tgtEl>
                                          <p:spTgt spid="2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63600000">
                                      <p:cBhvr>
                                        <p:cTn id="78" dur="2000" fill="hold"/>
                                        <p:tgtEl>
                                          <p:spTgt spid="2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0">
                                      <p:cBhvr>
                                        <p:cTn id="86" dur="2000" fill="hold"/>
                                        <p:tgtEl>
                                          <p:spTgt spid="2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0000000">
                                      <p:cBhvr>
                                        <p:cTn id="94" dur="2000" fill="hold"/>
                                        <p:tgtEl>
                                          <p:spTgt spid="2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21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3" dur="500" autoRev="1" fill="hold"/>
                                        <p:tgtEl>
                                          <p:spTgt spid="2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4" dur="500" autoRev="1" fill="hold"/>
                                        <p:tgtEl>
                                          <p:spTgt spid="2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5" dur="500" autoRev="1" fill="hold"/>
                                        <p:tgtEl>
                                          <p:spTgt spid="2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0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21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10" dur="500" autoRev="1" fill="hold"/>
                                        <p:tgtEl>
                                          <p:spTgt spid="2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1" dur="500" autoRev="1" fill="hold"/>
                                        <p:tgtEl>
                                          <p:spTgt spid="2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2" dur="500" autoRev="1" fill="hold"/>
                                        <p:tgtEl>
                                          <p:spTgt spid="2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7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2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17" dur="500" autoRev="1" fill="hold"/>
                                        <p:tgtEl>
                                          <p:spTgt spid="21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8" dur="500" autoRev="1" fill="hold"/>
                                        <p:tgtEl>
                                          <p:spTgt spid="21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9" dur="500" autoRev="1" fill="hold"/>
                                        <p:tgtEl>
                                          <p:spTgt spid="21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2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21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24" dur="500" autoRev="1" fill="hold"/>
                                        <p:tgtEl>
                                          <p:spTgt spid="21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5" dur="500" autoRev="1" fill="hold"/>
                                        <p:tgtEl>
                                          <p:spTgt spid="21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6" dur="500" autoRev="1" fill="hold"/>
                                        <p:tgtEl>
                                          <p:spTgt spid="21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3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21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31" dur="500" autoRev="1" fill="hold"/>
                                        <p:tgtEl>
                                          <p:spTgt spid="21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2" dur="500" autoRev="1" fill="hold"/>
                                        <p:tgtEl>
                                          <p:spTgt spid="21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3" dur="500" autoRev="1" fill="hold"/>
                                        <p:tgtEl>
                                          <p:spTgt spid="21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8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2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38" dur="500" autoRev="1" fill="hold"/>
                                        <p:tgtEl>
                                          <p:spTgt spid="21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9" dur="500" autoRev="1" fill="hold"/>
                                        <p:tgtEl>
                                          <p:spTgt spid="21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0" dur="500" autoRev="1" fill="hold"/>
                                        <p:tgtEl>
                                          <p:spTgt spid="21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9"/>
                  </p:tgtEl>
                </p:cond>
              </p:nextCondLst>
            </p:seq>
            <p:seq concurrent="1" nextAc="seek">
              <p:cTn id="141" restart="whenNotActive" fill="hold" evtFilter="cancelBubble" nodeType="interactiveSeq">
                <p:stCondLst>
                  <p:cond evt="onClick" delay="0">
                    <p:tgtEl>
                      <p:spTgt spid="2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2" fill="hold">
                      <p:stCondLst>
                        <p:cond delay="0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45" dur="500" autoRev="1" fill="hold"/>
                                        <p:tgtEl>
                                          <p:spTgt spid="22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6" dur="500" autoRev="1" fill="hold"/>
                                        <p:tgtEl>
                                          <p:spTgt spid="2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7" dur="500" autoRev="1" fill="hold"/>
                                        <p:tgtEl>
                                          <p:spTgt spid="2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0"/>
                  </p:tgtEl>
                </p:cond>
              </p:nextCondLst>
            </p:seq>
            <p:seq concurrent="1" nextAc="seek">
              <p:cTn id="148" restart="whenNotActive" fill="hold" evtFilter="cancelBubble" nodeType="interactiveSeq">
                <p:stCondLst>
                  <p:cond evt="onClick" delay="0">
                    <p:tgtEl>
                      <p:spTgt spid="22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" fill="hold">
                      <p:stCondLst>
                        <p:cond delay="0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52" dur="500" autoRev="1" fill="hold"/>
                                        <p:tgtEl>
                                          <p:spTgt spid="22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3" dur="500" autoRev="1" fill="hold"/>
                                        <p:tgtEl>
                                          <p:spTgt spid="22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4" dur="500" autoRev="1" fill="hold"/>
                                        <p:tgtEl>
                                          <p:spTgt spid="22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1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22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59" dur="500" autoRev="1" fill="hold"/>
                                        <p:tgtEl>
                                          <p:spTgt spid="2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0" dur="500" autoRev="1" fill="hold"/>
                                        <p:tgtEl>
                                          <p:spTgt spid="2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1" dur="500" autoRev="1" fill="hold"/>
                                        <p:tgtEl>
                                          <p:spTgt spid="2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2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22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66" dur="500" autoRev="1" fill="hold"/>
                                        <p:tgtEl>
                                          <p:spTgt spid="2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7" dur="500" autoRev="1" fill="hold"/>
                                        <p:tgtEl>
                                          <p:spTgt spid="2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8" dur="500" autoRev="1" fill="hold"/>
                                        <p:tgtEl>
                                          <p:spTgt spid="2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3"/>
                  </p:tgtEl>
                </p:cond>
              </p:nextCondLst>
            </p:seq>
            <p:seq concurrent="1" nextAc="seek">
              <p:cTn id="169" restart="whenNotActive" fill="hold" evtFilter="cancelBubble" nodeType="interactiveSeq">
                <p:stCondLst>
                  <p:cond evt="onClick" delay="0">
                    <p:tgtEl>
                      <p:spTgt spid="22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0" fill="hold">
                      <p:stCondLst>
                        <p:cond delay="0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73" dur="500" autoRev="1" fill="hold"/>
                                        <p:tgtEl>
                                          <p:spTgt spid="2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4" dur="500" autoRev="1" fill="hold"/>
                                        <p:tgtEl>
                                          <p:spTgt spid="2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5" dur="500" autoRev="1" fill="hold"/>
                                        <p:tgtEl>
                                          <p:spTgt spid="2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4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2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80" dur="500" autoRev="1" fill="hold"/>
                                        <p:tgtEl>
                                          <p:spTgt spid="2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1" dur="500" autoRev="1" fill="hold"/>
                                        <p:tgtEl>
                                          <p:spTgt spid="2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2" dur="500" autoRev="1" fill="hold"/>
                                        <p:tgtEl>
                                          <p:spTgt spid="2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5"/>
                  </p:tgtEl>
                </p:cond>
              </p:nextCondLst>
            </p:seq>
          </p:childTnLst>
        </p:cTn>
      </p:par>
    </p:tnLst>
    <p:bldLst>
      <p:bldP spid="2132" grpId="0" animBg="1"/>
      <p:bldP spid="2133" grpId="0" animBg="1"/>
      <p:bldP spid="2134" grpId="0" animBg="1"/>
      <p:bldP spid="2135" grpId="0" animBg="1"/>
      <p:bldP spid="2136" grpId="0" animBg="1"/>
      <p:bldP spid="2137" grpId="0" animBg="1"/>
      <p:bldP spid="2138" grpId="0" animBg="1"/>
      <p:bldP spid="2139" grpId="0" animBg="1"/>
      <p:bldP spid="2140" grpId="0" animBg="1"/>
      <p:bldP spid="2141" grpId="0" animBg="1"/>
      <p:bldP spid="2142" grpId="0" animBg="1"/>
      <p:bldP spid="2143" grpId="0" animBg="1"/>
      <p:bldP spid="2192" grpId="0"/>
      <p:bldP spid="2193" grpId="0"/>
      <p:bldP spid="2198" grpId="0"/>
      <p:bldP spid="2199" grpId="0"/>
      <p:bldP spid="2200" grpId="0"/>
      <p:bldP spid="2201" grpId="0"/>
      <p:bldP spid="2202" grpId="0"/>
      <p:bldP spid="2203" grpId="0"/>
      <p:bldP spid="2204" grpId="0"/>
      <p:bldP spid="220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63" y="277813"/>
            <a:ext cx="8186737" cy="579437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Вопрос 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457200" y="1000125"/>
            <a:ext cx="6257925" cy="5572125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ru-RU" b="1" dirty="0" smtClean="0"/>
              <a:t>Чем обусловлена изоляция?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6715125" y="1600200"/>
            <a:ext cx="1971675" cy="4530725"/>
          </a:xfrm>
        </p:spPr>
        <p:txBody>
          <a:bodyPr/>
          <a:lstStyle/>
          <a:p>
            <a:pPr>
              <a:defRPr/>
            </a:pPr>
            <a:endParaRPr lang="ru-RU" sz="28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/>
              <a:t>             </a:t>
            </a:r>
            <a:endParaRPr lang="ru-RU" sz="2800" dirty="0"/>
          </a:p>
        </p:txBody>
      </p:sp>
      <p:grpSp>
        <p:nvGrpSpPr>
          <p:cNvPr id="5" name="Group 105"/>
          <p:cNvGrpSpPr>
            <a:grpSpLocks/>
          </p:cNvGrpSpPr>
          <p:nvPr/>
        </p:nvGrpSpPr>
        <p:grpSpPr bwMode="auto">
          <a:xfrm>
            <a:off x="7669213" y="4652963"/>
            <a:ext cx="215900" cy="844550"/>
            <a:chOff x="1338" y="2160"/>
            <a:chExt cx="125" cy="578"/>
          </a:xfrm>
        </p:grpSpPr>
        <p:sp>
          <p:nvSpPr>
            <p:cNvPr id="4117" name="AutoShape 106" descr="Песок"/>
            <p:cNvSpPr>
              <a:spLocks noChangeAspect="1" noChangeArrowheads="1"/>
            </p:cNvSpPr>
            <p:nvPr/>
          </p:nvSpPr>
          <p:spPr bwMode="auto">
            <a:xfrm>
              <a:off x="133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8" name="AutoShape 107" descr="Песок"/>
            <p:cNvSpPr>
              <a:spLocks noChangeAspect="1" noChangeArrowheads="1"/>
            </p:cNvSpPr>
            <p:nvPr/>
          </p:nvSpPr>
          <p:spPr bwMode="auto">
            <a:xfrm>
              <a:off x="1383" y="225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9" name="AutoShape 108" descr="Песок"/>
            <p:cNvSpPr>
              <a:spLocks noChangeAspect="1" noChangeArrowheads="1"/>
            </p:cNvSpPr>
            <p:nvPr/>
          </p:nvSpPr>
          <p:spPr bwMode="auto">
            <a:xfrm>
              <a:off x="133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0" name="AutoShape 109" descr="Песок"/>
            <p:cNvSpPr>
              <a:spLocks noChangeAspect="1" noChangeArrowheads="1"/>
            </p:cNvSpPr>
            <p:nvPr/>
          </p:nvSpPr>
          <p:spPr bwMode="auto">
            <a:xfrm>
              <a:off x="1383" y="234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1" name="AutoShape 110" descr="Песок"/>
            <p:cNvSpPr>
              <a:spLocks noChangeAspect="1" noChangeArrowheads="1"/>
            </p:cNvSpPr>
            <p:nvPr/>
          </p:nvSpPr>
          <p:spPr bwMode="auto">
            <a:xfrm>
              <a:off x="142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2" name="AutoShape 111" descr="Песок"/>
            <p:cNvSpPr>
              <a:spLocks noChangeAspect="1" noChangeArrowheads="1"/>
            </p:cNvSpPr>
            <p:nvPr/>
          </p:nvSpPr>
          <p:spPr bwMode="auto">
            <a:xfrm>
              <a:off x="142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3" name="AutoShape 112" descr="Песок"/>
            <p:cNvSpPr>
              <a:spLocks noChangeAspect="1" noChangeArrowheads="1"/>
            </p:cNvSpPr>
            <p:nvPr/>
          </p:nvSpPr>
          <p:spPr bwMode="auto">
            <a:xfrm>
              <a:off x="1383" y="2160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4" name="AutoShape 113" descr="Песок"/>
            <p:cNvSpPr>
              <a:spLocks noChangeAspect="1" noChangeArrowheads="1"/>
            </p:cNvSpPr>
            <p:nvPr/>
          </p:nvSpPr>
          <p:spPr bwMode="auto">
            <a:xfrm>
              <a:off x="1429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5" name="AutoShape 114" descr="Песок"/>
            <p:cNvSpPr>
              <a:spLocks noChangeAspect="1" noChangeArrowheads="1"/>
            </p:cNvSpPr>
            <p:nvPr/>
          </p:nvSpPr>
          <p:spPr bwMode="auto">
            <a:xfrm>
              <a:off x="1338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6" name="AutoShape 115" descr="Песок"/>
            <p:cNvSpPr>
              <a:spLocks noChangeAspect="1" noChangeArrowheads="1"/>
            </p:cNvSpPr>
            <p:nvPr/>
          </p:nvSpPr>
          <p:spPr bwMode="auto">
            <a:xfrm>
              <a:off x="1429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7" name="AutoShape 116" descr="Песок"/>
            <p:cNvSpPr>
              <a:spLocks noChangeAspect="1" noChangeArrowheads="1"/>
            </p:cNvSpPr>
            <p:nvPr/>
          </p:nvSpPr>
          <p:spPr bwMode="auto">
            <a:xfrm>
              <a:off x="1383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8" name="AutoShape 117" descr="Песок"/>
            <p:cNvSpPr>
              <a:spLocks noChangeAspect="1" noChangeArrowheads="1"/>
            </p:cNvSpPr>
            <p:nvPr/>
          </p:nvSpPr>
          <p:spPr bwMode="auto">
            <a:xfrm>
              <a:off x="1338" y="247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9" name="AutoShape 118" descr="Песок"/>
            <p:cNvSpPr>
              <a:spLocks noChangeAspect="1" noChangeArrowheads="1"/>
            </p:cNvSpPr>
            <p:nvPr/>
          </p:nvSpPr>
          <p:spPr bwMode="auto">
            <a:xfrm>
              <a:off x="1429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0" name="AutoShape 119" descr="Песок"/>
            <p:cNvSpPr>
              <a:spLocks noChangeAspect="1" noChangeArrowheads="1"/>
            </p:cNvSpPr>
            <p:nvPr/>
          </p:nvSpPr>
          <p:spPr bwMode="auto">
            <a:xfrm>
              <a:off x="1383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1" name="AutoShape 120" descr="Песок"/>
            <p:cNvSpPr>
              <a:spLocks noChangeAspect="1" noChangeArrowheads="1"/>
            </p:cNvSpPr>
            <p:nvPr/>
          </p:nvSpPr>
          <p:spPr bwMode="auto">
            <a:xfrm>
              <a:off x="1383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2" name="AutoShape 121" descr="Песок"/>
            <p:cNvSpPr>
              <a:spLocks noChangeAspect="1" noChangeArrowheads="1"/>
            </p:cNvSpPr>
            <p:nvPr/>
          </p:nvSpPr>
          <p:spPr bwMode="auto">
            <a:xfrm>
              <a:off x="1338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3" name="AutoShape 122" descr="Песок"/>
            <p:cNvSpPr>
              <a:spLocks noChangeAspect="1" noChangeArrowheads="1"/>
            </p:cNvSpPr>
            <p:nvPr/>
          </p:nvSpPr>
          <p:spPr bwMode="auto">
            <a:xfrm>
              <a:off x="1429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4" name="AutoShape 123" descr="Песок"/>
            <p:cNvSpPr>
              <a:spLocks noChangeAspect="1" noChangeArrowheads="1"/>
            </p:cNvSpPr>
            <p:nvPr/>
          </p:nvSpPr>
          <p:spPr bwMode="auto">
            <a:xfrm>
              <a:off x="1383" y="2659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" name="AutoShape 124" descr="Песок"/>
            <p:cNvSpPr>
              <a:spLocks noChangeAspect="1" noChangeArrowheads="1"/>
            </p:cNvSpPr>
            <p:nvPr/>
          </p:nvSpPr>
          <p:spPr bwMode="auto">
            <a:xfrm>
              <a:off x="1338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" name="AutoShape 125" descr="Песок"/>
            <p:cNvSpPr>
              <a:spLocks noChangeAspect="1" noChangeArrowheads="1"/>
            </p:cNvSpPr>
            <p:nvPr/>
          </p:nvSpPr>
          <p:spPr bwMode="auto">
            <a:xfrm>
              <a:off x="1338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7" name="AutoShape 126" descr="Песок"/>
            <p:cNvSpPr>
              <a:spLocks noChangeAspect="1" noChangeArrowheads="1"/>
            </p:cNvSpPr>
            <p:nvPr/>
          </p:nvSpPr>
          <p:spPr bwMode="auto">
            <a:xfrm>
              <a:off x="1383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02" name="Group 127"/>
          <p:cNvGrpSpPr>
            <a:grpSpLocks/>
          </p:cNvGrpSpPr>
          <p:nvPr/>
        </p:nvGrpSpPr>
        <p:grpSpPr bwMode="auto">
          <a:xfrm>
            <a:off x="6948488" y="3429000"/>
            <a:ext cx="1727200" cy="2393950"/>
            <a:chOff x="1020" y="1480"/>
            <a:chExt cx="1270" cy="1734"/>
          </a:xfrm>
        </p:grpSpPr>
        <p:grpSp>
          <p:nvGrpSpPr>
            <p:cNvPr id="4110" name="Group 128"/>
            <p:cNvGrpSpPr>
              <a:grpSpLocks/>
            </p:cNvGrpSpPr>
            <p:nvPr/>
          </p:nvGrpSpPr>
          <p:grpSpPr bwMode="auto">
            <a:xfrm>
              <a:off x="1247" y="1570"/>
              <a:ext cx="758" cy="1574"/>
              <a:chOff x="1429" y="1979"/>
              <a:chExt cx="576" cy="1165"/>
            </a:xfrm>
          </p:grpSpPr>
          <p:sp>
            <p:nvSpPr>
              <p:cNvPr id="4115" name="AutoShape 129"/>
              <p:cNvSpPr>
                <a:spLocks noChangeArrowheads="1"/>
              </p:cNvSpPr>
              <p:nvPr/>
            </p:nvSpPr>
            <p:spPr bwMode="auto">
              <a:xfrm>
                <a:off x="1429" y="2568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6" name="AutoShape 130"/>
              <p:cNvSpPr>
                <a:spLocks noChangeArrowheads="1"/>
              </p:cNvSpPr>
              <p:nvPr/>
            </p:nvSpPr>
            <p:spPr bwMode="auto">
              <a:xfrm>
                <a:off x="1429" y="1979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4111" name="AutoShape 131" descr="Орех"/>
            <p:cNvSpPr>
              <a:spLocks noChangeArrowheads="1"/>
            </p:cNvSpPr>
            <p:nvPr/>
          </p:nvSpPr>
          <p:spPr bwMode="auto">
            <a:xfrm>
              <a:off x="1020" y="1480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2" name="AutoShape 132" descr="Орех"/>
            <p:cNvSpPr>
              <a:spLocks noChangeArrowheads="1"/>
            </p:cNvSpPr>
            <p:nvPr/>
          </p:nvSpPr>
          <p:spPr bwMode="auto">
            <a:xfrm>
              <a:off x="1020" y="3022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3" name="Line 133"/>
            <p:cNvSpPr>
              <a:spLocks noChangeShapeType="1"/>
            </p:cNvSpPr>
            <p:nvPr/>
          </p:nvSpPr>
          <p:spPr bwMode="auto">
            <a:xfrm>
              <a:off x="2154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4" name="Line 134"/>
            <p:cNvSpPr>
              <a:spLocks noChangeShapeType="1"/>
            </p:cNvSpPr>
            <p:nvPr/>
          </p:nvSpPr>
          <p:spPr bwMode="auto">
            <a:xfrm>
              <a:off x="1111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" name="Freeform 135" descr="Песок"/>
          <p:cNvSpPr>
            <a:spLocks/>
          </p:cNvSpPr>
          <p:nvPr/>
        </p:nvSpPr>
        <p:spPr bwMode="auto">
          <a:xfrm>
            <a:off x="7269163" y="4043363"/>
            <a:ext cx="1009650" cy="625475"/>
          </a:xfrm>
          <a:custGeom>
            <a:avLst/>
            <a:gdLst>
              <a:gd name="T0" fmla="*/ 2147483647 w 636"/>
              <a:gd name="T1" fmla="*/ 2147483647 h 394"/>
              <a:gd name="T2" fmla="*/ 2147483647 w 636"/>
              <a:gd name="T3" fmla="*/ 2147483647 h 394"/>
              <a:gd name="T4" fmla="*/ 2147483647 w 636"/>
              <a:gd name="T5" fmla="*/ 2147483647 h 394"/>
              <a:gd name="T6" fmla="*/ 2147483647 w 636"/>
              <a:gd name="T7" fmla="*/ 2147483647 h 394"/>
              <a:gd name="T8" fmla="*/ 2147483647 w 636"/>
              <a:gd name="T9" fmla="*/ 2147483647 h 394"/>
              <a:gd name="T10" fmla="*/ 2147483647 w 636"/>
              <a:gd name="T11" fmla="*/ 2147483647 h 394"/>
              <a:gd name="T12" fmla="*/ 2147483647 w 636"/>
              <a:gd name="T13" fmla="*/ 2147483647 h 394"/>
              <a:gd name="T14" fmla="*/ 2147483647 w 636"/>
              <a:gd name="T15" fmla="*/ 2147483647 h 394"/>
              <a:gd name="T16" fmla="*/ 2147483647 w 636"/>
              <a:gd name="T17" fmla="*/ 0 h 394"/>
              <a:gd name="T18" fmla="*/ 2147483647 w 636"/>
              <a:gd name="T19" fmla="*/ 2147483647 h 394"/>
              <a:gd name="T20" fmla="*/ 0 w 636"/>
              <a:gd name="T21" fmla="*/ 2147483647 h 394"/>
              <a:gd name="T22" fmla="*/ 2147483647 w 636"/>
              <a:gd name="T23" fmla="*/ 2147483647 h 39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636"/>
              <a:gd name="T37" fmla="*/ 0 h 394"/>
              <a:gd name="T38" fmla="*/ 636 w 636"/>
              <a:gd name="T39" fmla="*/ 394 h 39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636" h="394">
                <a:moveTo>
                  <a:pt x="224" y="358"/>
                </a:moveTo>
                <a:cubicBezTo>
                  <a:pt x="264" y="361"/>
                  <a:pt x="304" y="355"/>
                  <a:pt x="340" y="361"/>
                </a:cubicBezTo>
                <a:cubicBezTo>
                  <a:pt x="366" y="362"/>
                  <a:pt x="407" y="357"/>
                  <a:pt x="416" y="355"/>
                </a:cubicBezTo>
                <a:cubicBezTo>
                  <a:pt x="425" y="353"/>
                  <a:pt x="399" y="351"/>
                  <a:pt x="394" y="351"/>
                </a:cubicBezTo>
                <a:cubicBezTo>
                  <a:pt x="389" y="351"/>
                  <a:pt x="380" y="354"/>
                  <a:pt x="383" y="355"/>
                </a:cubicBezTo>
                <a:cubicBezTo>
                  <a:pt x="387" y="356"/>
                  <a:pt x="410" y="358"/>
                  <a:pt x="414" y="358"/>
                </a:cubicBezTo>
                <a:cubicBezTo>
                  <a:pt x="419" y="358"/>
                  <a:pt x="374" y="394"/>
                  <a:pt x="411" y="357"/>
                </a:cubicBezTo>
                <a:lnTo>
                  <a:pt x="633" y="133"/>
                </a:lnTo>
                <a:lnTo>
                  <a:pt x="636" y="0"/>
                </a:lnTo>
                <a:lnTo>
                  <a:pt x="4" y="11"/>
                </a:lnTo>
                <a:lnTo>
                  <a:pt x="0" y="133"/>
                </a:lnTo>
                <a:lnTo>
                  <a:pt x="224" y="358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" name="Freeform 136" descr="Песок"/>
          <p:cNvSpPr>
            <a:spLocks/>
          </p:cNvSpPr>
          <p:nvPr/>
        </p:nvSpPr>
        <p:spPr bwMode="auto">
          <a:xfrm>
            <a:off x="7278688" y="5086350"/>
            <a:ext cx="993775" cy="471488"/>
          </a:xfrm>
          <a:custGeom>
            <a:avLst/>
            <a:gdLst>
              <a:gd name="T0" fmla="*/ 2147483647 w 626"/>
              <a:gd name="T1" fmla="*/ 2147483647 h 297"/>
              <a:gd name="T2" fmla="*/ 2147483647 w 626"/>
              <a:gd name="T3" fmla="*/ 2147483647 h 297"/>
              <a:gd name="T4" fmla="*/ 2147483647 w 626"/>
              <a:gd name="T5" fmla="*/ 2147483647 h 297"/>
              <a:gd name="T6" fmla="*/ 2147483647 w 626"/>
              <a:gd name="T7" fmla="*/ 2147483647 h 297"/>
              <a:gd name="T8" fmla="*/ 2147483647 w 626"/>
              <a:gd name="T9" fmla="*/ 2147483647 h 297"/>
              <a:gd name="T10" fmla="*/ 2147483647 w 626"/>
              <a:gd name="T11" fmla="*/ 2147483647 h 297"/>
              <a:gd name="T12" fmla="*/ 2147483647 w 626"/>
              <a:gd name="T13" fmla="*/ 2147483647 h 297"/>
              <a:gd name="T14" fmla="*/ 2147483647 w 626"/>
              <a:gd name="T15" fmla="*/ 2147483647 h 297"/>
              <a:gd name="T16" fmla="*/ 2147483647 w 626"/>
              <a:gd name="T17" fmla="*/ 2147483647 h 297"/>
              <a:gd name="T18" fmla="*/ 2147483647 w 626"/>
              <a:gd name="T19" fmla="*/ 0 h 297"/>
              <a:gd name="T20" fmla="*/ 0 w 626"/>
              <a:gd name="T21" fmla="*/ 2147483647 h 297"/>
              <a:gd name="T22" fmla="*/ 2147483647 w 626"/>
              <a:gd name="T23" fmla="*/ 2147483647 h 297"/>
              <a:gd name="T24" fmla="*/ 2147483647 w 626"/>
              <a:gd name="T25" fmla="*/ 2147483647 h 29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626"/>
              <a:gd name="T40" fmla="*/ 0 h 297"/>
              <a:gd name="T41" fmla="*/ 626 w 626"/>
              <a:gd name="T42" fmla="*/ 297 h 29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626" h="297">
                <a:moveTo>
                  <a:pt x="120" y="292"/>
                </a:moveTo>
                <a:cubicBezTo>
                  <a:pt x="161" y="294"/>
                  <a:pt x="305" y="291"/>
                  <a:pt x="342" y="296"/>
                </a:cubicBezTo>
                <a:cubicBezTo>
                  <a:pt x="367" y="297"/>
                  <a:pt x="468" y="297"/>
                  <a:pt x="494" y="296"/>
                </a:cubicBezTo>
                <a:cubicBezTo>
                  <a:pt x="520" y="295"/>
                  <a:pt x="492" y="294"/>
                  <a:pt x="496" y="292"/>
                </a:cubicBezTo>
                <a:cubicBezTo>
                  <a:pt x="500" y="290"/>
                  <a:pt x="519" y="283"/>
                  <a:pt x="520" y="282"/>
                </a:cubicBezTo>
                <a:cubicBezTo>
                  <a:pt x="521" y="281"/>
                  <a:pt x="503" y="286"/>
                  <a:pt x="504" y="284"/>
                </a:cubicBezTo>
                <a:cubicBezTo>
                  <a:pt x="505" y="282"/>
                  <a:pt x="507" y="290"/>
                  <a:pt x="526" y="272"/>
                </a:cubicBezTo>
                <a:lnTo>
                  <a:pt x="622" y="172"/>
                </a:lnTo>
                <a:lnTo>
                  <a:pt x="622" y="164"/>
                </a:lnTo>
                <a:lnTo>
                  <a:pt x="626" y="0"/>
                </a:lnTo>
                <a:lnTo>
                  <a:pt x="0" y="4"/>
                </a:lnTo>
                <a:lnTo>
                  <a:pt x="1" y="169"/>
                </a:lnTo>
                <a:lnTo>
                  <a:pt x="120" y="292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5" name="AutoShape 41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388350" y="6021388"/>
            <a:ext cx="755650" cy="8366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5" name="AutoShape 39"/>
          <p:cNvSpPr>
            <a:spLocks noChangeArrowheads="1"/>
          </p:cNvSpPr>
          <p:nvPr/>
        </p:nvSpPr>
        <p:spPr bwMode="auto">
          <a:xfrm>
            <a:off x="6786563" y="1773238"/>
            <a:ext cx="2106612" cy="935037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FF3300"/>
                </a:solidFill>
              </a:rPr>
              <a:t>ОТВЕТ</a:t>
            </a:r>
          </a:p>
        </p:txBody>
      </p:sp>
      <p:sp>
        <p:nvSpPr>
          <p:cNvPr id="4136" name="AutoShape 40"/>
          <p:cNvSpPr>
            <a:spLocks noChangeArrowheads="1"/>
          </p:cNvSpPr>
          <p:nvPr/>
        </p:nvSpPr>
        <p:spPr bwMode="auto">
          <a:xfrm>
            <a:off x="683568" y="4077072"/>
            <a:ext cx="5759450" cy="1871663"/>
          </a:xfrm>
          <a:prstGeom prst="wedgeRectCallout">
            <a:avLst>
              <a:gd name="adj1" fmla="val -43745"/>
              <a:gd name="adj2" fmla="val 5534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Возникновением разнообразных факторов, препятствующих свободному  скрещиванию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60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2" presetClass="emph" presetSubtype="0" repeatCount="3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22" presetClass="entr" presetSubtype="4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60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0"/>
                            </p:stCondLst>
                            <p:childTnLst>
                              <p:par>
                                <p:cTn id="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35"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41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277813"/>
            <a:ext cx="8186737" cy="579437"/>
          </a:xfrm>
        </p:spPr>
        <p:txBody>
          <a:bodyPr/>
          <a:lstStyle/>
          <a:p>
            <a:pPr>
              <a:defRPr/>
            </a:pPr>
            <a:r>
              <a:rPr lang="ru-RU" smtClean="0"/>
              <a:t>Вопрос 2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1520" y="1025227"/>
            <a:ext cx="6463605" cy="5572125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ru-RU" sz="2400" dirty="0" smtClean="0"/>
              <a:t>Кто и как доказал дрейф генов?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715125" y="1600200"/>
            <a:ext cx="1971675" cy="4530725"/>
          </a:xfrm>
        </p:spPr>
        <p:txBody>
          <a:bodyPr/>
          <a:lstStyle/>
          <a:p>
            <a:pPr>
              <a:defRPr/>
            </a:pPr>
            <a:endParaRPr lang="ru-RU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dirty="0" smtClean="0"/>
              <a:t>             </a:t>
            </a:r>
            <a:endParaRPr lang="ru-RU" dirty="0"/>
          </a:p>
        </p:txBody>
      </p:sp>
      <p:grpSp>
        <p:nvGrpSpPr>
          <p:cNvPr id="5" name="Group 105"/>
          <p:cNvGrpSpPr>
            <a:grpSpLocks/>
          </p:cNvGrpSpPr>
          <p:nvPr/>
        </p:nvGrpSpPr>
        <p:grpSpPr bwMode="auto">
          <a:xfrm>
            <a:off x="7669213" y="4652963"/>
            <a:ext cx="215900" cy="844550"/>
            <a:chOff x="1338" y="2160"/>
            <a:chExt cx="125" cy="578"/>
          </a:xfrm>
        </p:grpSpPr>
        <p:sp>
          <p:nvSpPr>
            <p:cNvPr id="5140" name="AutoShape 106" descr="Песок"/>
            <p:cNvSpPr>
              <a:spLocks noChangeAspect="1" noChangeArrowheads="1"/>
            </p:cNvSpPr>
            <p:nvPr/>
          </p:nvSpPr>
          <p:spPr bwMode="auto">
            <a:xfrm>
              <a:off x="133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1" name="AutoShape 107" descr="Песок"/>
            <p:cNvSpPr>
              <a:spLocks noChangeAspect="1" noChangeArrowheads="1"/>
            </p:cNvSpPr>
            <p:nvPr/>
          </p:nvSpPr>
          <p:spPr bwMode="auto">
            <a:xfrm>
              <a:off x="1383" y="225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2" name="AutoShape 108" descr="Песок"/>
            <p:cNvSpPr>
              <a:spLocks noChangeAspect="1" noChangeArrowheads="1"/>
            </p:cNvSpPr>
            <p:nvPr/>
          </p:nvSpPr>
          <p:spPr bwMode="auto">
            <a:xfrm>
              <a:off x="133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3" name="AutoShape 109" descr="Песок"/>
            <p:cNvSpPr>
              <a:spLocks noChangeAspect="1" noChangeArrowheads="1"/>
            </p:cNvSpPr>
            <p:nvPr/>
          </p:nvSpPr>
          <p:spPr bwMode="auto">
            <a:xfrm>
              <a:off x="1383" y="234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4" name="AutoShape 110" descr="Песок"/>
            <p:cNvSpPr>
              <a:spLocks noChangeAspect="1" noChangeArrowheads="1"/>
            </p:cNvSpPr>
            <p:nvPr/>
          </p:nvSpPr>
          <p:spPr bwMode="auto">
            <a:xfrm>
              <a:off x="142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5" name="AutoShape 111" descr="Песок"/>
            <p:cNvSpPr>
              <a:spLocks noChangeAspect="1" noChangeArrowheads="1"/>
            </p:cNvSpPr>
            <p:nvPr/>
          </p:nvSpPr>
          <p:spPr bwMode="auto">
            <a:xfrm>
              <a:off x="142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6" name="AutoShape 112" descr="Песок"/>
            <p:cNvSpPr>
              <a:spLocks noChangeAspect="1" noChangeArrowheads="1"/>
            </p:cNvSpPr>
            <p:nvPr/>
          </p:nvSpPr>
          <p:spPr bwMode="auto">
            <a:xfrm>
              <a:off x="1383" y="2160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7" name="AutoShape 113" descr="Песок"/>
            <p:cNvSpPr>
              <a:spLocks noChangeAspect="1" noChangeArrowheads="1"/>
            </p:cNvSpPr>
            <p:nvPr/>
          </p:nvSpPr>
          <p:spPr bwMode="auto">
            <a:xfrm>
              <a:off x="1429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8" name="AutoShape 114" descr="Песок"/>
            <p:cNvSpPr>
              <a:spLocks noChangeAspect="1" noChangeArrowheads="1"/>
            </p:cNvSpPr>
            <p:nvPr/>
          </p:nvSpPr>
          <p:spPr bwMode="auto">
            <a:xfrm>
              <a:off x="1338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9" name="AutoShape 115" descr="Песок"/>
            <p:cNvSpPr>
              <a:spLocks noChangeAspect="1" noChangeArrowheads="1"/>
            </p:cNvSpPr>
            <p:nvPr/>
          </p:nvSpPr>
          <p:spPr bwMode="auto">
            <a:xfrm>
              <a:off x="1429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0" name="AutoShape 116" descr="Песок"/>
            <p:cNvSpPr>
              <a:spLocks noChangeAspect="1" noChangeArrowheads="1"/>
            </p:cNvSpPr>
            <p:nvPr/>
          </p:nvSpPr>
          <p:spPr bwMode="auto">
            <a:xfrm>
              <a:off x="1383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1" name="AutoShape 117" descr="Песок"/>
            <p:cNvSpPr>
              <a:spLocks noChangeAspect="1" noChangeArrowheads="1"/>
            </p:cNvSpPr>
            <p:nvPr/>
          </p:nvSpPr>
          <p:spPr bwMode="auto">
            <a:xfrm>
              <a:off x="1338" y="247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2" name="AutoShape 118" descr="Песок"/>
            <p:cNvSpPr>
              <a:spLocks noChangeAspect="1" noChangeArrowheads="1"/>
            </p:cNvSpPr>
            <p:nvPr/>
          </p:nvSpPr>
          <p:spPr bwMode="auto">
            <a:xfrm>
              <a:off x="1429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3" name="AutoShape 119" descr="Песок"/>
            <p:cNvSpPr>
              <a:spLocks noChangeAspect="1" noChangeArrowheads="1"/>
            </p:cNvSpPr>
            <p:nvPr/>
          </p:nvSpPr>
          <p:spPr bwMode="auto">
            <a:xfrm>
              <a:off x="1383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4" name="AutoShape 120" descr="Песок"/>
            <p:cNvSpPr>
              <a:spLocks noChangeAspect="1" noChangeArrowheads="1"/>
            </p:cNvSpPr>
            <p:nvPr/>
          </p:nvSpPr>
          <p:spPr bwMode="auto">
            <a:xfrm>
              <a:off x="1383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5" name="AutoShape 121" descr="Песок"/>
            <p:cNvSpPr>
              <a:spLocks noChangeAspect="1" noChangeArrowheads="1"/>
            </p:cNvSpPr>
            <p:nvPr/>
          </p:nvSpPr>
          <p:spPr bwMode="auto">
            <a:xfrm>
              <a:off x="1338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6" name="AutoShape 122" descr="Песок"/>
            <p:cNvSpPr>
              <a:spLocks noChangeAspect="1" noChangeArrowheads="1"/>
            </p:cNvSpPr>
            <p:nvPr/>
          </p:nvSpPr>
          <p:spPr bwMode="auto">
            <a:xfrm>
              <a:off x="1429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7" name="AutoShape 123" descr="Песок"/>
            <p:cNvSpPr>
              <a:spLocks noChangeAspect="1" noChangeArrowheads="1"/>
            </p:cNvSpPr>
            <p:nvPr/>
          </p:nvSpPr>
          <p:spPr bwMode="auto">
            <a:xfrm>
              <a:off x="1383" y="2659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8" name="AutoShape 124" descr="Песок"/>
            <p:cNvSpPr>
              <a:spLocks noChangeAspect="1" noChangeArrowheads="1"/>
            </p:cNvSpPr>
            <p:nvPr/>
          </p:nvSpPr>
          <p:spPr bwMode="auto">
            <a:xfrm>
              <a:off x="1338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9" name="AutoShape 125" descr="Песок"/>
            <p:cNvSpPr>
              <a:spLocks noChangeAspect="1" noChangeArrowheads="1"/>
            </p:cNvSpPr>
            <p:nvPr/>
          </p:nvSpPr>
          <p:spPr bwMode="auto">
            <a:xfrm>
              <a:off x="1338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60" name="AutoShape 126" descr="Песок"/>
            <p:cNvSpPr>
              <a:spLocks noChangeAspect="1" noChangeArrowheads="1"/>
            </p:cNvSpPr>
            <p:nvPr/>
          </p:nvSpPr>
          <p:spPr bwMode="auto">
            <a:xfrm>
              <a:off x="1383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126" name="Group 127"/>
          <p:cNvGrpSpPr>
            <a:grpSpLocks/>
          </p:cNvGrpSpPr>
          <p:nvPr/>
        </p:nvGrpSpPr>
        <p:grpSpPr bwMode="auto">
          <a:xfrm>
            <a:off x="6948488" y="3429000"/>
            <a:ext cx="1727200" cy="2393950"/>
            <a:chOff x="1020" y="1480"/>
            <a:chExt cx="1270" cy="1734"/>
          </a:xfrm>
        </p:grpSpPr>
        <p:grpSp>
          <p:nvGrpSpPr>
            <p:cNvPr id="5133" name="Group 128"/>
            <p:cNvGrpSpPr>
              <a:grpSpLocks/>
            </p:cNvGrpSpPr>
            <p:nvPr/>
          </p:nvGrpSpPr>
          <p:grpSpPr bwMode="auto">
            <a:xfrm>
              <a:off x="1247" y="1570"/>
              <a:ext cx="758" cy="1574"/>
              <a:chOff x="1429" y="1979"/>
              <a:chExt cx="576" cy="1165"/>
            </a:xfrm>
          </p:grpSpPr>
          <p:sp>
            <p:nvSpPr>
              <p:cNvPr id="5138" name="AutoShape 129"/>
              <p:cNvSpPr>
                <a:spLocks noChangeArrowheads="1"/>
              </p:cNvSpPr>
              <p:nvPr/>
            </p:nvSpPr>
            <p:spPr bwMode="auto">
              <a:xfrm>
                <a:off x="1429" y="2568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39" name="AutoShape 130"/>
              <p:cNvSpPr>
                <a:spLocks noChangeArrowheads="1"/>
              </p:cNvSpPr>
              <p:nvPr/>
            </p:nvSpPr>
            <p:spPr bwMode="auto">
              <a:xfrm>
                <a:off x="1429" y="1979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5134" name="AutoShape 131" descr="Орех"/>
            <p:cNvSpPr>
              <a:spLocks noChangeArrowheads="1"/>
            </p:cNvSpPr>
            <p:nvPr/>
          </p:nvSpPr>
          <p:spPr bwMode="auto">
            <a:xfrm>
              <a:off x="1020" y="1480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5" name="AutoShape 132" descr="Орех"/>
            <p:cNvSpPr>
              <a:spLocks noChangeArrowheads="1"/>
            </p:cNvSpPr>
            <p:nvPr/>
          </p:nvSpPr>
          <p:spPr bwMode="auto">
            <a:xfrm>
              <a:off x="1020" y="3022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6" name="Line 133"/>
            <p:cNvSpPr>
              <a:spLocks noChangeShapeType="1"/>
            </p:cNvSpPr>
            <p:nvPr/>
          </p:nvSpPr>
          <p:spPr bwMode="auto">
            <a:xfrm>
              <a:off x="2154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7" name="Line 134"/>
            <p:cNvSpPr>
              <a:spLocks noChangeShapeType="1"/>
            </p:cNvSpPr>
            <p:nvPr/>
          </p:nvSpPr>
          <p:spPr bwMode="auto">
            <a:xfrm>
              <a:off x="1111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" name="Freeform 135" descr="Песок"/>
          <p:cNvSpPr>
            <a:spLocks/>
          </p:cNvSpPr>
          <p:nvPr/>
        </p:nvSpPr>
        <p:spPr bwMode="auto">
          <a:xfrm>
            <a:off x="7269163" y="4043363"/>
            <a:ext cx="1009650" cy="625475"/>
          </a:xfrm>
          <a:custGeom>
            <a:avLst/>
            <a:gdLst>
              <a:gd name="T0" fmla="*/ 2147483647 w 636"/>
              <a:gd name="T1" fmla="*/ 2147483647 h 394"/>
              <a:gd name="T2" fmla="*/ 2147483647 w 636"/>
              <a:gd name="T3" fmla="*/ 2147483647 h 394"/>
              <a:gd name="T4" fmla="*/ 2147483647 w 636"/>
              <a:gd name="T5" fmla="*/ 2147483647 h 394"/>
              <a:gd name="T6" fmla="*/ 2147483647 w 636"/>
              <a:gd name="T7" fmla="*/ 2147483647 h 394"/>
              <a:gd name="T8" fmla="*/ 2147483647 w 636"/>
              <a:gd name="T9" fmla="*/ 2147483647 h 394"/>
              <a:gd name="T10" fmla="*/ 2147483647 w 636"/>
              <a:gd name="T11" fmla="*/ 2147483647 h 394"/>
              <a:gd name="T12" fmla="*/ 2147483647 w 636"/>
              <a:gd name="T13" fmla="*/ 2147483647 h 394"/>
              <a:gd name="T14" fmla="*/ 2147483647 w 636"/>
              <a:gd name="T15" fmla="*/ 2147483647 h 394"/>
              <a:gd name="T16" fmla="*/ 2147483647 w 636"/>
              <a:gd name="T17" fmla="*/ 0 h 394"/>
              <a:gd name="T18" fmla="*/ 2147483647 w 636"/>
              <a:gd name="T19" fmla="*/ 2147483647 h 394"/>
              <a:gd name="T20" fmla="*/ 0 w 636"/>
              <a:gd name="T21" fmla="*/ 2147483647 h 394"/>
              <a:gd name="T22" fmla="*/ 2147483647 w 636"/>
              <a:gd name="T23" fmla="*/ 2147483647 h 39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636"/>
              <a:gd name="T37" fmla="*/ 0 h 394"/>
              <a:gd name="T38" fmla="*/ 636 w 636"/>
              <a:gd name="T39" fmla="*/ 394 h 39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636" h="394">
                <a:moveTo>
                  <a:pt x="224" y="358"/>
                </a:moveTo>
                <a:cubicBezTo>
                  <a:pt x="264" y="361"/>
                  <a:pt x="304" y="355"/>
                  <a:pt x="340" y="361"/>
                </a:cubicBezTo>
                <a:cubicBezTo>
                  <a:pt x="366" y="362"/>
                  <a:pt x="407" y="357"/>
                  <a:pt x="416" y="355"/>
                </a:cubicBezTo>
                <a:cubicBezTo>
                  <a:pt x="425" y="353"/>
                  <a:pt x="399" y="351"/>
                  <a:pt x="394" y="351"/>
                </a:cubicBezTo>
                <a:cubicBezTo>
                  <a:pt x="389" y="351"/>
                  <a:pt x="380" y="354"/>
                  <a:pt x="383" y="355"/>
                </a:cubicBezTo>
                <a:cubicBezTo>
                  <a:pt x="387" y="356"/>
                  <a:pt x="410" y="358"/>
                  <a:pt x="414" y="358"/>
                </a:cubicBezTo>
                <a:cubicBezTo>
                  <a:pt x="419" y="358"/>
                  <a:pt x="374" y="394"/>
                  <a:pt x="411" y="357"/>
                </a:cubicBezTo>
                <a:lnTo>
                  <a:pt x="633" y="133"/>
                </a:lnTo>
                <a:lnTo>
                  <a:pt x="636" y="0"/>
                </a:lnTo>
                <a:lnTo>
                  <a:pt x="4" y="11"/>
                </a:lnTo>
                <a:lnTo>
                  <a:pt x="0" y="133"/>
                </a:lnTo>
                <a:lnTo>
                  <a:pt x="224" y="358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" name="Freeform 136" descr="Песок"/>
          <p:cNvSpPr>
            <a:spLocks/>
          </p:cNvSpPr>
          <p:nvPr/>
        </p:nvSpPr>
        <p:spPr bwMode="auto">
          <a:xfrm>
            <a:off x="7278688" y="5086350"/>
            <a:ext cx="993775" cy="471488"/>
          </a:xfrm>
          <a:custGeom>
            <a:avLst/>
            <a:gdLst>
              <a:gd name="T0" fmla="*/ 2147483647 w 626"/>
              <a:gd name="T1" fmla="*/ 2147483647 h 297"/>
              <a:gd name="T2" fmla="*/ 2147483647 w 626"/>
              <a:gd name="T3" fmla="*/ 2147483647 h 297"/>
              <a:gd name="T4" fmla="*/ 2147483647 w 626"/>
              <a:gd name="T5" fmla="*/ 2147483647 h 297"/>
              <a:gd name="T6" fmla="*/ 2147483647 w 626"/>
              <a:gd name="T7" fmla="*/ 2147483647 h 297"/>
              <a:gd name="T8" fmla="*/ 2147483647 w 626"/>
              <a:gd name="T9" fmla="*/ 2147483647 h 297"/>
              <a:gd name="T10" fmla="*/ 2147483647 w 626"/>
              <a:gd name="T11" fmla="*/ 2147483647 h 297"/>
              <a:gd name="T12" fmla="*/ 2147483647 w 626"/>
              <a:gd name="T13" fmla="*/ 2147483647 h 297"/>
              <a:gd name="T14" fmla="*/ 2147483647 w 626"/>
              <a:gd name="T15" fmla="*/ 2147483647 h 297"/>
              <a:gd name="T16" fmla="*/ 2147483647 w 626"/>
              <a:gd name="T17" fmla="*/ 2147483647 h 297"/>
              <a:gd name="T18" fmla="*/ 2147483647 w 626"/>
              <a:gd name="T19" fmla="*/ 0 h 297"/>
              <a:gd name="T20" fmla="*/ 0 w 626"/>
              <a:gd name="T21" fmla="*/ 2147483647 h 297"/>
              <a:gd name="T22" fmla="*/ 2147483647 w 626"/>
              <a:gd name="T23" fmla="*/ 2147483647 h 297"/>
              <a:gd name="T24" fmla="*/ 2147483647 w 626"/>
              <a:gd name="T25" fmla="*/ 2147483647 h 29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626"/>
              <a:gd name="T40" fmla="*/ 0 h 297"/>
              <a:gd name="T41" fmla="*/ 626 w 626"/>
              <a:gd name="T42" fmla="*/ 297 h 29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626" h="297">
                <a:moveTo>
                  <a:pt x="120" y="292"/>
                </a:moveTo>
                <a:cubicBezTo>
                  <a:pt x="161" y="294"/>
                  <a:pt x="305" y="291"/>
                  <a:pt x="342" y="296"/>
                </a:cubicBezTo>
                <a:cubicBezTo>
                  <a:pt x="367" y="297"/>
                  <a:pt x="468" y="297"/>
                  <a:pt x="494" y="296"/>
                </a:cubicBezTo>
                <a:cubicBezTo>
                  <a:pt x="520" y="295"/>
                  <a:pt x="492" y="294"/>
                  <a:pt x="496" y="292"/>
                </a:cubicBezTo>
                <a:cubicBezTo>
                  <a:pt x="500" y="290"/>
                  <a:pt x="519" y="283"/>
                  <a:pt x="520" y="282"/>
                </a:cubicBezTo>
                <a:cubicBezTo>
                  <a:pt x="521" y="281"/>
                  <a:pt x="503" y="286"/>
                  <a:pt x="504" y="284"/>
                </a:cubicBezTo>
                <a:cubicBezTo>
                  <a:pt x="505" y="282"/>
                  <a:pt x="507" y="290"/>
                  <a:pt x="526" y="272"/>
                </a:cubicBezTo>
                <a:lnTo>
                  <a:pt x="622" y="172"/>
                </a:lnTo>
                <a:lnTo>
                  <a:pt x="622" y="164"/>
                </a:lnTo>
                <a:lnTo>
                  <a:pt x="626" y="0"/>
                </a:lnTo>
                <a:lnTo>
                  <a:pt x="0" y="4"/>
                </a:lnTo>
                <a:lnTo>
                  <a:pt x="1" y="169"/>
                </a:lnTo>
                <a:lnTo>
                  <a:pt x="120" y="292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9" name="AutoShape 41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388350" y="6021388"/>
            <a:ext cx="755650" cy="8366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5" name="AutoShape 39"/>
          <p:cNvSpPr>
            <a:spLocks noChangeArrowheads="1"/>
          </p:cNvSpPr>
          <p:nvPr/>
        </p:nvSpPr>
        <p:spPr bwMode="auto">
          <a:xfrm>
            <a:off x="6786563" y="1773238"/>
            <a:ext cx="2106612" cy="935037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FF3300"/>
                </a:solidFill>
              </a:rPr>
              <a:t>ОТВЕТ</a:t>
            </a:r>
          </a:p>
        </p:txBody>
      </p:sp>
      <p:sp>
        <p:nvSpPr>
          <p:cNvPr id="4136" name="AutoShape 40"/>
          <p:cNvSpPr>
            <a:spLocks noChangeArrowheads="1"/>
          </p:cNvSpPr>
          <p:nvPr/>
        </p:nvSpPr>
        <p:spPr bwMode="auto">
          <a:xfrm>
            <a:off x="611560" y="1772816"/>
            <a:ext cx="6120606" cy="3816423"/>
          </a:xfrm>
          <a:prstGeom prst="wedgeRectCallout">
            <a:avLst>
              <a:gd name="adj1" fmla="val -43745"/>
              <a:gd name="adj2" fmla="val 7831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Дрейф генов доказан в лабораторных условиях. Например, в одном из С. Райта опытов с дрозофилой было заложено 108 </a:t>
            </a:r>
            <a:r>
              <a:rPr lang="ru-RU" dirty="0" err="1" smtClean="0">
                <a:solidFill>
                  <a:schemeClr val="bg1"/>
                </a:solidFill>
              </a:rPr>
              <a:t>микропопуляций</a:t>
            </a:r>
            <a:r>
              <a:rPr lang="ru-RU" dirty="0" smtClean="0">
                <a:solidFill>
                  <a:schemeClr val="bg1"/>
                </a:solidFill>
              </a:rPr>
              <a:t> – по 8 пар мушек в пробирке. Начальные частоты нормального и мутантного аллелей были равны 0,5. В течение 17 поколений случайным образом в каждой </a:t>
            </a:r>
            <a:r>
              <a:rPr lang="ru-RU" dirty="0" err="1" smtClean="0">
                <a:solidFill>
                  <a:schemeClr val="bg1"/>
                </a:solidFill>
              </a:rPr>
              <a:t>микропопуляции</a:t>
            </a:r>
            <a:r>
              <a:rPr lang="ru-RU" dirty="0" smtClean="0">
                <a:solidFill>
                  <a:schemeClr val="bg1"/>
                </a:solidFill>
              </a:rPr>
              <a:t> оставляли 8 пар мушек. По окончании эксперимента оказалось, что в большинстве пробирок сохранился только нормальный аллель, в 10 пробирках – оба </a:t>
            </a:r>
            <a:r>
              <a:rPr lang="ru-RU" dirty="0" err="1" smtClean="0">
                <a:solidFill>
                  <a:schemeClr val="bg1"/>
                </a:solidFill>
              </a:rPr>
              <a:t>аллеля</a:t>
            </a:r>
            <a:r>
              <a:rPr lang="ru-RU" dirty="0" smtClean="0">
                <a:solidFill>
                  <a:schemeClr val="bg1"/>
                </a:solidFill>
              </a:rPr>
              <a:t>, а в 3 пробирках произошла фиксация мутантного </a:t>
            </a:r>
            <a:r>
              <a:rPr lang="ru-RU" dirty="0" err="1" smtClean="0">
                <a:solidFill>
                  <a:schemeClr val="bg1"/>
                </a:solidFill>
              </a:rPr>
              <a:t>аллеля</a:t>
            </a:r>
            <a:r>
              <a:rPr lang="ru-RU" sz="2400" dirty="0" smtClean="0"/>
              <a:t>. 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60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2" presetClass="emph" presetSubtype="0" repeatCount="3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22" presetClass="entr" presetSubtype="4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60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0"/>
                            </p:stCondLst>
                            <p:childTnLst>
                              <p:par>
                                <p:cTn id="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35"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41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63" y="277813"/>
            <a:ext cx="8186737" cy="579437"/>
          </a:xfrm>
        </p:spPr>
        <p:txBody>
          <a:bodyPr/>
          <a:lstStyle/>
          <a:p>
            <a:pPr>
              <a:defRPr/>
            </a:pPr>
            <a:r>
              <a:rPr lang="ru-RU" smtClean="0"/>
              <a:t>Вопрос 3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457200" y="1000125"/>
            <a:ext cx="6257925" cy="5572125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/>
              <a:t>Назовите эволюционную суть изоляции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6715125" y="1600200"/>
            <a:ext cx="1971675" cy="4530725"/>
          </a:xfrm>
        </p:spPr>
        <p:txBody>
          <a:bodyPr/>
          <a:lstStyle/>
          <a:p>
            <a:pPr>
              <a:defRPr/>
            </a:pPr>
            <a:endParaRPr lang="ru-RU" sz="28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/>
              <a:t>             </a:t>
            </a:r>
            <a:endParaRPr lang="ru-RU" sz="2800" dirty="0"/>
          </a:p>
        </p:txBody>
      </p:sp>
      <p:grpSp>
        <p:nvGrpSpPr>
          <p:cNvPr id="5" name="Group 105"/>
          <p:cNvGrpSpPr>
            <a:grpSpLocks/>
          </p:cNvGrpSpPr>
          <p:nvPr/>
        </p:nvGrpSpPr>
        <p:grpSpPr bwMode="auto">
          <a:xfrm>
            <a:off x="7669213" y="4652963"/>
            <a:ext cx="215900" cy="844550"/>
            <a:chOff x="1338" y="2160"/>
            <a:chExt cx="125" cy="578"/>
          </a:xfrm>
        </p:grpSpPr>
        <p:sp>
          <p:nvSpPr>
            <p:cNvPr id="6164" name="AutoShape 106" descr="Песок"/>
            <p:cNvSpPr>
              <a:spLocks noChangeAspect="1" noChangeArrowheads="1"/>
            </p:cNvSpPr>
            <p:nvPr/>
          </p:nvSpPr>
          <p:spPr bwMode="auto">
            <a:xfrm>
              <a:off x="133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5" name="AutoShape 107" descr="Песок"/>
            <p:cNvSpPr>
              <a:spLocks noChangeAspect="1" noChangeArrowheads="1"/>
            </p:cNvSpPr>
            <p:nvPr/>
          </p:nvSpPr>
          <p:spPr bwMode="auto">
            <a:xfrm>
              <a:off x="1383" y="225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6" name="AutoShape 108" descr="Песок"/>
            <p:cNvSpPr>
              <a:spLocks noChangeAspect="1" noChangeArrowheads="1"/>
            </p:cNvSpPr>
            <p:nvPr/>
          </p:nvSpPr>
          <p:spPr bwMode="auto">
            <a:xfrm>
              <a:off x="133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7" name="AutoShape 109" descr="Песок"/>
            <p:cNvSpPr>
              <a:spLocks noChangeAspect="1" noChangeArrowheads="1"/>
            </p:cNvSpPr>
            <p:nvPr/>
          </p:nvSpPr>
          <p:spPr bwMode="auto">
            <a:xfrm>
              <a:off x="1383" y="234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8" name="AutoShape 110" descr="Песок"/>
            <p:cNvSpPr>
              <a:spLocks noChangeAspect="1" noChangeArrowheads="1"/>
            </p:cNvSpPr>
            <p:nvPr/>
          </p:nvSpPr>
          <p:spPr bwMode="auto">
            <a:xfrm>
              <a:off x="142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9" name="AutoShape 111" descr="Песок"/>
            <p:cNvSpPr>
              <a:spLocks noChangeAspect="1" noChangeArrowheads="1"/>
            </p:cNvSpPr>
            <p:nvPr/>
          </p:nvSpPr>
          <p:spPr bwMode="auto">
            <a:xfrm>
              <a:off x="142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0" name="AutoShape 112" descr="Песок"/>
            <p:cNvSpPr>
              <a:spLocks noChangeAspect="1" noChangeArrowheads="1"/>
            </p:cNvSpPr>
            <p:nvPr/>
          </p:nvSpPr>
          <p:spPr bwMode="auto">
            <a:xfrm>
              <a:off x="1383" y="2160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1" name="AutoShape 113" descr="Песок"/>
            <p:cNvSpPr>
              <a:spLocks noChangeAspect="1" noChangeArrowheads="1"/>
            </p:cNvSpPr>
            <p:nvPr/>
          </p:nvSpPr>
          <p:spPr bwMode="auto">
            <a:xfrm>
              <a:off x="1429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2" name="AutoShape 114" descr="Песок"/>
            <p:cNvSpPr>
              <a:spLocks noChangeAspect="1" noChangeArrowheads="1"/>
            </p:cNvSpPr>
            <p:nvPr/>
          </p:nvSpPr>
          <p:spPr bwMode="auto">
            <a:xfrm>
              <a:off x="1338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3" name="AutoShape 115" descr="Песок"/>
            <p:cNvSpPr>
              <a:spLocks noChangeAspect="1" noChangeArrowheads="1"/>
            </p:cNvSpPr>
            <p:nvPr/>
          </p:nvSpPr>
          <p:spPr bwMode="auto">
            <a:xfrm>
              <a:off x="1429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4" name="AutoShape 116" descr="Песок"/>
            <p:cNvSpPr>
              <a:spLocks noChangeAspect="1" noChangeArrowheads="1"/>
            </p:cNvSpPr>
            <p:nvPr/>
          </p:nvSpPr>
          <p:spPr bwMode="auto">
            <a:xfrm>
              <a:off x="1383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5" name="AutoShape 117" descr="Песок"/>
            <p:cNvSpPr>
              <a:spLocks noChangeAspect="1" noChangeArrowheads="1"/>
            </p:cNvSpPr>
            <p:nvPr/>
          </p:nvSpPr>
          <p:spPr bwMode="auto">
            <a:xfrm>
              <a:off x="1338" y="247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6" name="AutoShape 118" descr="Песок"/>
            <p:cNvSpPr>
              <a:spLocks noChangeAspect="1" noChangeArrowheads="1"/>
            </p:cNvSpPr>
            <p:nvPr/>
          </p:nvSpPr>
          <p:spPr bwMode="auto">
            <a:xfrm>
              <a:off x="1429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7" name="AutoShape 119" descr="Песок"/>
            <p:cNvSpPr>
              <a:spLocks noChangeAspect="1" noChangeArrowheads="1"/>
            </p:cNvSpPr>
            <p:nvPr/>
          </p:nvSpPr>
          <p:spPr bwMode="auto">
            <a:xfrm>
              <a:off x="1383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8" name="AutoShape 120" descr="Песок"/>
            <p:cNvSpPr>
              <a:spLocks noChangeAspect="1" noChangeArrowheads="1"/>
            </p:cNvSpPr>
            <p:nvPr/>
          </p:nvSpPr>
          <p:spPr bwMode="auto">
            <a:xfrm>
              <a:off x="1383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9" name="AutoShape 121" descr="Песок"/>
            <p:cNvSpPr>
              <a:spLocks noChangeAspect="1" noChangeArrowheads="1"/>
            </p:cNvSpPr>
            <p:nvPr/>
          </p:nvSpPr>
          <p:spPr bwMode="auto">
            <a:xfrm>
              <a:off x="1338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0" name="AutoShape 122" descr="Песок"/>
            <p:cNvSpPr>
              <a:spLocks noChangeAspect="1" noChangeArrowheads="1"/>
            </p:cNvSpPr>
            <p:nvPr/>
          </p:nvSpPr>
          <p:spPr bwMode="auto">
            <a:xfrm>
              <a:off x="1429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1" name="AutoShape 123" descr="Песок"/>
            <p:cNvSpPr>
              <a:spLocks noChangeAspect="1" noChangeArrowheads="1"/>
            </p:cNvSpPr>
            <p:nvPr/>
          </p:nvSpPr>
          <p:spPr bwMode="auto">
            <a:xfrm>
              <a:off x="1383" y="2659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2" name="AutoShape 124" descr="Песок"/>
            <p:cNvSpPr>
              <a:spLocks noChangeAspect="1" noChangeArrowheads="1"/>
            </p:cNvSpPr>
            <p:nvPr/>
          </p:nvSpPr>
          <p:spPr bwMode="auto">
            <a:xfrm>
              <a:off x="1338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3" name="AutoShape 125" descr="Песок"/>
            <p:cNvSpPr>
              <a:spLocks noChangeAspect="1" noChangeArrowheads="1"/>
            </p:cNvSpPr>
            <p:nvPr/>
          </p:nvSpPr>
          <p:spPr bwMode="auto">
            <a:xfrm>
              <a:off x="1338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4" name="AutoShape 126" descr="Песок"/>
            <p:cNvSpPr>
              <a:spLocks noChangeAspect="1" noChangeArrowheads="1"/>
            </p:cNvSpPr>
            <p:nvPr/>
          </p:nvSpPr>
          <p:spPr bwMode="auto">
            <a:xfrm>
              <a:off x="1383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50" name="Group 127"/>
          <p:cNvGrpSpPr>
            <a:grpSpLocks/>
          </p:cNvGrpSpPr>
          <p:nvPr/>
        </p:nvGrpSpPr>
        <p:grpSpPr bwMode="auto">
          <a:xfrm>
            <a:off x="6948488" y="3429000"/>
            <a:ext cx="1727200" cy="2393950"/>
            <a:chOff x="1020" y="1480"/>
            <a:chExt cx="1270" cy="1734"/>
          </a:xfrm>
        </p:grpSpPr>
        <p:grpSp>
          <p:nvGrpSpPr>
            <p:cNvPr id="6157" name="Group 128"/>
            <p:cNvGrpSpPr>
              <a:grpSpLocks/>
            </p:cNvGrpSpPr>
            <p:nvPr/>
          </p:nvGrpSpPr>
          <p:grpSpPr bwMode="auto">
            <a:xfrm>
              <a:off x="1247" y="1570"/>
              <a:ext cx="758" cy="1574"/>
              <a:chOff x="1429" y="1979"/>
              <a:chExt cx="576" cy="1165"/>
            </a:xfrm>
          </p:grpSpPr>
          <p:sp>
            <p:nvSpPr>
              <p:cNvPr id="6162" name="AutoShape 129"/>
              <p:cNvSpPr>
                <a:spLocks noChangeArrowheads="1"/>
              </p:cNvSpPr>
              <p:nvPr/>
            </p:nvSpPr>
            <p:spPr bwMode="auto">
              <a:xfrm>
                <a:off x="1429" y="2568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163" name="AutoShape 130"/>
              <p:cNvSpPr>
                <a:spLocks noChangeArrowheads="1"/>
              </p:cNvSpPr>
              <p:nvPr/>
            </p:nvSpPr>
            <p:spPr bwMode="auto">
              <a:xfrm>
                <a:off x="1429" y="1979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6158" name="AutoShape 131" descr="Орех"/>
            <p:cNvSpPr>
              <a:spLocks noChangeArrowheads="1"/>
            </p:cNvSpPr>
            <p:nvPr/>
          </p:nvSpPr>
          <p:spPr bwMode="auto">
            <a:xfrm>
              <a:off x="1020" y="1480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9" name="AutoShape 132" descr="Орех"/>
            <p:cNvSpPr>
              <a:spLocks noChangeArrowheads="1"/>
            </p:cNvSpPr>
            <p:nvPr/>
          </p:nvSpPr>
          <p:spPr bwMode="auto">
            <a:xfrm>
              <a:off x="1020" y="3022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0" name="Line 133"/>
            <p:cNvSpPr>
              <a:spLocks noChangeShapeType="1"/>
            </p:cNvSpPr>
            <p:nvPr/>
          </p:nvSpPr>
          <p:spPr bwMode="auto">
            <a:xfrm>
              <a:off x="2154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61" name="Line 134"/>
            <p:cNvSpPr>
              <a:spLocks noChangeShapeType="1"/>
            </p:cNvSpPr>
            <p:nvPr/>
          </p:nvSpPr>
          <p:spPr bwMode="auto">
            <a:xfrm>
              <a:off x="1111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" name="Freeform 135" descr="Песок"/>
          <p:cNvSpPr>
            <a:spLocks/>
          </p:cNvSpPr>
          <p:nvPr/>
        </p:nvSpPr>
        <p:spPr bwMode="auto">
          <a:xfrm>
            <a:off x="7269163" y="4043363"/>
            <a:ext cx="1009650" cy="625475"/>
          </a:xfrm>
          <a:custGeom>
            <a:avLst/>
            <a:gdLst>
              <a:gd name="T0" fmla="*/ 2147483647 w 636"/>
              <a:gd name="T1" fmla="*/ 2147483647 h 394"/>
              <a:gd name="T2" fmla="*/ 2147483647 w 636"/>
              <a:gd name="T3" fmla="*/ 2147483647 h 394"/>
              <a:gd name="T4" fmla="*/ 2147483647 w 636"/>
              <a:gd name="T5" fmla="*/ 2147483647 h 394"/>
              <a:gd name="T6" fmla="*/ 2147483647 w 636"/>
              <a:gd name="T7" fmla="*/ 2147483647 h 394"/>
              <a:gd name="T8" fmla="*/ 2147483647 w 636"/>
              <a:gd name="T9" fmla="*/ 2147483647 h 394"/>
              <a:gd name="T10" fmla="*/ 2147483647 w 636"/>
              <a:gd name="T11" fmla="*/ 2147483647 h 394"/>
              <a:gd name="T12" fmla="*/ 2147483647 w 636"/>
              <a:gd name="T13" fmla="*/ 2147483647 h 394"/>
              <a:gd name="T14" fmla="*/ 2147483647 w 636"/>
              <a:gd name="T15" fmla="*/ 2147483647 h 394"/>
              <a:gd name="T16" fmla="*/ 2147483647 w 636"/>
              <a:gd name="T17" fmla="*/ 0 h 394"/>
              <a:gd name="T18" fmla="*/ 2147483647 w 636"/>
              <a:gd name="T19" fmla="*/ 2147483647 h 394"/>
              <a:gd name="T20" fmla="*/ 0 w 636"/>
              <a:gd name="T21" fmla="*/ 2147483647 h 394"/>
              <a:gd name="T22" fmla="*/ 2147483647 w 636"/>
              <a:gd name="T23" fmla="*/ 2147483647 h 39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636"/>
              <a:gd name="T37" fmla="*/ 0 h 394"/>
              <a:gd name="T38" fmla="*/ 636 w 636"/>
              <a:gd name="T39" fmla="*/ 394 h 39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636" h="394">
                <a:moveTo>
                  <a:pt x="224" y="358"/>
                </a:moveTo>
                <a:cubicBezTo>
                  <a:pt x="264" y="361"/>
                  <a:pt x="304" y="355"/>
                  <a:pt x="340" y="361"/>
                </a:cubicBezTo>
                <a:cubicBezTo>
                  <a:pt x="366" y="362"/>
                  <a:pt x="407" y="357"/>
                  <a:pt x="416" y="355"/>
                </a:cubicBezTo>
                <a:cubicBezTo>
                  <a:pt x="425" y="353"/>
                  <a:pt x="399" y="351"/>
                  <a:pt x="394" y="351"/>
                </a:cubicBezTo>
                <a:cubicBezTo>
                  <a:pt x="389" y="351"/>
                  <a:pt x="380" y="354"/>
                  <a:pt x="383" y="355"/>
                </a:cubicBezTo>
                <a:cubicBezTo>
                  <a:pt x="387" y="356"/>
                  <a:pt x="410" y="358"/>
                  <a:pt x="414" y="358"/>
                </a:cubicBezTo>
                <a:cubicBezTo>
                  <a:pt x="419" y="358"/>
                  <a:pt x="374" y="394"/>
                  <a:pt x="411" y="357"/>
                </a:cubicBezTo>
                <a:lnTo>
                  <a:pt x="633" y="133"/>
                </a:lnTo>
                <a:lnTo>
                  <a:pt x="636" y="0"/>
                </a:lnTo>
                <a:lnTo>
                  <a:pt x="4" y="11"/>
                </a:lnTo>
                <a:lnTo>
                  <a:pt x="0" y="133"/>
                </a:lnTo>
                <a:lnTo>
                  <a:pt x="224" y="358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" name="Freeform 136" descr="Песок"/>
          <p:cNvSpPr>
            <a:spLocks/>
          </p:cNvSpPr>
          <p:nvPr/>
        </p:nvSpPr>
        <p:spPr bwMode="auto">
          <a:xfrm>
            <a:off x="7278688" y="5086350"/>
            <a:ext cx="993775" cy="471488"/>
          </a:xfrm>
          <a:custGeom>
            <a:avLst/>
            <a:gdLst>
              <a:gd name="T0" fmla="*/ 2147483647 w 626"/>
              <a:gd name="T1" fmla="*/ 2147483647 h 297"/>
              <a:gd name="T2" fmla="*/ 2147483647 w 626"/>
              <a:gd name="T3" fmla="*/ 2147483647 h 297"/>
              <a:gd name="T4" fmla="*/ 2147483647 w 626"/>
              <a:gd name="T5" fmla="*/ 2147483647 h 297"/>
              <a:gd name="T6" fmla="*/ 2147483647 w 626"/>
              <a:gd name="T7" fmla="*/ 2147483647 h 297"/>
              <a:gd name="T8" fmla="*/ 2147483647 w 626"/>
              <a:gd name="T9" fmla="*/ 2147483647 h 297"/>
              <a:gd name="T10" fmla="*/ 2147483647 w 626"/>
              <a:gd name="T11" fmla="*/ 2147483647 h 297"/>
              <a:gd name="T12" fmla="*/ 2147483647 w 626"/>
              <a:gd name="T13" fmla="*/ 2147483647 h 297"/>
              <a:gd name="T14" fmla="*/ 2147483647 w 626"/>
              <a:gd name="T15" fmla="*/ 2147483647 h 297"/>
              <a:gd name="T16" fmla="*/ 2147483647 w 626"/>
              <a:gd name="T17" fmla="*/ 2147483647 h 297"/>
              <a:gd name="T18" fmla="*/ 2147483647 w 626"/>
              <a:gd name="T19" fmla="*/ 0 h 297"/>
              <a:gd name="T20" fmla="*/ 0 w 626"/>
              <a:gd name="T21" fmla="*/ 2147483647 h 297"/>
              <a:gd name="T22" fmla="*/ 2147483647 w 626"/>
              <a:gd name="T23" fmla="*/ 2147483647 h 297"/>
              <a:gd name="T24" fmla="*/ 2147483647 w 626"/>
              <a:gd name="T25" fmla="*/ 2147483647 h 29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626"/>
              <a:gd name="T40" fmla="*/ 0 h 297"/>
              <a:gd name="T41" fmla="*/ 626 w 626"/>
              <a:gd name="T42" fmla="*/ 297 h 29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626" h="297">
                <a:moveTo>
                  <a:pt x="120" y="292"/>
                </a:moveTo>
                <a:cubicBezTo>
                  <a:pt x="161" y="294"/>
                  <a:pt x="305" y="291"/>
                  <a:pt x="342" y="296"/>
                </a:cubicBezTo>
                <a:cubicBezTo>
                  <a:pt x="367" y="297"/>
                  <a:pt x="468" y="297"/>
                  <a:pt x="494" y="296"/>
                </a:cubicBezTo>
                <a:cubicBezTo>
                  <a:pt x="520" y="295"/>
                  <a:pt x="492" y="294"/>
                  <a:pt x="496" y="292"/>
                </a:cubicBezTo>
                <a:cubicBezTo>
                  <a:pt x="500" y="290"/>
                  <a:pt x="519" y="283"/>
                  <a:pt x="520" y="282"/>
                </a:cubicBezTo>
                <a:cubicBezTo>
                  <a:pt x="521" y="281"/>
                  <a:pt x="503" y="286"/>
                  <a:pt x="504" y="284"/>
                </a:cubicBezTo>
                <a:cubicBezTo>
                  <a:pt x="505" y="282"/>
                  <a:pt x="507" y="290"/>
                  <a:pt x="526" y="272"/>
                </a:cubicBezTo>
                <a:lnTo>
                  <a:pt x="622" y="172"/>
                </a:lnTo>
                <a:lnTo>
                  <a:pt x="622" y="164"/>
                </a:lnTo>
                <a:lnTo>
                  <a:pt x="626" y="0"/>
                </a:lnTo>
                <a:lnTo>
                  <a:pt x="0" y="4"/>
                </a:lnTo>
                <a:lnTo>
                  <a:pt x="1" y="169"/>
                </a:lnTo>
                <a:lnTo>
                  <a:pt x="120" y="292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3" name="AutoShape 41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388350" y="6021388"/>
            <a:ext cx="755650" cy="8366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5" name="AutoShape 39"/>
          <p:cNvSpPr>
            <a:spLocks noChangeArrowheads="1"/>
          </p:cNvSpPr>
          <p:nvPr/>
        </p:nvSpPr>
        <p:spPr bwMode="auto">
          <a:xfrm>
            <a:off x="6786563" y="1773238"/>
            <a:ext cx="2106612" cy="935037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FF3300"/>
                </a:solidFill>
              </a:rPr>
              <a:t>ОТВЕТ</a:t>
            </a:r>
          </a:p>
        </p:txBody>
      </p:sp>
      <p:sp>
        <p:nvSpPr>
          <p:cNvPr id="4136" name="AutoShape 40"/>
          <p:cNvSpPr>
            <a:spLocks noChangeArrowheads="1"/>
          </p:cNvSpPr>
          <p:nvPr/>
        </p:nvSpPr>
        <p:spPr bwMode="auto">
          <a:xfrm>
            <a:off x="755650" y="2348880"/>
            <a:ext cx="5759450" cy="3672508"/>
          </a:xfrm>
          <a:prstGeom prst="wedgeRectCallout">
            <a:avLst>
              <a:gd name="adj1" fmla="val -43745"/>
              <a:gd name="adj2" fmla="val 65214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000" dirty="0" smtClean="0">
                <a:solidFill>
                  <a:schemeClr val="bg1"/>
                </a:solidFill>
              </a:rPr>
              <a:t>Эволюционная суть изоляции — это разрыв единого генофонда вида на два и более изолированных друг от друга генофондов, т. е. прекращение обмена между ними генетическим материалом. Разделенные части популяции уже самостоятельно подвергаются действию естественного отбора.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Конечным результатом изоляции является образование новых подвидов, а затем и видов.</a:t>
            </a:r>
          </a:p>
          <a:p>
            <a:pPr algn="ctr"/>
            <a:endParaRPr lang="ru-RU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60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2" presetClass="emph" presetSubtype="0" repeatCount="3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22" presetClass="entr" presetSubtype="4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60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0"/>
                            </p:stCondLst>
                            <p:childTnLst>
                              <p:par>
                                <p:cTn id="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35"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41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63" y="277813"/>
            <a:ext cx="8186737" cy="579437"/>
          </a:xfrm>
        </p:spPr>
        <p:txBody>
          <a:bodyPr/>
          <a:lstStyle/>
          <a:p>
            <a:pPr>
              <a:defRPr/>
            </a:pPr>
            <a:r>
              <a:rPr lang="ru-RU" smtClean="0"/>
              <a:t>Вопрос 4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323528" y="1000125"/>
            <a:ext cx="6552728" cy="5572125"/>
          </a:xfrm>
        </p:spPr>
        <p:txBody>
          <a:bodyPr/>
          <a:lstStyle/>
          <a:p>
            <a:pPr>
              <a:defRPr/>
            </a:pPr>
            <a:r>
              <a:rPr lang="ru-RU" sz="2000" dirty="0" smtClean="0"/>
              <a:t>Определите черты приспособленности чертополоха , крапивы жгучей, полыни горькой к защите от поедания.</a:t>
            </a:r>
            <a:endParaRPr lang="ru-RU" sz="2000" b="1" dirty="0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6715125" y="1600200"/>
            <a:ext cx="1971675" cy="4530725"/>
          </a:xfrm>
        </p:spPr>
        <p:txBody>
          <a:bodyPr/>
          <a:lstStyle/>
          <a:p>
            <a:pPr>
              <a:defRPr/>
            </a:pPr>
            <a:endParaRPr lang="ru-RU" sz="28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/>
              <a:t>             </a:t>
            </a:r>
            <a:endParaRPr lang="ru-RU" sz="2800" dirty="0"/>
          </a:p>
        </p:txBody>
      </p:sp>
      <p:grpSp>
        <p:nvGrpSpPr>
          <p:cNvPr id="5" name="Group 105"/>
          <p:cNvGrpSpPr>
            <a:grpSpLocks/>
          </p:cNvGrpSpPr>
          <p:nvPr/>
        </p:nvGrpSpPr>
        <p:grpSpPr bwMode="auto">
          <a:xfrm>
            <a:off x="7669213" y="4652963"/>
            <a:ext cx="215900" cy="844550"/>
            <a:chOff x="1338" y="2160"/>
            <a:chExt cx="125" cy="578"/>
          </a:xfrm>
        </p:grpSpPr>
        <p:sp>
          <p:nvSpPr>
            <p:cNvPr id="7187" name="AutoShape 106" descr="Песок"/>
            <p:cNvSpPr>
              <a:spLocks noChangeAspect="1" noChangeArrowheads="1"/>
            </p:cNvSpPr>
            <p:nvPr/>
          </p:nvSpPr>
          <p:spPr bwMode="auto">
            <a:xfrm>
              <a:off x="133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8" name="AutoShape 107" descr="Песок"/>
            <p:cNvSpPr>
              <a:spLocks noChangeAspect="1" noChangeArrowheads="1"/>
            </p:cNvSpPr>
            <p:nvPr/>
          </p:nvSpPr>
          <p:spPr bwMode="auto">
            <a:xfrm>
              <a:off x="1383" y="225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9" name="AutoShape 108" descr="Песок"/>
            <p:cNvSpPr>
              <a:spLocks noChangeAspect="1" noChangeArrowheads="1"/>
            </p:cNvSpPr>
            <p:nvPr/>
          </p:nvSpPr>
          <p:spPr bwMode="auto">
            <a:xfrm>
              <a:off x="133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0" name="AutoShape 109" descr="Песок"/>
            <p:cNvSpPr>
              <a:spLocks noChangeAspect="1" noChangeArrowheads="1"/>
            </p:cNvSpPr>
            <p:nvPr/>
          </p:nvSpPr>
          <p:spPr bwMode="auto">
            <a:xfrm>
              <a:off x="1383" y="234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1" name="AutoShape 110" descr="Песок"/>
            <p:cNvSpPr>
              <a:spLocks noChangeAspect="1" noChangeArrowheads="1"/>
            </p:cNvSpPr>
            <p:nvPr/>
          </p:nvSpPr>
          <p:spPr bwMode="auto">
            <a:xfrm>
              <a:off x="142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2" name="AutoShape 111" descr="Песок"/>
            <p:cNvSpPr>
              <a:spLocks noChangeAspect="1" noChangeArrowheads="1"/>
            </p:cNvSpPr>
            <p:nvPr/>
          </p:nvSpPr>
          <p:spPr bwMode="auto">
            <a:xfrm>
              <a:off x="142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3" name="AutoShape 112" descr="Песок"/>
            <p:cNvSpPr>
              <a:spLocks noChangeAspect="1" noChangeArrowheads="1"/>
            </p:cNvSpPr>
            <p:nvPr/>
          </p:nvSpPr>
          <p:spPr bwMode="auto">
            <a:xfrm>
              <a:off x="1383" y="2160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4" name="AutoShape 113" descr="Песок"/>
            <p:cNvSpPr>
              <a:spLocks noChangeAspect="1" noChangeArrowheads="1"/>
            </p:cNvSpPr>
            <p:nvPr/>
          </p:nvSpPr>
          <p:spPr bwMode="auto">
            <a:xfrm>
              <a:off x="1429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5" name="AutoShape 114" descr="Песок"/>
            <p:cNvSpPr>
              <a:spLocks noChangeAspect="1" noChangeArrowheads="1"/>
            </p:cNvSpPr>
            <p:nvPr/>
          </p:nvSpPr>
          <p:spPr bwMode="auto">
            <a:xfrm>
              <a:off x="1338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6" name="AutoShape 115" descr="Песок"/>
            <p:cNvSpPr>
              <a:spLocks noChangeAspect="1" noChangeArrowheads="1"/>
            </p:cNvSpPr>
            <p:nvPr/>
          </p:nvSpPr>
          <p:spPr bwMode="auto">
            <a:xfrm>
              <a:off x="1429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7" name="AutoShape 116" descr="Песок"/>
            <p:cNvSpPr>
              <a:spLocks noChangeAspect="1" noChangeArrowheads="1"/>
            </p:cNvSpPr>
            <p:nvPr/>
          </p:nvSpPr>
          <p:spPr bwMode="auto">
            <a:xfrm>
              <a:off x="1383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8" name="AutoShape 117" descr="Песок"/>
            <p:cNvSpPr>
              <a:spLocks noChangeAspect="1" noChangeArrowheads="1"/>
            </p:cNvSpPr>
            <p:nvPr/>
          </p:nvSpPr>
          <p:spPr bwMode="auto">
            <a:xfrm>
              <a:off x="1338" y="247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9" name="AutoShape 118" descr="Песок"/>
            <p:cNvSpPr>
              <a:spLocks noChangeAspect="1" noChangeArrowheads="1"/>
            </p:cNvSpPr>
            <p:nvPr/>
          </p:nvSpPr>
          <p:spPr bwMode="auto">
            <a:xfrm>
              <a:off x="1429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00" name="AutoShape 119" descr="Песок"/>
            <p:cNvSpPr>
              <a:spLocks noChangeAspect="1" noChangeArrowheads="1"/>
            </p:cNvSpPr>
            <p:nvPr/>
          </p:nvSpPr>
          <p:spPr bwMode="auto">
            <a:xfrm>
              <a:off x="1383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01" name="AutoShape 120" descr="Песок"/>
            <p:cNvSpPr>
              <a:spLocks noChangeAspect="1" noChangeArrowheads="1"/>
            </p:cNvSpPr>
            <p:nvPr/>
          </p:nvSpPr>
          <p:spPr bwMode="auto">
            <a:xfrm>
              <a:off x="1383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02" name="AutoShape 121" descr="Песок"/>
            <p:cNvSpPr>
              <a:spLocks noChangeAspect="1" noChangeArrowheads="1"/>
            </p:cNvSpPr>
            <p:nvPr/>
          </p:nvSpPr>
          <p:spPr bwMode="auto">
            <a:xfrm>
              <a:off x="1338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03" name="AutoShape 122" descr="Песок"/>
            <p:cNvSpPr>
              <a:spLocks noChangeAspect="1" noChangeArrowheads="1"/>
            </p:cNvSpPr>
            <p:nvPr/>
          </p:nvSpPr>
          <p:spPr bwMode="auto">
            <a:xfrm>
              <a:off x="1429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04" name="AutoShape 123" descr="Песок"/>
            <p:cNvSpPr>
              <a:spLocks noChangeAspect="1" noChangeArrowheads="1"/>
            </p:cNvSpPr>
            <p:nvPr/>
          </p:nvSpPr>
          <p:spPr bwMode="auto">
            <a:xfrm>
              <a:off x="1383" y="2659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05" name="AutoShape 124" descr="Песок"/>
            <p:cNvSpPr>
              <a:spLocks noChangeAspect="1" noChangeArrowheads="1"/>
            </p:cNvSpPr>
            <p:nvPr/>
          </p:nvSpPr>
          <p:spPr bwMode="auto">
            <a:xfrm>
              <a:off x="1338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06" name="AutoShape 125" descr="Песок"/>
            <p:cNvSpPr>
              <a:spLocks noChangeAspect="1" noChangeArrowheads="1"/>
            </p:cNvSpPr>
            <p:nvPr/>
          </p:nvSpPr>
          <p:spPr bwMode="auto">
            <a:xfrm>
              <a:off x="1338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07" name="AutoShape 126" descr="Песок"/>
            <p:cNvSpPr>
              <a:spLocks noChangeAspect="1" noChangeArrowheads="1"/>
            </p:cNvSpPr>
            <p:nvPr/>
          </p:nvSpPr>
          <p:spPr bwMode="auto">
            <a:xfrm>
              <a:off x="1383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174" name="Group 127"/>
          <p:cNvGrpSpPr>
            <a:grpSpLocks/>
          </p:cNvGrpSpPr>
          <p:nvPr/>
        </p:nvGrpSpPr>
        <p:grpSpPr bwMode="auto">
          <a:xfrm>
            <a:off x="6948488" y="3429000"/>
            <a:ext cx="1727200" cy="2393950"/>
            <a:chOff x="1020" y="1480"/>
            <a:chExt cx="1270" cy="1734"/>
          </a:xfrm>
        </p:grpSpPr>
        <p:grpSp>
          <p:nvGrpSpPr>
            <p:cNvPr id="7180" name="Group 128"/>
            <p:cNvGrpSpPr>
              <a:grpSpLocks/>
            </p:cNvGrpSpPr>
            <p:nvPr/>
          </p:nvGrpSpPr>
          <p:grpSpPr bwMode="auto">
            <a:xfrm>
              <a:off x="1247" y="1570"/>
              <a:ext cx="758" cy="1574"/>
              <a:chOff x="1429" y="1979"/>
              <a:chExt cx="576" cy="1165"/>
            </a:xfrm>
          </p:grpSpPr>
          <p:sp>
            <p:nvSpPr>
              <p:cNvPr id="7185" name="AutoShape 129"/>
              <p:cNvSpPr>
                <a:spLocks noChangeArrowheads="1"/>
              </p:cNvSpPr>
              <p:nvPr/>
            </p:nvSpPr>
            <p:spPr bwMode="auto">
              <a:xfrm>
                <a:off x="1429" y="2568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6" name="AutoShape 130"/>
              <p:cNvSpPr>
                <a:spLocks noChangeArrowheads="1"/>
              </p:cNvSpPr>
              <p:nvPr/>
            </p:nvSpPr>
            <p:spPr bwMode="auto">
              <a:xfrm>
                <a:off x="1429" y="1979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7181" name="AutoShape 131" descr="Орех"/>
            <p:cNvSpPr>
              <a:spLocks noChangeArrowheads="1"/>
            </p:cNvSpPr>
            <p:nvPr/>
          </p:nvSpPr>
          <p:spPr bwMode="auto">
            <a:xfrm>
              <a:off x="1020" y="1480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2" name="AutoShape 132" descr="Орех"/>
            <p:cNvSpPr>
              <a:spLocks noChangeArrowheads="1"/>
            </p:cNvSpPr>
            <p:nvPr/>
          </p:nvSpPr>
          <p:spPr bwMode="auto">
            <a:xfrm>
              <a:off x="1020" y="3022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3" name="Line 133"/>
            <p:cNvSpPr>
              <a:spLocks noChangeShapeType="1"/>
            </p:cNvSpPr>
            <p:nvPr/>
          </p:nvSpPr>
          <p:spPr bwMode="auto">
            <a:xfrm>
              <a:off x="2154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84" name="Line 134"/>
            <p:cNvSpPr>
              <a:spLocks noChangeShapeType="1"/>
            </p:cNvSpPr>
            <p:nvPr/>
          </p:nvSpPr>
          <p:spPr bwMode="auto">
            <a:xfrm>
              <a:off x="1111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" name="Freeform 135" descr="Песок"/>
          <p:cNvSpPr>
            <a:spLocks/>
          </p:cNvSpPr>
          <p:nvPr/>
        </p:nvSpPr>
        <p:spPr bwMode="auto">
          <a:xfrm>
            <a:off x="7269163" y="4043363"/>
            <a:ext cx="1009650" cy="625475"/>
          </a:xfrm>
          <a:custGeom>
            <a:avLst/>
            <a:gdLst>
              <a:gd name="T0" fmla="*/ 2147483647 w 636"/>
              <a:gd name="T1" fmla="*/ 2147483647 h 394"/>
              <a:gd name="T2" fmla="*/ 2147483647 w 636"/>
              <a:gd name="T3" fmla="*/ 2147483647 h 394"/>
              <a:gd name="T4" fmla="*/ 2147483647 w 636"/>
              <a:gd name="T5" fmla="*/ 2147483647 h 394"/>
              <a:gd name="T6" fmla="*/ 2147483647 w 636"/>
              <a:gd name="T7" fmla="*/ 2147483647 h 394"/>
              <a:gd name="T8" fmla="*/ 2147483647 w 636"/>
              <a:gd name="T9" fmla="*/ 2147483647 h 394"/>
              <a:gd name="T10" fmla="*/ 2147483647 w 636"/>
              <a:gd name="T11" fmla="*/ 2147483647 h 394"/>
              <a:gd name="T12" fmla="*/ 2147483647 w 636"/>
              <a:gd name="T13" fmla="*/ 2147483647 h 394"/>
              <a:gd name="T14" fmla="*/ 2147483647 w 636"/>
              <a:gd name="T15" fmla="*/ 2147483647 h 394"/>
              <a:gd name="T16" fmla="*/ 2147483647 w 636"/>
              <a:gd name="T17" fmla="*/ 0 h 394"/>
              <a:gd name="T18" fmla="*/ 2147483647 w 636"/>
              <a:gd name="T19" fmla="*/ 2147483647 h 394"/>
              <a:gd name="T20" fmla="*/ 0 w 636"/>
              <a:gd name="T21" fmla="*/ 2147483647 h 394"/>
              <a:gd name="T22" fmla="*/ 2147483647 w 636"/>
              <a:gd name="T23" fmla="*/ 2147483647 h 39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636"/>
              <a:gd name="T37" fmla="*/ 0 h 394"/>
              <a:gd name="T38" fmla="*/ 636 w 636"/>
              <a:gd name="T39" fmla="*/ 394 h 39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636" h="394">
                <a:moveTo>
                  <a:pt x="224" y="358"/>
                </a:moveTo>
                <a:cubicBezTo>
                  <a:pt x="264" y="361"/>
                  <a:pt x="304" y="355"/>
                  <a:pt x="340" y="361"/>
                </a:cubicBezTo>
                <a:cubicBezTo>
                  <a:pt x="366" y="362"/>
                  <a:pt x="407" y="357"/>
                  <a:pt x="416" y="355"/>
                </a:cubicBezTo>
                <a:cubicBezTo>
                  <a:pt x="425" y="353"/>
                  <a:pt x="399" y="351"/>
                  <a:pt x="394" y="351"/>
                </a:cubicBezTo>
                <a:cubicBezTo>
                  <a:pt x="389" y="351"/>
                  <a:pt x="380" y="354"/>
                  <a:pt x="383" y="355"/>
                </a:cubicBezTo>
                <a:cubicBezTo>
                  <a:pt x="387" y="356"/>
                  <a:pt x="410" y="358"/>
                  <a:pt x="414" y="358"/>
                </a:cubicBezTo>
                <a:cubicBezTo>
                  <a:pt x="419" y="358"/>
                  <a:pt x="374" y="394"/>
                  <a:pt x="411" y="357"/>
                </a:cubicBezTo>
                <a:lnTo>
                  <a:pt x="633" y="133"/>
                </a:lnTo>
                <a:lnTo>
                  <a:pt x="636" y="0"/>
                </a:lnTo>
                <a:lnTo>
                  <a:pt x="4" y="11"/>
                </a:lnTo>
                <a:lnTo>
                  <a:pt x="0" y="133"/>
                </a:lnTo>
                <a:lnTo>
                  <a:pt x="224" y="358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" name="Freeform 136" descr="Песок"/>
          <p:cNvSpPr>
            <a:spLocks/>
          </p:cNvSpPr>
          <p:nvPr/>
        </p:nvSpPr>
        <p:spPr bwMode="auto">
          <a:xfrm>
            <a:off x="7278688" y="5086350"/>
            <a:ext cx="993775" cy="471488"/>
          </a:xfrm>
          <a:custGeom>
            <a:avLst/>
            <a:gdLst>
              <a:gd name="T0" fmla="*/ 2147483647 w 626"/>
              <a:gd name="T1" fmla="*/ 2147483647 h 297"/>
              <a:gd name="T2" fmla="*/ 2147483647 w 626"/>
              <a:gd name="T3" fmla="*/ 2147483647 h 297"/>
              <a:gd name="T4" fmla="*/ 2147483647 w 626"/>
              <a:gd name="T5" fmla="*/ 2147483647 h 297"/>
              <a:gd name="T6" fmla="*/ 2147483647 w 626"/>
              <a:gd name="T7" fmla="*/ 2147483647 h 297"/>
              <a:gd name="T8" fmla="*/ 2147483647 w 626"/>
              <a:gd name="T9" fmla="*/ 2147483647 h 297"/>
              <a:gd name="T10" fmla="*/ 2147483647 w 626"/>
              <a:gd name="T11" fmla="*/ 2147483647 h 297"/>
              <a:gd name="T12" fmla="*/ 2147483647 w 626"/>
              <a:gd name="T13" fmla="*/ 2147483647 h 297"/>
              <a:gd name="T14" fmla="*/ 2147483647 w 626"/>
              <a:gd name="T15" fmla="*/ 2147483647 h 297"/>
              <a:gd name="T16" fmla="*/ 2147483647 w 626"/>
              <a:gd name="T17" fmla="*/ 2147483647 h 297"/>
              <a:gd name="T18" fmla="*/ 2147483647 w 626"/>
              <a:gd name="T19" fmla="*/ 0 h 297"/>
              <a:gd name="T20" fmla="*/ 0 w 626"/>
              <a:gd name="T21" fmla="*/ 2147483647 h 297"/>
              <a:gd name="T22" fmla="*/ 2147483647 w 626"/>
              <a:gd name="T23" fmla="*/ 2147483647 h 297"/>
              <a:gd name="T24" fmla="*/ 2147483647 w 626"/>
              <a:gd name="T25" fmla="*/ 2147483647 h 29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626"/>
              <a:gd name="T40" fmla="*/ 0 h 297"/>
              <a:gd name="T41" fmla="*/ 626 w 626"/>
              <a:gd name="T42" fmla="*/ 297 h 29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626" h="297">
                <a:moveTo>
                  <a:pt x="120" y="292"/>
                </a:moveTo>
                <a:cubicBezTo>
                  <a:pt x="161" y="294"/>
                  <a:pt x="305" y="291"/>
                  <a:pt x="342" y="296"/>
                </a:cubicBezTo>
                <a:cubicBezTo>
                  <a:pt x="367" y="297"/>
                  <a:pt x="468" y="297"/>
                  <a:pt x="494" y="296"/>
                </a:cubicBezTo>
                <a:cubicBezTo>
                  <a:pt x="520" y="295"/>
                  <a:pt x="492" y="294"/>
                  <a:pt x="496" y="292"/>
                </a:cubicBezTo>
                <a:cubicBezTo>
                  <a:pt x="500" y="290"/>
                  <a:pt x="519" y="283"/>
                  <a:pt x="520" y="282"/>
                </a:cubicBezTo>
                <a:cubicBezTo>
                  <a:pt x="521" y="281"/>
                  <a:pt x="503" y="286"/>
                  <a:pt x="504" y="284"/>
                </a:cubicBezTo>
                <a:cubicBezTo>
                  <a:pt x="505" y="282"/>
                  <a:pt x="507" y="290"/>
                  <a:pt x="526" y="272"/>
                </a:cubicBezTo>
                <a:lnTo>
                  <a:pt x="622" y="172"/>
                </a:lnTo>
                <a:lnTo>
                  <a:pt x="622" y="164"/>
                </a:lnTo>
                <a:lnTo>
                  <a:pt x="626" y="0"/>
                </a:lnTo>
                <a:lnTo>
                  <a:pt x="0" y="4"/>
                </a:lnTo>
                <a:lnTo>
                  <a:pt x="1" y="169"/>
                </a:lnTo>
                <a:lnTo>
                  <a:pt x="120" y="292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7" name="AutoShape 41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388350" y="6021388"/>
            <a:ext cx="755650" cy="8366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5" name="AutoShape 39"/>
          <p:cNvSpPr>
            <a:spLocks noChangeArrowheads="1"/>
          </p:cNvSpPr>
          <p:nvPr/>
        </p:nvSpPr>
        <p:spPr bwMode="auto">
          <a:xfrm>
            <a:off x="6786563" y="1773238"/>
            <a:ext cx="2106612" cy="935037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FF3300"/>
                </a:solidFill>
              </a:rPr>
              <a:t>ОТВЕТ</a:t>
            </a:r>
          </a:p>
        </p:txBody>
      </p:sp>
      <p:sp>
        <p:nvSpPr>
          <p:cNvPr id="4136" name="AutoShape 40"/>
          <p:cNvSpPr>
            <a:spLocks noChangeArrowheads="1"/>
          </p:cNvSpPr>
          <p:nvPr/>
        </p:nvSpPr>
        <p:spPr bwMode="auto">
          <a:xfrm>
            <a:off x="755576" y="4797152"/>
            <a:ext cx="5759450" cy="1510928"/>
          </a:xfrm>
          <a:prstGeom prst="wedgeRectCallout">
            <a:avLst>
              <a:gd name="adj1" fmla="val -43745"/>
              <a:gd name="adj2" fmla="val 61324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000" dirty="0" smtClean="0">
                <a:solidFill>
                  <a:schemeClr val="bg1"/>
                </a:solidFill>
              </a:rPr>
              <a:t>Чертополох - покрыт колючками;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Крапива жгучая - ворсинки с крапивной жидкостью, вызывающей жжение;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Полынь горькая - содержит горький гликозид;</a:t>
            </a:r>
          </a:p>
          <a:p>
            <a:pPr algn="ctr"/>
            <a:endParaRPr lang="ru-RU" sz="2800" b="1" dirty="0" smtClean="0">
              <a:solidFill>
                <a:schemeClr val="bg1"/>
              </a:solidFill>
            </a:endParaRPr>
          </a:p>
        </p:txBody>
      </p:sp>
      <p:pic>
        <p:nvPicPr>
          <p:cNvPr id="9218" name="Picture 2" descr="http://img1.liveinternet.ru/images/attach/c/0/46/802/46802750_Carduus_acanth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3568" y="2132856"/>
            <a:ext cx="2857500" cy="2447926"/>
          </a:xfrm>
          <a:prstGeom prst="rect">
            <a:avLst/>
          </a:prstGeom>
          <a:noFill/>
        </p:spPr>
      </p:pic>
      <p:pic>
        <p:nvPicPr>
          <p:cNvPr id="9220" name="Picture 4" descr="http://img1.liveinternet.ru/images/attach/c/3/76/647/76647827_lek_polyu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51921" y="1809120"/>
            <a:ext cx="1728192" cy="29149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60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2" presetClass="emph" presetSubtype="0" repeatCount="3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22" presetClass="entr" presetSubtype="4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60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0"/>
                            </p:stCondLst>
                            <p:childTnLst>
                              <p:par>
                                <p:cTn id="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35"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41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63" y="277813"/>
            <a:ext cx="8186737" cy="579437"/>
          </a:xfrm>
        </p:spPr>
        <p:txBody>
          <a:bodyPr/>
          <a:lstStyle/>
          <a:p>
            <a:pPr>
              <a:defRPr/>
            </a:pPr>
            <a:r>
              <a:rPr lang="ru-RU" smtClean="0"/>
              <a:t>Вопрос 5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457200" y="1000125"/>
            <a:ext cx="6257925" cy="5572125"/>
          </a:xfrm>
        </p:spPr>
        <p:txBody>
          <a:bodyPr/>
          <a:lstStyle/>
          <a:p>
            <a:pPr algn="ctr">
              <a:defRPr/>
            </a:pPr>
            <a:r>
              <a:rPr lang="ru-RU" sz="2400" dirty="0" smtClean="0"/>
              <a:t>Какова роль движущих сил эволюции в формировании приспособленности организмов ?</a:t>
            </a:r>
            <a:endParaRPr lang="ru-RU" sz="2400" b="1" dirty="0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6715125" y="1600200"/>
            <a:ext cx="1971675" cy="4530725"/>
          </a:xfrm>
        </p:spPr>
        <p:txBody>
          <a:bodyPr/>
          <a:lstStyle/>
          <a:p>
            <a:pPr>
              <a:defRPr/>
            </a:pPr>
            <a:endParaRPr lang="ru-RU" sz="28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/>
              <a:t>             </a:t>
            </a:r>
            <a:endParaRPr lang="ru-RU" sz="2800" dirty="0"/>
          </a:p>
        </p:txBody>
      </p:sp>
      <p:grpSp>
        <p:nvGrpSpPr>
          <p:cNvPr id="5" name="Group 105"/>
          <p:cNvGrpSpPr>
            <a:grpSpLocks/>
          </p:cNvGrpSpPr>
          <p:nvPr/>
        </p:nvGrpSpPr>
        <p:grpSpPr bwMode="auto">
          <a:xfrm>
            <a:off x="7669213" y="4652963"/>
            <a:ext cx="215900" cy="844550"/>
            <a:chOff x="1338" y="2160"/>
            <a:chExt cx="125" cy="578"/>
          </a:xfrm>
        </p:grpSpPr>
        <p:sp>
          <p:nvSpPr>
            <p:cNvPr id="8212" name="AutoShape 106" descr="Песок"/>
            <p:cNvSpPr>
              <a:spLocks noChangeAspect="1" noChangeArrowheads="1"/>
            </p:cNvSpPr>
            <p:nvPr/>
          </p:nvSpPr>
          <p:spPr bwMode="auto">
            <a:xfrm>
              <a:off x="133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3" name="AutoShape 107" descr="Песок"/>
            <p:cNvSpPr>
              <a:spLocks noChangeAspect="1" noChangeArrowheads="1"/>
            </p:cNvSpPr>
            <p:nvPr/>
          </p:nvSpPr>
          <p:spPr bwMode="auto">
            <a:xfrm>
              <a:off x="1383" y="225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4" name="AutoShape 108" descr="Песок"/>
            <p:cNvSpPr>
              <a:spLocks noChangeAspect="1" noChangeArrowheads="1"/>
            </p:cNvSpPr>
            <p:nvPr/>
          </p:nvSpPr>
          <p:spPr bwMode="auto">
            <a:xfrm>
              <a:off x="133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5" name="AutoShape 109" descr="Песок"/>
            <p:cNvSpPr>
              <a:spLocks noChangeAspect="1" noChangeArrowheads="1"/>
            </p:cNvSpPr>
            <p:nvPr/>
          </p:nvSpPr>
          <p:spPr bwMode="auto">
            <a:xfrm>
              <a:off x="1383" y="234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6" name="AutoShape 110" descr="Песок"/>
            <p:cNvSpPr>
              <a:spLocks noChangeAspect="1" noChangeArrowheads="1"/>
            </p:cNvSpPr>
            <p:nvPr/>
          </p:nvSpPr>
          <p:spPr bwMode="auto">
            <a:xfrm>
              <a:off x="142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7" name="AutoShape 111" descr="Песок"/>
            <p:cNvSpPr>
              <a:spLocks noChangeAspect="1" noChangeArrowheads="1"/>
            </p:cNvSpPr>
            <p:nvPr/>
          </p:nvSpPr>
          <p:spPr bwMode="auto">
            <a:xfrm>
              <a:off x="142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8" name="AutoShape 112" descr="Песок"/>
            <p:cNvSpPr>
              <a:spLocks noChangeAspect="1" noChangeArrowheads="1"/>
            </p:cNvSpPr>
            <p:nvPr/>
          </p:nvSpPr>
          <p:spPr bwMode="auto">
            <a:xfrm>
              <a:off x="1383" y="2160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9" name="AutoShape 113" descr="Песок"/>
            <p:cNvSpPr>
              <a:spLocks noChangeAspect="1" noChangeArrowheads="1"/>
            </p:cNvSpPr>
            <p:nvPr/>
          </p:nvSpPr>
          <p:spPr bwMode="auto">
            <a:xfrm>
              <a:off x="1429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20" name="AutoShape 114" descr="Песок"/>
            <p:cNvSpPr>
              <a:spLocks noChangeAspect="1" noChangeArrowheads="1"/>
            </p:cNvSpPr>
            <p:nvPr/>
          </p:nvSpPr>
          <p:spPr bwMode="auto">
            <a:xfrm>
              <a:off x="1338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21" name="AutoShape 115" descr="Песок"/>
            <p:cNvSpPr>
              <a:spLocks noChangeAspect="1" noChangeArrowheads="1"/>
            </p:cNvSpPr>
            <p:nvPr/>
          </p:nvSpPr>
          <p:spPr bwMode="auto">
            <a:xfrm>
              <a:off x="1429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22" name="AutoShape 116" descr="Песок"/>
            <p:cNvSpPr>
              <a:spLocks noChangeAspect="1" noChangeArrowheads="1"/>
            </p:cNvSpPr>
            <p:nvPr/>
          </p:nvSpPr>
          <p:spPr bwMode="auto">
            <a:xfrm>
              <a:off x="1383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23" name="AutoShape 117" descr="Песок"/>
            <p:cNvSpPr>
              <a:spLocks noChangeAspect="1" noChangeArrowheads="1"/>
            </p:cNvSpPr>
            <p:nvPr/>
          </p:nvSpPr>
          <p:spPr bwMode="auto">
            <a:xfrm>
              <a:off x="1338" y="247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24" name="AutoShape 118" descr="Песок"/>
            <p:cNvSpPr>
              <a:spLocks noChangeAspect="1" noChangeArrowheads="1"/>
            </p:cNvSpPr>
            <p:nvPr/>
          </p:nvSpPr>
          <p:spPr bwMode="auto">
            <a:xfrm>
              <a:off x="1429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25" name="AutoShape 119" descr="Песок"/>
            <p:cNvSpPr>
              <a:spLocks noChangeAspect="1" noChangeArrowheads="1"/>
            </p:cNvSpPr>
            <p:nvPr/>
          </p:nvSpPr>
          <p:spPr bwMode="auto">
            <a:xfrm>
              <a:off x="1383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26" name="AutoShape 120" descr="Песок"/>
            <p:cNvSpPr>
              <a:spLocks noChangeAspect="1" noChangeArrowheads="1"/>
            </p:cNvSpPr>
            <p:nvPr/>
          </p:nvSpPr>
          <p:spPr bwMode="auto">
            <a:xfrm>
              <a:off x="1383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27" name="AutoShape 121" descr="Песок"/>
            <p:cNvSpPr>
              <a:spLocks noChangeAspect="1" noChangeArrowheads="1"/>
            </p:cNvSpPr>
            <p:nvPr/>
          </p:nvSpPr>
          <p:spPr bwMode="auto">
            <a:xfrm>
              <a:off x="1338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28" name="AutoShape 122" descr="Песок"/>
            <p:cNvSpPr>
              <a:spLocks noChangeAspect="1" noChangeArrowheads="1"/>
            </p:cNvSpPr>
            <p:nvPr/>
          </p:nvSpPr>
          <p:spPr bwMode="auto">
            <a:xfrm>
              <a:off x="1429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29" name="AutoShape 123" descr="Песок"/>
            <p:cNvSpPr>
              <a:spLocks noChangeAspect="1" noChangeArrowheads="1"/>
            </p:cNvSpPr>
            <p:nvPr/>
          </p:nvSpPr>
          <p:spPr bwMode="auto">
            <a:xfrm>
              <a:off x="1383" y="2659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30" name="AutoShape 124" descr="Песок"/>
            <p:cNvSpPr>
              <a:spLocks noChangeAspect="1" noChangeArrowheads="1"/>
            </p:cNvSpPr>
            <p:nvPr/>
          </p:nvSpPr>
          <p:spPr bwMode="auto">
            <a:xfrm>
              <a:off x="1338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31" name="AutoShape 125" descr="Песок"/>
            <p:cNvSpPr>
              <a:spLocks noChangeAspect="1" noChangeArrowheads="1"/>
            </p:cNvSpPr>
            <p:nvPr/>
          </p:nvSpPr>
          <p:spPr bwMode="auto">
            <a:xfrm>
              <a:off x="1338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32" name="AutoShape 126" descr="Песок"/>
            <p:cNvSpPr>
              <a:spLocks noChangeAspect="1" noChangeArrowheads="1"/>
            </p:cNvSpPr>
            <p:nvPr/>
          </p:nvSpPr>
          <p:spPr bwMode="auto">
            <a:xfrm>
              <a:off x="1383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198" name="Group 127"/>
          <p:cNvGrpSpPr>
            <a:grpSpLocks/>
          </p:cNvGrpSpPr>
          <p:nvPr/>
        </p:nvGrpSpPr>
        <p:grpSpPr bwMode="auto">
          <a:xfrm>
            <a:off x="6948488" y="3429000"/>
            <a:ext cx="1727200" cy="2393950"/>
            <a:chOff x="1020" y="1480"/>
            <a:chExt cx="1270" cy="1734"/>
          </a:xfrm>
        </p:grpSpPr>
        <p:grpSp>
          <p:nvGrpSpPr>
            <p:cNvPr id="8205" name="Group 128"/>
            <p:cNvGrpSpPr>
              <a:grpSpLocks/>
            </p:cNvGrpSpPr>
            <p:nvPr/>
          </p:nvGrpSpPr>
          <p:grpSpPr bwMode="auto">
            <a:xfrm>
              <a:off x="1247" y="1570"/>
              <a:ext cx="758" cy="1574"/>
              <a:chOff x="1429" y="1979"/>
              <a:chExt cx="576" cy="1165"/>
            </a:xfrm>
          </p:grpSpPr>
          <p:sp>
            <p:nvSpPr>
              <p:cNvPr id="8210" name="AutoShape 129"/>
              <p:cNvSpPr>
                <a:spLocks noChangeArrowheads="1"/>
              </p:cNvSpPr>
              <p:nvPr/>
            </p:nvSpPr>
            <p:spPr bwMode="auto">
              <a:xfrm>
                <a:off x="1429" y="2568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211" name="AutoShape 130"/>
              <p:cNvSpPr>
                <a:spLocks noChangeArrowheads="1"/>
              </p:cNvSpPr>
              <p:nvPr/>
            </p:nvSpPr>
            <p:spPr bwMode="auto">
              <a:xfrm>
                <a:off x="1429" y="1979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8206" name="AutoShape 131" descr="Орех"/>
            <p:cNvSpPr>
              <a:spLocks noChangeArrowheads="1"/>
            </p:cNvSpPr>
            <p:nvPr/>
          </p:nvSpPr>
          <p:spPr bwMode="auto">
            <a:xfrm>
              <a:off x="1020" y="1480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7" name="AutoShape 132" descr="Орех"/>
            <p:cNvSpPr>
              <a:spLocks noChangeArrowheads="1"/>
            </p:cNvSpPr>
            <p:nvPr/>
          </p:nvSpPr>
          <p:spPr bwMode="auto">
            <a:xfrm>
              <a:off x="1020" y="3022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8" name="Line 133"/>
            <p:cNvSpPr>
              <a:spLocks noChangeShapeType="1"/>
            </p:cNvSpPr>
            <p:nvPr/>
          </p:nvSpPr>
          <p:spPr bwMode="auto">
            <a:xfrm>
              <a:off x="2154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9" name="Line 134"/>
            <p:cNvSpPr>
              <a:spLocks noChangeShapeType="1"/>
            </p:cNvSpPr>
            <p:nvPr/>
          </p:nvSpPr>
          <p:spPr bwMode="auto">
            <a:xfrm>
              <a:off x="1111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" name="Freeform 135" descr="Песок"/>
          <p:cNvSpPr>
            <a:spLocks/>
          </p:cNvSpPr>
          <p:nvPr/>
        </p:nvSpPr>
        <p:spPr bwMode="auto">
          <a:xfrm>
            <a:off x="7269163" y="4043363"/>
            <a:ext cx="1009650" cy="625475"/>
          </a:xfrm>
          <a:custGeom>
            <a:avLst/>
            <a:gdLst>
              <a:gd name="T0" fmla="*/ 2147483647 w 636"/>
              <a:gd name="T1" fmla="*/ 2147483647 h 394"/>
              <a:gd name="T2" fmla="*/ 2147483647 w 636"/>
              <a:gd name="T3" fmla="*/ 2147483647 h 394"/>
              <a:gd name="T4" fmla="*/ 2147483647 w 636"/>
              <a:gd name="T5" fmla="*/ 2147483647 h 394"/>
              <a:gd name="T6" fmla="*/ 2147483647 w 636"/>
              <a:gd name="T7" fmla="*/ 2147483647 h 394"/>
              <a:gd name="T8" fmla="*/ 2147483647 w 636"/>
              <a:gd name="T9" fmla="*/ 2147483647 h 394"/>
              <a:gd name="T10" fmla="*/ 2147483647 w 636"/>
              <a:gd name="T11" fmla="*/ 2147483647 h 394"/>
              <a:gd name="T12" fmla="*/ 2147483647 w 636"/>
              <a:gd name="T13" fmla="*/ 2147483647 h 394"/>
              <a:gd name="T14" fmla="*/ 2147483647 w 636"/>
              <a:gd name="T15" fmla="*/ 2147483647 h 394"/>
              <a:gd name="T16" fmla="*/ 2147483647 w 636"/>
              <a:gd name="T17" fmla="*/ 0 h 394"/>
              <a:gd name="T18" fmla="*/ 2147483647 w 636"/>
              <a:gd name="T19" fmla="*/ 2147483647 h 394"/>
              <a:gd name="T20" fmla="*/ 0 w 636"/>
              <a:gd name="T21" fmla="*/ 2147483647 h 394"/>
              <a:gd name="T22" fmla="*/ 2147483647 w 636"/>
              <a:gd name="T23" fmla="*/ 2147483647 h 39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636"/>
              <a:gd name="T37" fmla="*/ 0 h 394"/>
              <a:gd name="T38" fmla="*/ 636 w 636"/>
              <a:gd name="T39" fmla="*/ 394 h 39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636" h="394">
                <a:moveTo>
                  <a:pt x="224" y="358"/>
                </a:moveTo>
                <a:cubicBezTo>
                  <a:pt x="264" y="361"/>
                  <a:pt x="304" y="355"/>
                  <a:pt x="340" y="361"/>
                </a:cubicBezTo>
                <a:cubicBezTo>
                  <a:pt x="366" y="362"/>
                  <a:pt x="407" y="357"/>
                  <a:pt x="416" y="355"/>
                </a:cubicBezTo>
                <a:cubicBezTo>
                  <a:pt x="425" y="353"/>
                  <a:pt x="399" y="351"/>
                  <a:pt x="394" y="351"/>
                </a:cubicBezTo>
                <a:cubicBezTo>
                  <a:pt x="389" y="351"/>
                  <a:pt x="380" y="354"/>
                  <a:pt x="383" y="355"/>
                </a:cubicBezTo>
                <a:cubicBezTo>
                  <a:pt x="387" y="356"/>
                  <a:pt x="410" y="358"/>
                  <a:pt x="414" y="358"/>
                </a:cubicBezTo>
                <a:cubicBezTo>
                  <a:pt x="419" y="358"/>
                  <a:pt x="374" y="394"/>
                  <a:pt x="411" y="357"/>
                </a:cubicBezTo>
                <a:lnTo>
                  <a:pt x="633" y="133"/>
                </a:lnTo>
                <a:lnTo>
                  <a:pt x="636" y="0"/>
                </a:lnTo>
                <a:lnTo>
                  <a:pt x="4" y="11"/>
                </a:lnTo>
                <a:lnTo>
                  <a:pt x="0" y="133"/>
                </a:lnTo>
                <a:lnTo>
                  <a:pt x="224" y="358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" name="Freeform 136" descr="Песок"/>
          <p:cNvSpPr>
            <a:spLocks/>
          </p:cNvSpPr>
          <p:nvPr/>
        </p:nvSpPr>
        <p:spPr bwMode="auto">
          <a:xfrm>
            <a:off x="7278688" y="5086350"/>
            <a:ext cx="993775" cy="471488"/>
          </a:xfrm>
          <a:custGeom>
            <a:avLst/>
            <a:gdLst>
              <a:gd name="T0" fmla="*/ 2147483647 w 626"/>
              <a:gd name="T1" fmla="*/ 2147483647 h 297"/>
              <a:gd name="T2" fmla="*/ 2147483647 w 626"/>
              <a:gd name="T3" fmla="*/ 2147483647 h 297"/>
              <a:gd name="T4" fmla="*/ 2147483647 w 626"/>
              <a:gd name="T5" fmla="*/ 2147483647 h 297"/>
              <a:gd name="T6" fmla="*/ 2147483647 w 626"/>
              <a:gd name="T7" fmla="*/ 2147483647 h 297"/>
              <a:gd name="T8" fmla="*/ 2147483647 w 626"/>
              <a:gd name="T9" fmla="*/ 2147483647 h 297"/>
              <a:gd name="T10" fmla="*/ 2147483647 w 626"/>
              <a:gd name="T11" fmla="*/ 2147483647 h 297"/>
              <a:gd name="T12" fmla="*/ 2147483647 w 626"/>
              <a:gd name="T13" fmla="*/ 2147483647 h 297"/>
              <a:gd name="T14" fmla="*/ 2147483647 w 626"/>
              <a:gd name="T15" fmla="*/ 2147483647 h 297"/>
              <a:gd name="T16" fmla="*/ 2147483647 w 626"/>
              <a:gd name="T17" fmla="*/ 2147483647 h 297"/>
              <a:gd name="T18" fmla="*/ 2147483647 w 626"/>
              <a:gd name="T19" fmla="*/ 0 h 297"/>
              <a:gd name="T20" fmla="*/ 0 w 626"/>
              <a:gd name="T21" fmla="*/ 2147483647 h 297"/>
              <a:gd name="T22" fmla="*/ 2147483647 w 626"/>
              <a:gd name="T23" fmla="*/ 2147483647 h 297"/>
              <a:gd name="T24" fmla="*/ 2147483647 w 626"/>
              <a:gd name="T25" fmla="*/ 2147483647 h 29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626"/>
              <a:gd name="T40" fmla="*/ 0 h 297"/>
              <a:gd name="T41" fmla="*/ 626 w 626"/>
              <a:gd name="T42" fmla="*/ 297 h 29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626" h="297">
                <a:moveTo>
                  <a:pt x="120" y="292"/>
                </a:moveTo>
                <a:cubicBezTo>
                  <a:pt x="161" y="294"/>
                  <a:pt x="305" y="291"/>
                  <a:pt x="342" y="296"/>
                </a:cubicBezTo>
                <a:cubicBezTo>
                  <a:pt x="367" y="297"/>
                  <a:pt x="468" y="297"/>
                  <a:pt x="494" y="296"/>
                </a:cubicBezTo>
                <a:cubicBezTo>
                  <a:pt x="520" y="295"/>
                  <a:pt x="492" y="294"/>
                  <a:pt x="496" y="292"/>
                </a:cubicBezTo>
                <a:cubicBezTo>
                  <a:pt x="500" y="290"/>
                  <a:pt x="519" y="283"/>
                  <a:pt x="520" y="282"/>
                </a:cubicBezTo>
                <a:cubicBezTo>
                  <a:pt x="521" y="281"/>
                  <a:pt x="503" y="286"/>
                  <a:pt x="504" y="284"/>
                </a:cubicBezTo>
                <a:cubicBezTo>
                  <a:pt x="505" y="282"/>
                  <a:pt x="507" y="290"/>
                  <a:pt x="526" y="272"/>
                </a:cubicBezTo>
                <a:lnTo>
                  <a:pt x="622" y="172"/>
                </a:lnTo>
                <a:lnTo>
                  <a:pt x="622" y="164"/>
                </a:lnTo>
                <a:lnTo>
                  <a:pt x="626" y="0"/>
                </a:lnTo>
                <a:lnTo>
                  <a:pt x="0" y="4"/>
                </a:lnTo>
                <a:lnTo>
                  <a:pt x="1" y="169"/>
                </a:lnTo>
                <a:lnTo>
                  <a:pt x="120" y="292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1" name="AutoShape 41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388350" y="6021388"/>
            <a:ext cx="755650" cy="8366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5" name="AutoShape 39"/>
          <p:cNvSpPr>
            <a:spLocks noChangeArrowheads="1"/>
          </p:cNvSpPr>
          <p:nvPr/>
        </p:nvSpPr>
        <p:spPr bwMode="auto">
          <a:xfrm>
            <a:off x="6786563" y="1773238"/>
            <a:ext cx="2106612" cy="935037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FF3300"/>
                </a:solidFill>
              </a:rPr>
              <a:t>ОТВЕТ</a:t>
            </a:r>
          </a:p>
        </p:txBody>
      </p:sp>
      <p:sp>
        <p:nvSpPr>
          <p:cNvPr id="4136" name="AutoShape 40"/>
          <p:cNvSpPr>
            <a:spLocks noChangeArrowheads="1"/>
          </p:cNvSpPr>
          <p:nvPr/>
        </p:nvSpPr>
        <p:spPr bwMode="auto">
          <a:xfrm>
            <a:off x="755650" y="2492896"/>
            <a:ext cx="5759450" cy="3815829"/>
          </a:xfrm>
          <a:prstGeom prst="wedgeRectCallout">
            <a:avLst>
              <a:gd name="adj1" fmla="val -47525"/>
              <a:gd name="adj2" fmla="val 59291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1)Благодаря мутациям и размножению популяция становится неоднородной.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2)В популяции происходит борьба за существование, которая обостряет взаимоотношения особей.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3)На популяцию действует естественный отбор, который способствует сохранению особи с полезными наследственными изменениями к жизни в определенных условиях, обеспечивая их приспособленность к среде. 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60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2" presetClass="emph" presetSubtype="0" repeatCount="3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22" presetClass="entr" presetSubtype="4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60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0"/>
                            </p:stCondLst>
                            <p:childTnLst>
                              <p:par>
                                <p:cTn id="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35"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41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63" y="277813"/>
            <a:ext cx="8186737" cy="579437"/>
          </a:xfrm>
        </p:spPr>
        <p:txBody>
          <a:bodyPr/>
          <a:lstStyle/>
          <a:p>
            <a:pPr>
              <a:defRPr/>
            </a:pPr>
            <a:r>
              <a:rPr lang="ru-RU" smtClean="0"/>
              <a:t>Вопрос 6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457200" y="1000125"/>
            <a:ext cx="6257925" cy="5572125"/>
          </a:xfrm>
        </p:spPr>
        <p:txBody>
          <a:bodyPr/>
          <a:lstStyle/>
          <a:p>
            <a:pPr>
              <a:defRPr/>
            </a:pPr>
            <a:r>
              <a:rPr lang="ru-RU" sz="2800" b="1" dirty="0" smtClean="0"/>
              <a:t>Почему  приспособленность относительна?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6715125" y="1600200"/>
            <a:ext cx="1971675" cy="4530725"/>
          </a:xfrm>
        </p:spPr>
        <p:txBody>
          <a:bodyPr/>
          <a:lstStyle/>
          <a:p>
            <a:pPr>
              <a:defRPr/>
            </a:pPr>
            <a:endParaRPr lang="ru-RU" sz="28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/>
              <a:t>             </a:t>
            </a:r>
            <a:endParaRPr lang="ru-RU" sz="2800" dirty="0"/>
          </a:p>
        </p:txBody>
      </p:sp>
      <p:grpSp>
        <p:nvGrpSpPr>
          <p:cNvPr id="5" name="Group 105"/>
          <p:cNvGrpSpPr>
            <a:grpSpLocks/>
          </p:cNvGrpSpPr>
          <p:nvPr/>
        </p:nvGrpSpPr>
        <p:grpSpPr bwMode="auto">
          <a:xfrm>
            <a:off x="7669213" y="4652963"/>
            <a:ext cx="215900" cy="844550"/>
            <a:chOff x="1338" y="2160"/>
            <a:chExt cx="125" cy="578"/>
          </a:xfrm>
        </p:grpSpPr>
        <p:sp>
          <p:nvSpPr>
            <p:cNvPr id="9235" name="AutoShape 106" descr="Песок"/>
            <p:cNvSpPr>
              <a:spLocks noChangeAspect="1" noChangeArrowheads="1"/>
            </p:cNvSpPr>
            <p:nvPr/>
          </p:nvSpPr>
          <p:spPr bwMode="auto">
            <a:xfrm>
              <a:off x="133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6" name="AutoShape 107" descr="Песок"/>
            <p:cNvSpPr>
              <a:spLocks noChangeAspect="1" noChangeArrowheads="1"/>
            </p:cNvSpPr>
            <p:nvPr/>
          </p:nvSpPr>
          <p:spPr bwMode="auto">
            <a:xfrm>
              <a:off x="1383" y="225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7" name="AutoShape 108" descr="Песок"/>
            <p:cNvSpPr>
              <a:spLocks noChangeAspect="1" noChangeArrowheads="1"/>
            </p:cNvSpPr>
            <p:nvPr/>
          </p:nvSpPr>
          <p:spPr bwMode="auto">
            <a:xfrm>
              <a:off x="133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8" name="AutoShape 109" descr="Песок"/>
            <p:cNvSpPr>
              <a:spLocks noChangeAspect="1" noChangeArrowheads="1"/>
            </p:cNvSpPr>
            <p:nvPr/>
          </p:nvSpPr>
          <p:spPr bwMode="auto">
            <a:xfrm>
              <a:off x="1383" y="2341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9" name="AutoShape 110" descr="Песок"/>
            <p:cNvSpPr>
              <a:spLocks noChangeAspect="1" noChangeArrowheads="1"/>
            </p:cNvSpPr>
            <p:nvPr/>
          </p:nvSpPr>
          <p:spPr bwMode="auto">
            <a:xfrm>
              <a:off x="1428" y="2296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40" name="AutoShape 111" descr="Песок"/>
            <p:cNvSpPr>
              <a:spLocks noChangeAspect="1" noChangeArrowheads="1"/>
            </p:cNvSpPr>
            <p:nvPr/>
          </p:nvSpPr>
          <p:spPr bwMode="auto">
            <a:xfrm>
              <a:off x="1428" y="2205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41" name="AutoShape 112" descr="Песок"/>
            <p:cNvSpPr>
              <a:spLocks noChangeAspect="1" noChangeArrowheads="1"/>
            </p:cNvSpPr>
            <p:nvPr/>
          </p:nvSpPr>
          <p:spPr bwMode="auto">
            <a:xfrm>
              <a:off x="1383" y="2160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42" name="AutoShape 113" descr="Песок"/>
            <p:cNvSpPr>
              <a:spLocks noChangeAspect="1" noChangeArrowheads="1"/>
            </p:cNvSpPr>
            <p:nvPr/>
          </p:nvSpPr>
          <p:spPr bwMode="auto">
            <a:xfrm>
              <a:off x="1429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43" name="AutoShape 114" descr="Песок"/>
            <p:cNvSpPr>
              <a:spLocks noChangeAspect="1" noChangeArrowheads="1"/>
            </p:cNvSpPr>
            <p:nvPr/>
          </p:nvSpPr>
          <p:spPr bwMode="auto">
            <a:xfrm>
              <a:off x="1338" y="2387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44" name="AutoShape 115" descr="Песок"/>
            <p:cNvSpPr>
              <a:spLocks noChangeAspect="1" noChangeArrowheads="1"/>
            </p:cNvSpPr>
            <p:nvPr/>
          </p:nvSpPr>
          <p:spPr bwMode="auto">
            <a:xfrm>
              <a:off x="1429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45" name="AutoShape 116" descr="Песок"/>
            <p:cNvSpPr>
              <a:spLocks noChangeAspect="1" noChangeArrowheads="1"/>
            </p:cNvSpPr>
            <p:nvPr/>
          </p:nvSpPr>
          <p:spPr bwMode="auto">
            <a:xfrm>
              <a:off x="1383" y="2432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46" name="AutoShape 117" descr="Песок"/>
            <p:cNvSpPr>
              <a:spLocks noChangeAspect="1" noChangeArrowheads="1"/>
            </p:cNvSpPr>
            <p:nvPr/>
          </p:nvSpPr>
          <p:spPr bwMode="auto">
            <a:xfrm>
              <a:off x="1338" y="247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47" name="AutoShape 118" descr="Песок"/>
            <p:cNvSpPr>
              <a:spLocks noChangeAspect="1" noChangeArrowheads="1"/>
            </p:cNvSpPr>
            <p:nvPr/>
          </p:nvSpPr>
          <p:spPr bwMode="auto">
            <a:xfrm>
              <a:off x="1429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48" name="AutoShape 119" descr="Песок"/>
            <p:cNvSpPr>
              <a:spLocks noChangeAspect="1" noChangeArrowheads="1"/>
            </p:cNvSpPr>
            <p:nvPr/>
          </p:nvSpPr>
          <p:spPr bwMode="auto">
            <a:xfrm>
              <a:off x="1383" y="2523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49" name="AutoShape 120" descr="Песок"/>
            <p:cNvSpPr>
              <a:spLocks noChangeAspect="1" noChangeArrowheads="1"/>
            </p:cNvSpPr>
            <p:nvPr/>
          </p:nvSpPr>
          <p:spPr bwMode="auto">
            <a:xfrm>
              <a:off x="1383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50" name="AutoShape 121" descr="Песок"/>
            <p:cNvSpPr>
              <a:spLocks noChangeAspect="1" noChangeArrowheads="1"/>
            </p:cNvSpPr>
            <p:nvPr/>
          </p:nvSpPr>
          <p:spPr bwMode="auto">
            <a:xfrm>
              <a:off x="1338" y="2568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51" name="AutoShape 122" descr="Песок"/>
            <p:cNvSpPr>
              <a:spLocks noChangeAspect="1" noChangeArrowheads="1"/>
            </p:cNvSpPr>
            <p:nvPr/>
          </p:nvSpPr>
          <p:spPr bwMode="auto">
            <a:xfrm>
              <a:off x="1429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52" name="AutoShape 123" descr="Песок"/>
            <p:cNvSpPr>
              <a:spLocks noChangeAspect="1" noChangeArrowheads="1"/>
            </p:cNvSpPr>
            <p:nvPr/>
          </p:nvSpPr>
          <p:spPr bwMode="auto">
            <a:xfrm>
              <a:off x="1383" y="2659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53" name="AutoShape 124" descr="Песок"/>
            <p:cNvSpPr>
              <a:spLocks noChangeAspect="1" noChangeArrowheads="1"/>
            </p:cNvSpPr>
            <p:nvPr/>
          </p:nvSpPr>
          <p:spPr bwMode="auto">
            <a:xfrm>
              <a:off x="1338" y="261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54" name="AutoShape 125" descr="Песок"/>
            <p:cNvSpPr>
              <a:spLocks noChangeAspect="1" noChangeArrowheads="1"/>
            </p:cNvSpPr>
            <p:nvPr/>
          </p:nvSpPr>
          <p:spPr bwMode="auto">
            <a:xfrm>
              <a:off x="1338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55" name="AutoShape 126" descr="Песок"/>
            <p:cNvSpPr>
              <a:spLocks noChangeAspect="1" noChangeArrowheads="1"/>
            </p:cNvSpPr>
            <p:nvPr/>
          </p:nvSpPr>
          <p:spPr bwMode="auto">
            <a:xfrm>
              <a:off x="1383" y="2704"/>
              <a:ext cx="34" cy="34"/>
            </a:xfrm>
            <a:prstGeom prst="flowChartConnector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222" name="Group 127"/>
          <p:cNvGrpSpPr>
            <a:grpSpLocks/>
          </p:cNvGrpSpPr>
          <p:nvPr/>
        </p:nvGrpSpPr>
        <p:grpSpPr bwMode="auto">
          <a:xfrm>
            <a:off x="6948488" y="3429000"/>
            <a:ext cx="1727200" cy="2393950"/>
            <a:chOff x="1020" y="1480"/>
            <a:chExt cx="1270" cy="1734"/>
          </a:xfrm>
        </p:grpSpPr>
        <p:grpSp>
          <p:nvGrpSpPr>
            <p:cNvPr id="9228" name="Group 128"/>
            <p:cNvGrpSpPr>
              <a:grpSpLocks/>
            </p:cNvGrpSpPr>
            <p:nvPr/>
          </p:nvGrpSpPr>
          <p:grpSpPr bwMode="auto">
            <a:xfrm>
              <a:off x="1247" y="1570"/>
              <a:ext cx="758" cy="1574"/>
              <a:chOff x="1429" y="1979"/>
              <a:chExt cx="576" cy="1165"/>
            </a:xfrm>
          </p:grpSpPr>
          <p:sp>
            <p:nvSpPr>
              <p:cNvPr id="9233" name="AutoShape 129"/>
              <p:cNvSpPr>
                <a:spLocks noChangeArrowheads="1"/>
              </p:cNvSpPr>
              <p:nvPr/>
            </p:nvSpPr>
            <p:spPr bwMode="auto">
              <a:xfrm>
                <a:off x="1429" y="2568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34" name="AutoShape 130"/>
              <p:cNvSpPr>
                <a:spLocks noChangeArrowheads="1"/>
              </p:cNvSpPr>
              <p:nvPr/>
            </p:nvSpPr>
            <p:spPr bwMode="auto">
              <a:xfrm>
                <a:off x="1429" y="1979"/>
                <a:ext cx="576" cy="576"/>
              </a:xfrm>
              <a:prstGeom prst="octagon">
                <a:avLst>
                  <a:gd name="adj" fmla="val 35069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9229" name="AutoShape 131" descr="Орех"/>
            <p:cNvSpPr>
              <a:spLocks noChangeArrowheads="1"/>
            </p:cNvSpPr>
            <p:nvPr/>
          </p:nvSpPr>
          <p:spPr bwMode="auto">
            <a:xfrm>
              <a:off x="1020" y="1480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0" name="AutoShape 132" descr="Орех"/>
            <p:cNvSpPr>
              <a:spLocks noChangeArrowheads="1"/>
            </p:cNvSpPr>
            <p:nvPr/>
          </p:nvSpPr>
          <p:spPr bwMode="auto">
            <a:xfrm>
              <a:off x="1020" y="3022"/>
              <a:ext cx="1270" cy="192"/>
            </a:xfrm>
            <a:prstGeom prst="flowChartTerminator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1" name="Line 133"/>
            <p:cNvSpPr>
              <a:spLocks noChangeShapeType="1"/>
            </p:cNvSpPr>
            <p:nvPr/>
          </p:nvSpPr>
          <p:spPr bwMode="auto">
            <a:xfrm>
              <a:off x="2154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2" name="Line 134"/>
            <p:cNvSpPr>
              <a:spLocks noChangeShapeType="1"/>
            </p:cNvSpPr>
            <p:nvPr/>
          </p:nvSpPr>
          <p:spPr bwMode="auto">
            <a:xfrm>
              <a:off x="1111" y="1661"/>
              <a:ext cx="0" cy="1361"/>
            </a:xfrm>
            <a:prstGeom prst="line">
              <a:avLst/>
            </a:prstGeom>
            <a:noFill/>
            <a:ln w="76200">
              <a:pattFill prst="pct70">
                <a:fgClr>
                  <a:srgbClr val="993300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" name="Freeform 135" descr="Песок"/>
          <p:cNvSpPr>
            <a:spLocks/>
          </p:cNvSpPr>
          <p:nvPr/>
        </p:nvSpPr>
        <p:spPr bwMode="auto">
          <a:xfrm>
            <a:off x="7269163" y="4043363"/>
            <a:ext cx="1009650" cy="625475"/>
          </a:xfrm>
          <a:custGeom>
            <a:avLst/>
            <a:gdLst>
              <a:gd name="T0" fmla="*/ 2147483647 w 636"/>
              <a:gd name="T1" fmla="*/ 2147483647 h 394"/>
              <a:gd name="T2" fmla="*/ 2147483647 w 636"/>
              <a:gd name="T3" fmla="*/ 2147483647 h 394"/>
              <a:gd name="T4" fmla="*/ 2147483647 w 636"/>
              <a:gd name="T5" fmla="*/ 2147483647 h 394"/>
              <a:gd name="T6" fmla="*/ 2147483647 w 636"/>
              <a:gd name="T7" fmla="*/ 2147483647 h 394"/>
              <a:gd name="T8" fmla="*/ 2147483647 w 636"/>
              <a:gd name="T9" fmla="*/ 2147483647 h 394"/>
              <a:gd name="T10" fmla="*/ 2147483647 w 636"/>
              <a:gd name="T11" fmla="*/ 2147483647 h 394"/>
              <a:gd name="T12" fmla="*/ 2147483647 w 636"/>
              <a:gd name="T13" fmla="*/ 2147483647 h 394"/>
              <a:gd name="T14" fmla="*/ 2147483647 w 636"/>
              <a:gd name="T15" fmla="*/ 2147483647 h 394"/>
              <a:gd name="T16" fmla="*/ 2147483647 w 636"/>
              <a:gd name="T17" fmla="*/ 0 h 394"/>
              <a:gd name="T18" fmla="*/ 2147483647 w 636"/>
              <a:gd name="T19" fmla="*/ 2147483647 h 394"/>
              <a:gd name="T20" fmla="*/ 0 w 636"/>
              <a:gd name="T21" fmla="*/ 2147483647 h 394"/>
              <a:gd name="T22" fmla="*/ 2147483647 w 636"/>
              <a:gd name="T23" fmla="*/ 2147483647 h 39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636"/>
              <a:gd name="T37" fmla="*/ 0 h 394"/>
              <a:gd name="T38" fmla="*/ 636 w 636"/>
              <a:gd name="T39" fmla="*/ 394 h 39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636" h="394">
                <a:moveTo>
                  <a:pt x="224" y="358"/>
                </a:moveTo>
                <a:cubicBezTo>
                  <a:pt x="264" y="361"/>
                  <a:pt x="304" y="355"/>
                  <a:pt x="340" y="361"/>
                </a:cubicBezTo>
                <a:cubicBezTo>
                  <a:pt x="366" y="362"/>
                  <a:pt x="407" y="357"/>
                  <a:pt x="416" y="355"/>
                </a:cubicBezTo>
                <a:cubicBezTo>
                  <a:pt x="425" y="353"/>
                  <a:pt x="399" y="351"/>
                  <a:pt x="394" y="351"/>
                </a:cubicBezTo>
                <a:cubicBezTo>
                  <a:pt x="389" y="351"/>
                  <a:pt x="380" y="354"/>
                  <a:pt x="383" y="355"/>
                </a:cubicBezTo>
                <a:cubicBezTo>
                  <a:pt x="387" y="356"/>
                  <a:pt x="410" y="358"/>
                  <a:pt x="414" y="358"/>
                </a:cubicBezTo>
                <a:cubicBezTo>
                  <a:pt x="419" y="358"/>
                  <a:pt x="374" y="394"/>
                  <a:pt x="411" y="357"/>
                </a:cubicBezTo>
                <a:lnTo>
                  <a:pt x="633" y="133"/>
                </a:lnTo>
                <a:lnTo>
                  <a:pt x="636" y="0"/>
                </a:lnTo>
                <a:lnTo>
                  <a:pt x="4" y="11"/>
                </a:lnTo>
                <a:lnTo>
                  <a:pt x="0" y="133"/>
                </a:lnTo>
                <a:lnTo>
                  <a:pt x="224" y="358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" name="Freeform 136" descr="Песок"/>
          <p:cNvSpPr>
            <a:spLocks/>
          </p:cNvSpPr>
          <p:nvPr/>
        </p:nvSpPr>
        <p:spPr bwMode="auto">
          <a:xfrm>
            <a:off x="7278688" y="5086350"/>
            <a:ext cx="993775" cy="471488"/>
          </a:xfrm>
          <a:custGeom>
            <a:avLst/>
            <a:gdLst>
              <a:gd name="T0" fmla="*/ 2147483647 w 626"/>
              <a:gd name="T1" fmla="*/ 2147483647 h 297"/>
              <a:gd name="T2" fmla="*/ 2147483647 w 626"/>
              <a:gd name="T3" fmla="*/ 2147483647 h 297"/>
              <a:gd name="T4" fmla="*/ 2147483647 w 626"/>
              <a:gd name="T5" fmla="*/ 2147483647 h 297"/>
              <a:gd name="T6" fmla="*/ 2147483647 w 626"/>
              <a:gd name="T7" fmla="*/ 2147483647 h 297"/>
              <a:gd name="T8" fmla="*/ 2147483647 w 626"/>
              <a:gd name="T9" fmla="*/ 2147483647 h 297"/>
              <a:gd name="T10" fmla="*/ 2147483647 w 626"/>
              <a:gd name="T11" fmla="*/ 2147483647 h 297"/>
              <a:gd name="T12" fmla="*/ 2147483647 w 626"/>
              <a:gd name="T13" fmla="*/ 2147483647 h 297"/>
              <a:gd name="T14" fmla="*/ 2147483647 w 626"/>
              <a:gd name="T15" fmla="*/ 2147483647 h 297"/>
              <a:gd name="T16" fmla="*/ 2147483647 w 626"/>
              <a:gd name="T17" fmla="*/ 2147483647 h 297"/>
              <a:gd name="T18" fmla="*/ 2147483647 w 626"/>
              <a:gd name="T19" fmla="*/ 0 h 297"/>
              <a:gd name="T20" fmla="*/ 0 w 626"/>
              <a:gd name="T21" fmla="*/ 2147483647 h 297"/>
              <a:gd name="T22" fmla="*/ 2147483647 w 626"/>
              <a:gd name="T23" fmla="*/ 2147483647 h 297"/>
              <a:gd name="T24" fmla="*/ 2147483647 w 626"/>
              <a:gd name="T25" fmla="*/ 2147483647 h 29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626"/>
              <a:gd name="T40" fmla="*/ 0 h 297"/>
              <a:gd name="T41" fmla="*/ 626 w 626"/>
              <a:gd name="T42" fmla="*/ 297 h 29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626" h="297">
                <a:moveTo>
                  <a:pt x="120" y="292"/>
                </a:moveTo>
                <a:cubicBezTo>
                  <a:pt x="161" y="294"/>
                  <a:pt x="305" y="291"/>
                  <a:pt x="342" y="296"/>
                </a:cubicBezTo>
                <a:cubicBezTo>
                  <a:pt x="367" y="297"/>
                  <a:pt x="468" y="297"/>
                  <a:pt x="494" y="296"/>
                </a:cubicBezTo>
                <a:cubicBezTo>
                  <a:pt x="520" y="295"/>
                  <a:pt x="492" y="294"/>
                  <a:pt x="496" y="292"/>
                </a:cubicBezTo>
                <a:cubicBezTo>
                  <a:pt x="500" y="290"/>
                  <a:pt x="519" y="283"/>
                  <a:pt x="520" y="282"/>
                </a:cubicBezTo>
                <a:cubicBezTo>
                  <a:pt x="521" y="281"/>
                  <a:pt x="503" y="286"/>
                  <a:pt x="504" y="284"/>
                </a:cubicBezTo>
                <a:cubicBezTo>
                  <a:pt x="505" y="282"/>
                  <a:pt x="507" y="290"/>
                  <a:pt x="526" y="272"/>
                </a:cubicBezTo>
                <a:lnTo>
                  <a:pt x="622" y="172"/>
                </a:lnTo>
                <a:lnTo>
                  <a:pt x="622" y="164"/>
                </a:lnTo>
                <a:lnTo>
                  <a:pt x="626" y="0"/>
                </a:lnTo>
                <a:lnTo>
                  <a:pt x="0" y="4"/>
                </a:lnTo>
                <a:lnTo>
                  <a:pt x="1" y="169"/>
                </a:lnTo>
                <a:lnTo>
                  <a:pt x="120" y="292"/>
                </a:ln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5" name="AutoShape 41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388350" y="6021388"/>
            <a:ext cx="755650" cy="8366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5" name="AutoShape 39"/>
          <p:cNvSpPr>
            <a:spLocks noChangeArrowheads="1"/>
          </p:cNvSpPr>
          <p:nvPr/>
        </p:nvSpPr>
        <p:spPr bwMode="auto">
          <a:xfrm>
            <a:off x="6786563" y="1773238"/>
            <a:ext cx="2106612" cy="935037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FF3300"/>
                </a:solidFill>
              </a:rPr>
              <a:t>ОТВЕТ</a:t>
            </a:r>
          </a:p>
        </p:txBody>
      </p:sp>
      <p:sp>
        <p:nvSpPr>
          <p:cNvPr id="4136" name="AutoShape 40"/>
          <p:cNvSpPr>
            <a:spLocks noChangeArrowheads="1"/>
          </p:cNvSpPr>
          <p:nvPr/>
        </p:nvSpPr>
        <p:spPr bwMode="auto">
          <a:xfrm>
            <a:off x="755650" y="2348880"/>
            <a:ext cx="5759450" cy="3601071"/>
          </a:xfrm>
          <a:prstGeom prst="wedgeRectCallout">
            <a:avLst>
              <a:gd name="adj1" fmla="val -48281"/>
              <a:gd name="adj2" fmla="val 71109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Признаки организмов соответствуют лишь определенным условиям среды. При изменении условий они становятся бесполезными, а иногда и вредными. Например, незаметный для хищников на снегу заяц, хорошо заметен на фоне стволов деревьев. ночные бабочки собирают нектар со светлых цветков, но и летят на огонь, хотя и гибнут при этом; ядовитых змей поедают мангусты, ежи; если кактус обильно поливать – он погибнет. </a:t>
            </a:r>
            <a:endParaRPr lang="ru-RU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60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2" presetClass="emph" presetSubtype="0" repeatCount="3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22" presetClass="entr" presetSubtype="4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60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0"/>
                            </p:stCondLst>
                            <p:childTnLst>
                              <p:par>
                                <p:cTn id="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35"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4136" grpId="0" animBg="1"/>
    </p:bldLst>
  </p:timing>
</p:sld>
</file>

<file path=ppt/theme/theme1.xml><?xml version="1.0" encoding="utf-8"?>
<a:theme xmlns:a="http://schemas.openxmlformats.org/drawingml/2006/main" name="Презентация2">
  <a:themeElements>
    <a:clrScheme name="ЧГК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ЧГК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ЧГК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ЧГК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ЧГК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ЧГК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ЧГК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ЧГК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ЧГК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ЧГК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ЧГК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Презентация2</Template>
  <TotalTime>118</TotalTime>
  <Words>449</Words>
  <Application>Microsoft Office PowerPoint</Application>
  <PresentationFormat>Экран (4:3)</PresentationFormat>
  <Paragraphs>98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Презентация2</vt:lpstr>
      <vt:lpstr>Урок-игра </vt:lpstr>
      <vt:lpstr>Цели урока:  Повторение основных законов генетики.  Закрепление полученных знаний по генетике  Повышение интереса к изучаемому материалу.  Повышение творческой активности учащихся</vt:lpstr>
      <vt:lpstr>Слайд 3</vt:lpstr>
      <vt:lpstr>Вопрос 1</vt:lpstr>
      <vt:lpstr>Вопрос 2</vt:lpstr>
      <vt:lpstr>Вопрос 3</vt:lpstr>
      <vt:lpstr>Вопрос 4</vt:lpstr>
      <vt:lpstr>Вопрос 5</vt:lpstr>
      <vt:lpstr>Вопрос 6</vt:lpstr>
      <vt:lpstr>Вопрос 7</vt:lpstr>
      <vt:lpstr>Вопрос 8</vt:lpstr>
      <vt:lpstr>Вопрос 9</vt:lpstr>
      <vt:lpstr>Вопрос 10</vt:lpstr>
      <vt:lpstr>Вопрос 11</vt:lpstr>
      <vt:lpstr>Вопрос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1</cp:lastModifiedBy>
  <cp:revision>17</cp:revision>
  <dcterms:created xsi:type="dcterms:W3CDTF">2010-11-14T08:57:36Z</dcterms:created>
  <dcterms:modified xsi:type="dcterms:W3CDTF">2014-05-30T03:58:35Z</dcterms:modified>
</cp:coreProperties>
</file>