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72" r:id="rId5"/>
    <p:sldId id="259" r:id="rId6"/>
    <p:sldId id="261" r:id="rId7"/>
    <p:sldId id="262" r:id="rId8"/>
    <p:sldId id="267" r:id="rId9"/>
    <p:sldId id="291" r:id="rId10"/>
    <p:sldId id="289" r:id="rId11"/>
    <p:sldId id="286" r:id="rId12"/>
    <p:sldId id="285" r:id="rId13"/>
    <p:sldId id="284" r:id="rId14"/>
    <p:sldId id="283" r:id="rId15"/>
    <p:sldId id="282" r:id="rId16"/>
    <p:sldId id="281" r:id="rId17"/>
    <p:sldId id="278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27197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/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Обновление педагогической деятельности учителя в условиях введения 12 летнего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образования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44413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285875" y="1857375"/>
            <a:ext cx="6429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идти </a:t>
            </a:r>
          </a:p>
          <a:p>
            <a:pPr algn="ctr"/>
            <a:r>
              <a:rPr lang="ru-RU" alt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ногу со временем</a:t>
            </a:r>
          </a:p>
        </p:txBody>
      </p:sp>
      <p:pic>
        <p:nvPicPr>
          <p:cNvPr id="13315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763" y="3870325"/>
            <a:ext cx="36814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214438" y="1571625"/>
            <a:ext cx="6500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Педагогика нежности – требование нынешнего времени</a:t>
            </a:r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88" y="3929063"/>
            <a:ext cx="3802062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214438" y="1571625"/>
            <a:ext cx="6500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Старайся ничему </a:t>
            </a:r>
          </a:p>
          <a:p>
            <a:pPr algn="ctr"/>
            <a:r>
              <a:rPr lang="ru-RU" alt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учить ребёнка напрямую. Учись сам.</a:t>
            </a:r>
          </a:p>
        </p:txBody>
      </p:sp>
      <p:pic>
        <p:nvPicPr>
          <p:cNvPr id="19459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3865563"/>
            <a:ext cx="50593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14438" y="1714500"/>
            <a:ext cx="6500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Помогай и одобряй труд ребёнка</a:t>
            </a:r>
          </a:p>
        </p:txBody>
      </p:sp>
      <p:pic>
        <p:nvPicPr>
          <p:cNvPr id="18435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3651250"/>
            <a:ext cx="4552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14438" y="1428750"/>
            <a:ext cx="6429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смущайтесь своими ошибками. Экспериментируйте, ищите.</a:t>
            </a:r>
          </a:p>
        </p:txBody>
      </p:sp>
      <p:pic>
        <p:nvPicPr>
          <p:cNvPr id="17411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925" y="4059238"/>
            <a:ext cx="36210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143000" y="1785938"/>
            <a:ext cx="6715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быть современным интеллигентным </a:t>
            </a:r>
          </a:p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</a:p>
        </p:txBody>
      </p:sp>
      <p:pic>
        <p:nvPicPr>
          <p:cNvPr id="15363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438" y="3938588"/>
            <a:ext cx="354171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214438" y="1643063"/>
            <a:ext cx="650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иметь хороший словарный запас, чувство юмора</a:t>
            </a:r>
          </a:p>
        </p:txBody>
      </p:sp>
      <p:pic>
        <p:nvPicPr>
          <p:cNvPr id="14339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438" y="4011613"/>
            <a:ext cx="34194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43000" y="1857375"/>
            <a:ext cx="66436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Умеет находить общий язык со своими учениками</a:t>
            </a:r>
          </a:p>
        </p:txBody>
      </p:sp>
      <p:pic>
        <p:nvPicPr>
          <p:cNvPr id="12291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438" y="4297363"/>
            <a:ext cx="337661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143000" y="1571625"/>
            <a:ext cx="6429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ждите вознаграждения </a:t>
            </a:r>
          </a:p>
          <a:p>
            <a:pPr algn="ctr"/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свою работу</a:t>
            </a:r>
          </a:p>
        </p:txBody>
      </p:sp>
      <p:pic>
        <p:nvPicPr>
          <p:cNvPr id="16387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100" y="3829050"/>
            <a:ext cx="39020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учить ? Ради чего учить?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Чему учить?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solidFill>
                  <a:schemeClr val="bg1"/>
                </a:solidFill>
              </a:rPr>
              <a:t>Научить получать знания, то есть учить учиться; научить трудиться – работать и зарабатывать, то есть учение для труда; научить жить, это учение – для бытия; научить жить вместе с другими людьми, часто не похожими на тебя, – это учение для совместной жизни – вот основные приоритеты современного образования во всём мире.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3600" dirty="0" smtClean="0">
                <a:solidFill>
                  <a:schemeClr val="bg1"/>
                </a:solidFill>
              </a:rPr>
              <a:t>Перед образовательной системой страны стоит непростая задача: формирование и развитие мобильной самореализующейся личности, способной к обучению на протяжении всей жизни. И это в свою очередь корректирует задачи и условия образовательного процесса, в основу которого положены идеи развития личности школьника. 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Изменившийся состав требований к результату образования в условиях его вариативности- вынуждает учителя отойти от позиции «</a:t>
            </a:r>
            <a:r>
              <a:rPr lang="ru-RU" sz="3200" dirty="0" err="1" smtClean="0">
                <a:solidFill>
                  <a:schemeClr val="bg1"/>
                </a:solidFill>
              </a:rPr>
              <a:t>урокодателя</a:t>
            </a:r>
            <a:r>
              <a:rPr lang="ru-RU" sz="3200" dirty="0" smtClean="0">
                <a:solidFill>
                  <a:schemeClr val="bg1"/>
                </a:solidFill>
              </a:rPr>
              <a:t>» и стать профессионалом гарантирующим становление у учащихся умения учится , ценностных основ духовно-нравственного  развития и воспитания личности , раскрытие его природных задатков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и талантов  в условиях  глобализации изменяющийся  жизни…..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Обновление образования, естественно, предполагает определенные изменения в деятельности участников образовательного процесса. И в первую очередь, в деятельности учителя. Возникает закономерный вопрос: с чего начать? Как спланировать свой «маршрут», чтобы получить нужный результат? Понятно, что, прежде чем на практике включиться в инновационный процесс, необходимо приобрести определённый багаж теоретических знаний. До внедрения 12 летнего образования   есть еще небольшой запас времени, поэтому начинать надо с самообразования. 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Анализ новой квалификационной характеристики позволяет определить ряд позиций:учитель должен иметь базовое профессиональное образование, необходимую квалификацию,быть способным к инновационной профессиональной деятельности, обладать необходимым уровнем методологической и исследовательской культуры, владеть новыми современными технологиями обучения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(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ИКТ, обучение </a:t>
            </a:r>
            <a:r>
              <a:rPr lang="ru-RU" dirty="0" smtClean="0">
                <a:solidFill>
                  <a:schemeClr val="bg1"/>
                </a:solidFill>
              </a:rPr>
              <a:t>в сотрудничестве, критическое мышление, активные методы обучения и т.д.), сформированной готовности  к непрерывному образованию в течении всей жизни.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Оценка профессиональной педагогической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Современный педагог должен уметь: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Проектировать </a:t>
            </a:r>
            <a:r>
              <a:rPr lang="ru-RU" dirty="0" smtClean="0">
                <a:solidFill>
                  <a:schemeClr val="bg1"/>
                </a:solidFill>
              </a:rPr>
              <a:t>и организовывать образовательный процесс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Уметь проектировать и реализовывать программу развития универсальных               умений  учащихся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Уметь исследовать уровень достижения учащимися  предметных, личностных </a:t>
            </a:r>
            <a:r>
              <a:rPr lang="ru-RU" dirty="0" smtClean="0">
                <a:solidFill>
                  <a:schemeClr val="bg1"/>
                </a:solidFill>
              </a:rPr>
              <a:t> результатов </a:t>
            </a:r>
            <a:r>
              <a:rPr lang="ru-RU" dirty="0" smtClean="0">
                <a:solidFill>
                  <a:schemeClr val="bg1"/>
                </a:solidFill>
              </a:rPr>
              <a:t>освоения учебной  образовательной программы.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Современный учитель: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Организатор учебной деятельности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Консультант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Эксперт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Партнёр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Фасилитатор</a:t>
            </a:r>
            <a:r>
              <a:rPr lang="ru-RU" dirty="0" smtClean="0">
                <a:solidFill>
                  <a:schemeClr val="bg1"/>
                </a:solidFill>
              </a:rPr>
              <a:t> ( пер. с </a:t>
            </a:r>
            <a:r>
              <a:rPr lang="ru-RU" dirty="0" err="1" smtClean="0">
                <a:solidFill>
                  <a:schemeClr val="bg1"/>
                </a:solidFill>
              </a:rPr>
              <a:t>анг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облегчитель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продвигатель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Тьютор</a:t>
            </a:r>
            <a:r>
              <a:rPr lang="ru-RU" dirty="0" smtClean="0">
                <a:solidFill>
                  <a:schemeClr val="bg1"/>
                </a:solidFill>
              </a:rPr>
              <a:t> ( пер. с англ. опекун, наставник репетитор)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143000" y="2357438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ХХ</a:t>
            </a:r>
            <a:r>
              <a:rPr lang="en-US" altLang="ru-RU" sz="5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ru-RU" altLang="ru-RU" sz="5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444</Words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  Обновление педагогической деятельности учителя в условиях введения 12 летнего образования</vt:lpstr>
      <vt:lpstr>Как учить ? Ради чего учить? Чему учить?</vt:lpstr>
      <vt:lpstr>Слайд 3</vt:lpstr>
      <vt:lpstr>Слайд 4</vt:lpstr>
      <vt:lpstr>Слайд 5</vt:lpstr>
      <vt:lpstr>      </vt:lpstr>
      <vt:lpstr>Оценка профессиональной педагогической деятельности</vt:lpstr>
      <vt:lpstr>Современный учитель: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педагогической деятельности учителя в условиях введения 12 летнего образования</dc:title>
  <cp:lastModifiedBy>Admin</cp:lastModifiedBy>
  <cp:revision>23</cp:revision>
  <dcterms:modified xsi:type="dcterms:W3CDTF">2014-04-06T14:41:26Z</dcterms:modified>
</cp:coreProperties>
</file>