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8" r:id="rId12"/>
    <p:sldId id="27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4E08"/>
    <a:srgbClr val="065208"/>
    <a:srgbClr val="0066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0" y="551810"/>
            <a:ext cx="8100000" cy="2520000"/>
          </a:xfrm>
          <a:solidFill>
            <a:srgbClr val="FFFF99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64E08"/>
                </a:solidFill>
                <a:effectLst/>
                <a:latin typeface="Constantia" pitchFamily="18" charset="0"/>
              </a:rPr>
              <a:t>17.04.2014 г.  проведён открытый  урок  по курсу  технологии  «История вышивания атласными лентами»</a:t>
            </a:r>
            <a:br>
              <a:rPr lang="ru-RU" sz="2400" dirty="0" smtClean="0">
                <a:solidFill>
                  <a:srgbClr val="064E08"/>
                </a:solidFill>
                <a:effectLst/>
                <a:latin typeface="Constantia" pitchFamily="18" charset="0"/>
              </a:rPr>
            </a:br>
            <a:r>
              <a:rPr lang="ru-RU" sz="2400" dirty="0" smtClean="0">
                <a:solidFill>
                  <a:srgbClr val="064E08"/>
                </a:solidFill>
                <a:effectLst/>
                <a:latin typeface="Constantia" pitchFamily="18" charset="0"/>
              </a:rPr>
              <a:t>в  8 «А» классе.</a:t>
            </a:r>
            <a:br>
              <a:rPr lang="ru-RU" sz="2400" dirty="0" smtClean="0">
                <a:solidFill>
                  <a:srgbClr val="064E08"/>
                </a:solidFill>
                <a:effectLst/>
                <a:latin typeface="Constantia" pitchFamily="18" charset="0"/>
              </a:rPr>
            </a:br>
            <a:r>
              <a:rPr lang="ru-RU" sz="2400" dirty="0" smtClean="0">
                <a:solidFill>
                  <a:srgbClr val="064E08"/>
                </a:solidFill>
                <a:effectLst/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rgbClr val="064E08"/>
                </a:solidFill>
                <a:effectLst/>
                <a:latin typeface="Constantia" pitchFamily="18" charset="0"/>
              </a:rPr>
            </a:br>
            <a:r>
              <a:rPr lang="ru-RU" sz="2400" dirty="0" smtClean="0">
                <a:solidFill>
                  <a:srgbClr val="064E08"/>
                </a:solidFill>
                <a:effectLst/>
                <a:latin typeface="Constantia" pitchFamily="18" charset="0"/>
              </a:rPr>
              <a:t>Руководитель: </a:t>
            </a:r>
            <a:br>
              <a:rPr lang="ru-RU" sz="2400" dirty="0" smtClean="0">
                <a:solidFill>
                  <a:srgbClr val="064E08"/>
                </a:solidFill>
                <a:effectLst/>
                <a:latin typeface="Constantia" pitchFamily="18" charset="0"/>
              </a:rPr>
            </a:br>
            <a:r>
              <a:rPr lang="ru-RU" sz="2400" dirty="0" smtClean="0">
                <a:solidFill>
                  <a:srgbClr val="064E08"/>
                </a:solidFill>
                <a:effectLst/>
                <a:latin typeface="Constantia" pitchFamily="18" charset="0"/>
              </a:rPr>
              <a:t>Бахмутова Елена Васильевна</a:t>
            </a:r>
            <a:r>
              <a:rPr lang="ru-RU" sz="2400" dirty="0" smtClean="0">
                <a:latin typeface="Constantia" pitchFamily="18" charset="0"/>
              </a:rPr>
              <a:t/>
            </a:r>
            <a:br>
              <a:rPr lang="ru-RU" sz="2400" dirty="0" smtClean="0">
                <a:latin typeface="Constantia" pitchFamily="18" charset="0"/>
              </a:rPr>
            </a:br>
            <a:endParaRPr lang="ru-RU" sz="2400" dirty="0">
              <a:latin typeface="Constantia" pitchFamily="18" charset="0"/>
            </a:endParaRPr>
          </a:p>
        </p:txBody>
      </p:sp>
      <p:pic>
        <p:nvPicPr>
          <p:cNvPr id="3074" name="Picture 2" descr="C:\Documents and Settings\Admin\Рабочий стол\Новая папка\по сайту\события в школе\неделя эстет.цикла\SAM_937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38776" y="1571612"/>
            <a:ext cx="3348000" cy="4968405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81156" y="142852"/>
            <a:ext cx="7920000" cy="1620000"/>
          </a:xfrm>
          <a:ln w="3810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r"/>
            <a:r>
              <a:rPr lang="ru-RU" sz="2700" b="1" i="1" dirty="0" smtClean="0">
                <a:solidFill>
                  <a:srgbClr val="C00000"/>
                </a:solidFill>
                <a:latin typeface="Constantia" pitchFamily="18" charset="0"/>
              </a:rPr>
              <a:t>О  художников  Казахстана  </a:t>
            </a:r>
            <a:r>
              <a:rPr lang="ru-RU" sz="2700" b="1" i="1" dirty="0" smtClean="0">
                <a:solidFill>
                  <a:srgbClr val="002060"/>
                </a:solidFill>
                <a:latin typeface="Constantia" pitchFamily="18" charset="0"/>
              </a:rPr>
              <a:t/>
            </a:r>
            <a:br>
              <a:rPr lang="ru-RU" sz="2700" b="1" i="1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Constantia" pitchFamily="18" charset="0"/>
              </a:rPr>
              <a:t>краткие сведения</a:t>
            </a:r>
            <a:br>
              <a:rPr lang="ru-RU" sz="2700" b="1" i="1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700" b="1" i="1" dirty="0" smtClean="0">
                <a:solidFill>
                  <a:srgbClr val="002060"/>
                </a:solidFill>
                <a:latin typeface="Constantia" pitchFamily="18" charset="0"/>
              </a:rPr>
              <a:t>от каждой группы</a:t>
            </a:r>
            <a:r>
              <a:rPr lang="ru-RU" sz="2400" b="1" i="1" dirty="0" smtClean="0">
                <a:solidFill>
                  <a:srgbClr val="002060"/>
                </a:solidFill>
                <a:latin typeface="Constantia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Constantia" pitchFamily="18" charset="0"/>
              </a:rPr>
            </a:br>
            <a:endParaRPr lang="ru-RU" sz="24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4098" name="Picture 2" descr="C:\Documents and Settings\Admin\Рабочий стол\Новая папка\по сайту\моё\Фото для дома, школа 10.04.2014\откр.урок ИЗО\IMGP0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929058" y="2786058"/>
            <a:ext cx="5040000" cy="38478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C:\Documents and Settings\Admin\Рабочий стол\Новая папка\по сайту\моё\Фото для дома, школа 10.04.2014\откр.урок ИЗО\IMGP002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12066" y="857232"/>
            <a:ext cx="5040000" cy="37735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223900" y="214290"/>
            <a:ext cx="7920000" cy="1620000"/>
          </a:xfrm>
          <a:prstGeom prst="rect">
            <a:avLst/>
          </a:prstGeom>
          <a:ln w="38100" cap="flat" cmpd="sng" algn="ctr">
            <a:solidFill>
              <a:srgbClr val="C00000"/>
            </a:solidFill>
            <a:prstDash val="soli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Выполнение творческой работы </a:t>
            </a:r>
            <a:b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</a:b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в группах</a:t>
            </a:r>
            <a:b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</a:b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/>
            </a:r>
            <a:b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</a:b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5123" name="Picture 3" descr="C:\Documents and Settings\Admin\Рабочий стол\Новая папка\по сайту\моё\Фото для дома, школа 10.04.2014\откр.урок ИЗО\IMGP002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889718" y="757168"/>
            <a:ext cx="5040000" cy="38862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C:\Documents and Settings\Admin\Рабочий стол\Новая папка\по сайту\моё\Фото для дома, школа 10.04.2014\откр.урок ИЗО\IMGP002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14282" y="2857496"/>
            <a:ext cx="5072098" cy="3786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43116"/>
            <a:ext cx="7560000" cy="1800000"/>
          </a:xfrm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600" b="1" i="1" dirty="0" smtClean="0">
                <a:solidFill>
                  <a:srgbClr val="542A00"/>
                </a:solidFill>
                <a:latin typeface="Constantia" pitchFamily="18" charset="0"/>
              </a:rPr>
              <a:t>Изучение темы  </a:t>
            </a:r>
            <a:br>
              <a:rPr lang="ru-RU" sz="2600" b="1" i="1" dirty="0" smtClean="0">
                <a:solidFill>
                  <a:srgbClr val="542A00"/>
                </a:solidFill>
                <a:latin typeface="Constantia" pitchFamily="18" charset="0"/>
              </a:rPr>
            </a:br>
            <a:r>
              <a:rPr lang="ru-RU" sz="2600" b="1" i="1" dirty="0" smtClean="0">
                <a:solidFill>
                  <a:srgbClr val="542A00"/>
                </a:solidFill>
                <a:latin typeface="Constantia" pitchFamily="18" charset="0"/>
              </a:rPr>
              <a:t>«Общие сведения </a:t>
            </a:r>
            <a:br>
              <a:rPr lang="ru-RU" sz="2600" b="1" i="1" dirty="0" smtClean="0">
                <a:solidFill>
                  <a:srgbClr val="542A00"/>
                </a:solidFill>
                <a:latin typeface="Constantia" pitchFamily="18" charset="0"/>
              </a:rPr>
            </a:br>
            <a:r>
              <a:rPr lang="ru-RU" sz="2600" b="1" i="1" dirty="0" smtClean="0">
                <a:solidFill>
                  <a:srgbClr val="542A00"/>
                </a:solidFill>
                <a:latin typeface="Constantia" pitchFamily="18" charset="0"/>
              </a:rPr>
              <a:t>о соединениях деталей»</a:t>
            </a:r>
            <a:br>
              <a:rPr lang="ru-RU" sz="2600" b="1" i="1" dirty="0" smtClean="0">
                <a:solidFill>
                  <a:srgbClr val="542A00"/>
                </a:solidFill>
                <a:latin typeface="Constantia" pitchFamily="18" charset="0"/>
              </a:rPr>
            </a:br>
            <a:endParaRPr lang="ru-RU" sz="2600" b="1" i="1" dirty="0">
              <a:solidFill>
                <a:srgbClr val="542A00"/>
              </a:solidFill>
              <a:latin typeface="Constantia" pitchFamily="18" charset="0"/>
            </a:endParaRPr>
          </a:p>
        </p:txBody>
      </p:sp>
      <p:pic>
        <p:nvPicPr>
          <p:cNvPr id="4099" name="Picture 3" descr="C:\Documents and Settings\Admin\Рабочий стол\Новая папка\по сайту\моё\открытое ЧЕРЧЕНИЕ\DSC035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838710"/>
            <a:ext cx="4320000" cy="35904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C:\Documents and Settings\Admin\Рабочий стол\Новая папка\по сайту\моё\открытое ЧЕРЧЕНИЕ\DSC035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071810"/>
            <a:ext cx="5000660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7560000" cy="1800000"/>
          </a:xfrm>
          <a:ln w="381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600" b="1" i="1" dirty="0" smtClean="0">
                <a:solidFill>
                  <a:srgbClr val="542A00"/>
                </a:solidFill>
                <a:latin typeface="Constantia" pitchFamily="18" charset="0"/>
              </a:rPr>
              <a:t>Выполнение практической работы </a:t>
            </a:r>
            <a:br>
              <a:rPr lang="ru-RU" sz="2600" b="1" i="1" dirty="0" smtClean="0">
                <a:solidFill>
                  <a:srgbClr val="542A00"/>
                </a:solidFill>
                <a:latin typeface="Constantia" pitchFamily="18" charset="0"/>
              </a:rPr>
            </a:br>
            <a:r>
              <a:rPr lang="ru-RU" sz="2600" b="1" i="1" dirty="0" smtClean="0">
                <a:solidFill>
                  <a:srgbClr val="542A00"/>
                </a:solidFill>
                <a:latin typeface="Constantia" pitchFamily="18" charset="0"/>
              </a:rPr>
              <a:t>в группе</a:t>
            </a:r>
            <a:br>
              <a:rPr lang="ru-RU" sz="2600" b="1" i="1" dirty="0" smtClean="0">
                <a:solidFill>
                  <a:srgbClr val="542A00"/>
                </a:solidFill>
                <a:latin typeface="Constantia" pitchFamily="18" charset="0"/>
              </a:rPr>
            </a:br>
            <a:r>
              <a:rPr lang="ru-RU" sz="2600" b="1" i="1" dirty="0" smtClean="0">
                <a:solidFill>
                  <a:srgbClr val="542A00"/>
                </a:solidFill>
                <a:latin typeface="Constantia" pitchFamily="18" charset="0"/>
              </a:rPr>
              <a:t/>
            </a:r>
            <a:br>
              <a:rPr lang="ru-RU" sz="2600" b="1" i="1" dirty="0" smtClean="0">
                <a:solidFill>
                  <a:srgbClr val="542A00"/>
                </a:solidFill>
                <a:latin typeface="Constantia" pitchFamily="18" charset="0"/>
              </a:rPr>
            </a:br>
            <a:endParaRPr lang="ru-RU" sz="2600" b="1" i="1" dirty="0">
              <a:solidFill>
                <a:srgbClr val="542A00"/>
              </a:solidFill>
              <a:latin typeface="Constantia" pitchFamily="18" charset="0"/>
            </a:endParaRPr>
          </a:p>
        </p:txBody>
      </p:sp>
      <p:pic>
        <p:nvPicPr>
          <p:cNvPr id="2051" name="Picture 3" descr="C:\Documents and Settings\Admin\Рабочий стол\Новая папка\по сайту\моё\открытое ЧЕРЧЕНИЕ\DSC035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429718" y="785794"/>
            <a:ext cx="4500000" cy="3496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Documents and Settings\Admin\Рабочий стол\Новая папка\по сайту\моё\открытое ЧЕРЧЕНИЕ\DSC035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752" y="2944681"/>
            <a:ext cx="4680000" cy="36990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E6AF00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12775" y="571480"/>
            <a:ext cx="7918450" cy="2340000"/>
          </a:xfrm>
          <a:prstGeom prst="rect">
            <a:avLst/>
          </a:prstGeom>
          <a:solidFill>
            <a:srgbClr val="FFFF99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64E08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>«История  вышивания  атласными  лентами»</a:t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64E08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64E08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/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64E08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64E08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/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64E08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64E08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/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64E08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64E08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  <a:t/>
            </a:r>
            <a:br>
              <a:rPr kumimoji="0" 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64E08"/>
                </a:solidFill>
                <a:effectLst/>
                <a:uLnTx/>
                <a:uFillTx/>
                <a:latin typeface="Constantia" pitchFamily="18" charset="0"/>
                <a:ea typeface="+mn-ea"/>
                <a:cs typeface="+mn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Constantia" pitchFamily="18" charset="0"/>
              <a:ea typeface="+mn-ea"/>
              <a:cs typeface="+mn-cs"/>
            </a:endParaRPr>
          </a:p>
        </p:txBody>
      </p:sp>
      <p:pic>
        <p:nvPicPr>
          <p:cNvPr id="1026" name="Picture 2" descr="C:\Documents and Settings\Admin\Рабочий стол\Новая папка\по сайту\события в школе\неделя эстет.цикла\SAM_937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92000" y="1357298"/>
            <a:ext cx="5760000" cy="4754280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12775" y="571500"/>
            <a:ext cx="7918450" cy="2340000"/>
          </a:xfrm>
          <a:solidFill>
            <a:srgbClr val="FFFF99"/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64E08"/>
                </a:solidFill>
                <a:effectLst/>
                <a:latin typeface="Constantia" pitchFamily="18" charset="0"/>
              </a:rPr>
              <a:t>«История  вышивания  атласными  лентами»</a:t>
            </a:r>
            <a:br>
              <a:rPr lang="ru-RU" sz="2400" dirty="0" smtClean="0">
                <a:solidFill>
                  <a:srgbClr val="064E08"/>
                </a:solidFill>
                <a:effectLst/>
                <a:latin typeface="Constantia" pitchFamily="18" charset="0"/>
              </a:rPr>
            </a:br>
            <a:r>
              <a:rPr lang="ru-RU" sz="2400" dirty="0" smtClean="0">
                <a:solidFill>
                  <a:srgbClr val="064E08"/>
                </a:solidFill>
                <a:effectLst/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rgbClr val="064E08"/>
                </a:solidFill>
                <a:effectLst/>
                <a:latin typeface="Constantia" pitchFamily="18" charset="0"/>
              </a:rPr>
            </a:br>
            <a:r>
              <a:rPr lang="ru-RU" sz="2400" dirty="0" smtClean="0">
                <a:solidFill>
                  <a:srgbClr val="064E08"/>
                </a:solidFill>
                <a:effectLst/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rgbClr val="064E08"/>
                </a:solidFill>
                <a:effectLst/>
                <a:latin typeface="Constantia" pitchFamily="18" charset="0"/>
              </a:rPr>
            </a:br>
            <a:r>
              <a:rPr lang="ru-RU" sz="2400" dirty="0" smtClean="0">
                <a:solidFill>
                  <a:srgbClr val="064E08"/>
                </a:solidFill>
                <a:effectLst/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rgbClr val="064E08"/>
                </a:solidFill>
                <a:effectLst/>
                <a:latin typeface="Constantia" pitchFamily="18" charset="0"/>
              </a:rPr>
            </a:br>
            <a:r>
              <a:rPr lang="ru-RU" sz="2400" dirty="0" smtClean="0">
                <a:solidFill>
                  <a:srgbClr val="064E08"/>
                </a:solidFill>
                <a:effectLst/>
                <a:latin typeface="Constantia" pitchFamily="18" charset="0"/>
              </a:rPr>
              <a:t/>
            </a:r>
            <a:br>
              <a:rPr lang="ru-RU" sz="2400" dirty="0" smtClean="0">
                <a:solidFill>
                  <a:srgbClr val="064E08"/>
                </a:solidFill>
                <a:effectLst/>
                <a:latin typeface="Constantia" pitchFamily="18" charset="0"/>
              </a:rPr>
            </a:br>
            <a:endParaRPr lang="ru-RU" sz="2400" dirty="0">
              <a:latin typeface="Constantia" pitchFamily="18" charset="0"/>
            </a:endParaRPr>
          </a:p>
        </p:txBody>
      </p:sp>
      <p:pic>
        <p:nvPicPr>
          <p:cNvPr id="2050" name="Picture 2" descr="C:\Documents and Settings\Admin\Рабочий стол\Новая папка\по сайту\события в школе\неделя эстет.цикла\SAM_938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142000" y="1500174"/>
            <a:ext cx="4860000" cy="4611587"/>
          </a:xfrm>
          <a:prstGeom prst="rect">
            <a:avLst/>
          </a:prstGeom>
          <a:ln w="2286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00" y="214290"/>
            <a:ext cx="8640000" cy="4140000"/>
          </a:xfrm>
          <a:ln w="38100">
            <a:solidFill>
              <a:srgbClr val="00863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18.04.2014 г. проведён урок по физической  культуре «Совершенствование </a:t>
            </a:r>
            <a:br>
              <a:rPr lang="ru-RU" sz="2400" b="1" i="1" dirty="0" smtClean="0">
                <a:solidFill>
                  <a:srgbClr val="002060"/>
                </a:solidFill>
                <a:effectLst/>
                <a:latin typeface="Constantia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элементов  волейбола»   </a:t>
            </a:r>
            <a:br>
              <a:rPr lang="ru-RU" sz="2400" b="1" i="1" dirty="0" smtClean="0">
                <a:solidFill>
                  <a:srgbClr val="002060"/>
                </a:solidFill>
                <a:effectLst/>
                <a:latin typeface="Constantia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в  10 «А» классе.</a:t>
            </a:r>
            <a:br>
              <a:rPr lang="ru-RU" sz="2400" b="1" i="1" dirty="0" smtClean="0">
                <a:solidFill>
                  <a:srgbClr val="002060"/>
                </a:solidFill>
                <a:effectLst/>
                <a:latin typeface="Constantia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effectLst/>
                <a:latin typeface="Constantia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Руководители:</a:t>
            </a:r>
            <a:br>
              <a:rPr lang="ru-RU" sz="2400" b="1" i="1" dirty="0" smtClean="0">
                <a:solidFill>
                  <a:srgbClr val="002060"/>
                </a:solidFill>
                <a:effectLst/>
                <a:latin typeface="Constantia" pitchFamily="18" charset="0"/>
              </a:rPr>
            </a:br>
            <a:r>
              <a:rPr lang="ru-RU" sz="2400" b="1" i="1" dirty="0" err="1" smtClean="0">
                <a:solidFill>
                  <a:srgbClr val="002060"/>
                </a:solidFill>
                <a:effectLst/>
                <a:latin typeface="Constantia" pitchFamily="18" charset="0"/>
              </a:rPr>
              <a:t>Хомарова</a:t>
            </a:r>
            <a:r>
              <a:rPr lang="ru-RU" sz="2400" b="1" i="1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 А.Л.,</a:t>
            </a:r>
            <a:br>
              <a:rPr lang="ru-RU" sz="2400" b="1" i="1" dirty="0" smtClean="0">
                <a:solidFill>
                  <a:srgbClr val="002060"/>
                </a:solidFill>
                <a:effectLst/>
                <a:latin typeface="Constantia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effectLst/>
                <a:latin typeface="Constantia" pitchFamily="18" charset="0"/>
              </a:rPr>
              <a:t>Стариков О.П.</a:t>
            </a:r>
            <a:br>
              <a:rPr lang="ru-RU" sz="2400" b="1" i="1" dirty="0" smtClean="0">
                <a:solidFill>
                  <a:srgbClr val="002060"/>
                </a:solidFill>
                <a:effectLst/>
                <a:latin typeface="Constantia" pitchFamily="18" charset="0"/>
              </a:rPr>
            </a:b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onstantia" pitchFamily="18" charset="0"/>
              </a:rPr>
              <a:t/>
            </a:r>
            <a:b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  <a:effectLst/>
                <a:latin typeface="Constantia" pitchFamily="18" charset="0"/>
              </a:rPr>
            </a:br>
            <a:endParaRPr lang="ru-RU" sz="3200" b="1" i="1" dirty="0">
              <a:solidFill>
                <a:schemeClr val="accent3">
                  <a:lumMod val="50000"/>
                </a:schemeClr>
              </a:solidFill>
              <a:effectLst/>
              <a:latin typeface="Constantia" pitchFamily="18" charset="0"/>
            </a:endParaRPr>
          </a:p>
        </p:txBody>
      </p:sp>
      <p:pic>
        <p:nvPicPr>
          <p:cNvPr id="3074" name="Picture 2" descr="C:\Documents and Settings\Admin\Рабочий стол\Новая папка\по сайту\события в школе\неделя эстет.цикла\SAM_94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235" b="1235"/>
          <a:stretch>
            <a:fillRect/>
          </a:stretch>
        </p:blipFill>
        <p:spPr bwMode="auto">
          <a:xfrm>
            <a:off x="5000628" y="832058"/>
            <a:ext cx="3384000" cy="5811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2413" y="274638"/>
            <a:ext cx="8639175" cy="1980000"/>
          </a:xfrm>
          <a:ln w="38100">
            <a:solidFill>
              <a:srgbClr val="00863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  <a:t>«Совершенствование элементов </a:t>
            </a:r>
            <a:b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  <a:t>волейбола»</a:t>
            </a:r>
            <a:b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</a:br>
            <a:endParaRPr lang="ru-RU" sz="2800" dirty="0"/>
          </a:p>
        </p:txBody>
      </p:sp>
      <p:pic>
        <p:nvPicPr>
          <p:cNvPr id="1026" name="Picture 2" descr="C:\Documents and Settings\Admin\Рабочий стол\Новая папка\по сайту\события в школе\неделя эстет.цикла\SAM_94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642910" y="1500174"/>
            <a:ext cx="7920000" cy="4615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0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640000" cy="1620000"/>
          </a:xfrm>
          <a:ln w="38100">
            <a:solidFill>
              <a:srgbClr val="00863D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  <a:t>«Совершенствование элементов  </a:t>
            </a:r>
            <a:b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  <a:t>волейбола»</a:t>
            </a:r>
            <a:br>
              <a:rPr lang="ru-RU" sz="2800" b="1" i="1" dirty="0" smtClean="0">
                <a:solidFill>
                  <a:srgbClr val="002060"/>
                </a:solidFill>
                <a:latin typeface="Constantia" pitchFamily="18" charset="0"/>
              </a:rPr>
            </a:br>
            <a:endParaRPr lang="ru-RU" sz="2800" dirty="0"/>
          </a:p>
        </p:txBody>
      </p:sp>
      <p:pic>
        <p:nvPicPr>
          <p:cNvPr id="2050" name="Picture 2" descr="C:\Documents and Settings\Admin\Рабочий стол\Новая папка\по сайту\события в школе\неделя эстет.цикла\SAM_94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428728" y="1071546"/>
            <a:ext cx="6909835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0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640000" cy="1980000"/>
          </a:xfrm>
          <a:ln w="3810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l"/>
            <a:r>
              <a:rPr lang="ru-RU" sz="2000" dirty="0" smtClean="0">
                <a:solidFill>
                  <a:srgbClr val="003300"/>
                </a:solidFill>
                <a:effectLst/>
                <a:latin typeface="Constantia" pitchFamily="18" charset="0"/>
              </a:rPr>
              <a:t>18.04.2014 г. проведён мастер-класс по музыке  </a:t>
            </a:r>
            <a:br>
              <a:rPr lang="ru-RU" sz="2000" dirty="0" smtClean="0">
                <a:solidFill>
                  <a:srgbClr val="003300"/>
                </a:solidFill>
                <a:effectLst/>
                <a:latin typeface="Constantia" pitchFamily="18" charset="0"/>
              </a:rPr>
            </a:br>
            <a:r>
              <a:rPr lang="ru-RU" sz="2000" dirty="0" smtClean="0">
                <a:solidFill>
                  <a:srgbClr val="003300"/>
                </a:solidFill>
                <a:effectLst/>
                <a:latin typeface="Constantia" pitchFamily="18" charset="0"/>
              </a:rPr>
              <a:t>«В гостях у музыки»  во 2 «Б» классе.</a:t>
            </a:r>
            <a:br>
              <a:rPr lang="ru-RU" sz="2000" dirty="0" smtClean="0">
                <a:solidFill>
                  <a:srgbClr val="003300"/>
                </a:solidFill>
                <a:effectLst/>
                <a:latin typeface="Constantia" pitchFamily="18" charset="0"/>
              </a:rPr>
            </a:br>
            <a:r>
              <a:rPr lang="ru-RU" sz="2000" dirty="0" smtClean="0">
                <a:solidFill>
                  <a:srgbClr val="003300"/>
                </a:solidFill>
                <a:effectLst/>
                <a:latin typeface="Constantia" pitchFamily="18" charset="0"/>
              </a:rPr>
              <a:t>Руководители: </a:t>
            </a:r>
            <a:br>
              <a:rPr lang="ru-RU" sz="2000" dirty="0" smtClean="0">
                <a:solidFill>
                  <a:srgbClr val="003300"/>
                </a:solidFill>
                <a:effectLst/>
                <a:latin typeface="Constantia" pitchFamily="18" charset="0"/>
              </a:rPr>
            </a:br>
            <a:r>
              <a:rPr lang="ru-RU" sz="2000" dirty="0" err="1" smtClean="0">
                <a:solidFill>
                  <a:srgbClr val="003300"/>
                </a:solidFill>
                <a:effectLst/>
                <a:latin typeface="Constantia" pitchFamily="18" charset="0"/>
              </a:rPr>
              <a:t>Гинда</a:t>
            </a:r>
            <a:r>
              <a:rPr lang="ru-RU" sz="2000" dirty="0" smtClean="0">
                <a:solidFill>
                  <a:srgbClr val="003300"/>
                </a:solidFill>
                <a:effectLst/>
                <a:latin typeface="Constantia" pitchFamily="18" charset="0"/>
              </a:rPr>
              <a:t>  Л.И., Левчук  Л.С.</a:t>
            </a:r>
            <a:br>
              <a:rPr lang="ru-RU" sz="2000" dirty="0" smtClean="0">
                <a:solidFill>
                  <a:srgbClr val="003300"/>
                </a:solidFill>
                <a:effectLst/>
                <a:latin typeface="Constantia" pitchFamily="18" charset="0"/>
              </a:rPr>
            </a:br>
            <a:r>
              <a:rPr lang="ru-RU" sz="2000" dirty="0" smtClean="0">
                <a:solidFill>
                  <a:srgbClr val="003300"/>
                </a:solidFill>
                <a:effectLst/>
                <a:latin typeface="Constantia" pitchFamily="18" charset="0"/>
              </a:rPr>
              <a:t/>
            </a:r>
            <a:br>
              <a:rPr lang="ru-RU" sz="2000" dirty="0" smtClean="0">
                <a:solidFill>
                  <a:srgbClr val="003300"/>
                </a:solidFill>
                <a:effectLst/>
                <a:latin typeface="Constantia" pitchFamily="18" charset="0"/>
              </a:rPr>
            </a:br>
            <a:endParaRPr lang="ru-RU" sz="2000" dirty="0">
              <a:solidFill>
                <a:srgbClr val="003300"/>
              </a:solidFill>
              <a:effectLst/>
              <a:latin typeface="Constantia" pitchFamily="18" charset="0"/>
            </a:endParaRPr>
          </a:p>
        </p:txBody>
      </p:sp>
      <p:pic>
        <p:nvPicPr>
          <p:cNvPr id="1026" name="Picture 2" descr="C:\Documents and Settings\Admin\Рабочий стол\Новая папка\по сайту\события в школе\неделя эстет.цикла\SAM_943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357298"/>
            <a:ext cx="6660000" cy="499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000" y="274638"/>
            <a:ext cx="8640000" cy="1620000"/>
          </a:xfrm>
          <a:ln w="38100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l"/>
            <a:r>
              <a:rPr lang="ru-RU" sz="3200" dirty="0" smtClean="0">
                <a:solidFill>
                  <a:srgbClr val="003300"/>
                </a:solidFill>
                <a:effectLst/>
                <a:latin typeface="Constantia" pitchFamily="18" charset="0"/>
              </a:rPr>
              <a:t>«В  гостях  у  музыки»</a:t>
            </a:r>
            <a:br>
              <a:rPr lang="ru-RU" sz="3200" dirty="0" smtClean="0">
                <a:solidFill>
                  <a:srgbClr val="003300"/>
                </a:solidFill>
                <a:effectLst/>
                <a:latin typeface="Constantia" pitchFamily="18" charset="0"/>
              </a:rPr>
            </a:br>
            <a:r>
              <a:rPr lang="ru-RU" sz="3200" dirty="0" smtClean="0">
                <a:solidFill>
                  <a:srgbClr val="003300"/>
                </a:solidFill>
                <a:effectLst/>
                <a:latin typeface="Constantia" pitchFamily="18" charset="0"/>
              </a:rPr>
              <a:t/>
            </a:r>
            <a:br>
              <a:rPr lang="ru-RU" sz="3200" dirty="0" smtClean="0">
                <a:solidFill>
                  <a:srgbClr val="003300"/>
                </a:solidFill>
                <a:effectLst/>
                <a:latin typeface="Constantia" pitchFamily="18" charset="0"/>
              </a:rPr>
            </a:br>
            <a:endParaRPr lang="ru-RU" sz="3200" dirty="0"/>
          </a:p>
        </p:txBody>
      </p:sp>
      <p:pic>
        <p:nvPicPr>
          <p:cNvPr id="2050" name="Picture 2" descr="C:\Documents and Settings\Admin\Рабочий стол\Новая папка\по сайту\события в школе\неделя эстет.цикла\SAM_944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500034" y="1071546"/>
            <a:ext cx="7920000" cy="51655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7920000" cy="1620000"/>
          </a:xfrm>
          <a:ln w="38100"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Constantia" pitchFamily="18" charset="0"/>
              </a:rPr>
              <a:t>Открытый урок по изобразительному искусству </a:t>
            </a:r>
            <a:br>
              <a:rPr lang="ru-RU" sz="2400" b="1" i="1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Constantia" pitchFamily="18" charset="0"/>
              </a:rPr>
              <a:t>на тему </a:t>
            </a:r>
            <a:r>
              <a:rPr lang="ru-RU" sz="2400" b="1" i="1" dirty="0" smtClean="0">
                <a:solidFill>
                  <a:srgbClr val="C00000"/>
                </a:solidFill>
                <a:latin typeface="Constantia" pitchFamily="18" charset="0"/>
              </a:rPr>
              <a:t>« Орнаментальная композиция «Ковёр» </a:t>
            </a:r>
            <a:r>
              <a:rPr lang="ru-RU" sz="2400" b="1" i="1" dirty="0" smtClean="0">
                <a:solidFill>
                  <a:srgbClr val="002060"/>
                </a:solidFill>
                <a:latin typeface="Constantia" pitchFamily="18" charset="0"/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  <a:latin typeface="Constantia" pitchFamily="18" charset="0"/>
              </a:rPr>
            </a:br>
            <a:r>
              <a:rPr lang="ru-RU" sz="2400" b="1" i="1" dirty="0" smtClean="0">
                <a:solidFill>
                  <a:srgbClr val="002060"/>
                </a:solidFill>
                <a:latin typeface="Constantia" pitchFamily="18" charset="0"/>
              </a:rPr>
              <a:t>в  6 «Б» классе</a:t>
            </a:r>
            <a:br>
              <a:rPr lang="ru-RU" sz="2400" b="1" i="1" dirty="0" smtClean="0">
                <a:solidFill>
                  <a:srgbClr val="002060"/>
                </a:solidFill>
                <a:latin typeface="Constantia" pitchFamily="18" charset="0"/>
              </a:rPr>
            </a:br>
            <a:endParaRPr lang="ru-RU" sz="2400" b="1" i="1" dirty="0">
              <a:solidFill>
                <a:srgbClr val="002060"/>
              </a:solidFill>
              <a:latin typeface="Constantia" pitchFamily="18" charset="0"/>
            </a:endParaRPr>
          </a:p>
        </p:txBody>
      </p:sp>
      <p:pic>
        <p:nvPicPr>
          <p:cNvPr id="1026" name="Picture 2" descr="C:\Documents and Settings\Admin\Рабочий стол\Новая папка\по сайту\моё\Фото для дома, школа 10.04.2014\откр.урок ИЗО\IMGP00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20000"/>
          </a:blip>
          <a:srcRect r="1846"/>
          <a:stretch>
            <a:fillRect/>
          </a:stretch>
        </p:blipFill>
        <p:spPr bwMode="auto">
          <a:xfrm>
            <a:off x="832528" y="1602294"/>
            <a:ext cx="7740000" cy="47556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</TotalTime>
  <Words>72</Words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17.04.2014 г.  проведён открытый  урок  по курсу  технологии  «История вышивания атласными лентами» в  8 «А» классе.  Руководитель:  Бахмутова Елена Васильевна </vt:lpstr>
      <vt:lpstr>Слайд 2</vt:lpstr>
      <vt:lpstr>«История  вышивания  атласными  лентами»     </vt:lpstr>
      <vt:lpstr>18.04.2014 г. проведён урок по физической  культуре «Совершенствование  элементов  волейбола»    в  10 «А» классе.  Руководители: Хомарова А.Л., Стариков О.П.  </vt:lpstr>
      <vt:lpstr>«Совершенствование элементов  волейбола»  </vt:lpstr>
      <vt:lpstr>«Совершенствование элементов   волейбола» </vt:lpstr>
      <vt:lpstr>18.04.2014 г. проведён мастер-класс по музыке   «В гостях у музыки»  во 2 «Б» классе. Руководители:  Гинда  Л.И., Левчук  Л.С.  </vt:lpstr>
      <vt:lpstr>«В  гостях  у  музыки»  </vt:lpstr>
      <vt:lpstr>Открытый урок по изобразительному искусству  на тему « Орнаментальная композиция «Ковёр»  в  6 «Б» классе </vt:lpstr>
      <vt:lpstr>О  художников  Казахстана   краткие сведения от каждой группы </vt:lpstr>
      <vt:lpstr>Слайд 11</vt:lpstr>
      <vt:lpstr>Изучение темы   «Общие сведения  о соединениях деталей» </vt:lpstr>
      <vt:lpstr>Выполнение практической работы  в группе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15</cp:revision>
  <dcterms:modified xsi:type="dcterms:W3CDTF">2014-04-28T09:06:17Z</dcterms:modified>
</cp:coreProperties>
</file>