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3" r:id="rId3"/>
    <p:sldId id="271" r:id="rId4"/>
    <p:sldId id="272" r:id="rId5"/>
    <p:sldId id="273" r:id="rId6"/>
    <p:sldId id="270" r:id="rId7"/>
    <p:sldId id="275" r:id="rId8"/>
    <p:sldId id="276" r:id="rId9"/>
    <p:sldId id="277" r:id="rId10"/>
    <p:sldId id="269" r:id="rId11"/>
    <p:sldId id="266" r:id="rId12"/>
    <p:sldId id="267" r:id="rId13"/>
    <p:sldId id="263" r:id="rId14"/>
    <p:sldId id="265" r:id="rId15"/>
    <p:sldId id="278" r:id="rId16"/>
    <p:sldId id="279" r:id="rId17"/>
    <p:sldId id="280" r:id="rId18"/>
    <p:sldId id="281" r:id="rId19"/>
    <p:sldId id="282" r:id="rId20"/>
    <p:sldId id="257" r:id="rId21"/>
    <p:sldId id="286" r:id="rId22"/>
    <p:sldId id="259" r:id="rId23"/>
    <p:sldId id="260" r:id="rId24"/>
    <p:sldId id="26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1C4C21"/>
    <a:srgbClr val="41281F"/>
    <a:srgbClr val="FCF2D4"/>
    <a:srgbClr val="DCF0C6"/>
    <a:srgbClr val="E3F3D1"/>
    <a:srgbClr val="235F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yandex.kz/yandsearch?text=%D1%86%D0%B2%D0%B5%D1%82%D0%BE%D0%B2%D0%B5%D0%B4%D0%B5%D0%BD%D0%B8%D0%B5&amp;noreask=1&amp;img_url=neshka.ru/_nw/0/12521361.jpg&amp;pos=0&amp;rpt=simage&amp;lr=10303&amp;nojs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tvorchestvo.files.wordpress.com/2013/05/s1050296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onart.kz/assets/images/uploads/1349190383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irk.kz/html/components/com_joomgallery/img_originals/_23/_11/_20100524_1940757077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457200"/>
            <a:ext cx="8640000" cy="1685916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solidFill>
                  <a:srgbClr val="960000"/>
                </a:solidFill>
                <a:effectLst/>
                <a:latin typeface="Constantia" pitchFamily="18" charset="0"/>
              </a:rPr>
              <a:t/>
            </a:r>
            <a:br>
              <a:rPr lang="ru-RU" sz="3200" b="1" cap="none" dirty="0" smtClean="0">
                <a:solidFill>
                  <a:srgbClr val="960000"/>
                </a:solidFill>
                <a:effectLst/>
                <a:latin typeface="Constantia" pitchFamily="18" charset="0"/>
              </a:rPr>
            </a:br>
            <a:r>
              <a:rPr lang="ru-RU" sz="3200" b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Тема урока:</a:t>
            </a:r>
            <a:r>
              <a:rPr lang="ru-RU" sz="32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 </a:t>
            </a:r>
            <a:r>
              <a:rPr lang="ru-RU" sz="3200" cap="none" dirty="0" smtClean="0">
                <a:solidFill>
                  <a:srgbClr val="960000"/>
                </a:solidFill>
                <a:effectLst/>
                <a:latin typeface="Constantia" pitchFamily="18" charset="0"/>
              </a:rPr>
              <a:t/>
            </a:r>
            <a:br>
              <a:rPr lang="ru-RU" sz="3200" cap="none" dirty="0" smtClean="0">
                <a:solidFill>
                  <a:srgbClr val="960000"/>
                </a:solidFill>
                <a:effectLst/>
                <a:latin typeface="Constantia" pitchFamily="18" charset="0"/>
              </a:rPr>
            </a:br>
            <a:r>
              <a:rPr lang="ru-RU" sz="3200" b="1" cap="none" dirty="0" smtClean="0">
                <a:solidFill>
                  <a:srgbClr val="960000"/>
                </a:solidFill>
                <a:effectLst/>
                <a:latin typeface="Constantia" pitchFamily="18" charset="0"/>
              </a:rPr>
              <a:t>Орнаментальная композиция «Ковёр».</a:t>
            </a:r>
            <a:br>
              <a:rPr lang="ru-RU" sz="3200" b="1" cap="none" dirty="0" smtClean="0">
                <a:solidFill>
                  <a:srgbClr val="960000"/>
                </a:solidFill>
                <a:effectLst/>
                <a:latin typeface="Constantia" pitchFamily="18" charset="0"/>
              </a:rPr>
            </a:br>
            <a:endParaRPr lang="ru-RU" sz="3200" cap="none" dirty="0">
              <a:solidFill>
                <a:srgbClr val="960000"/>
              </a:solidFill>
              <a:effectLst/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2615082"/>
            <a:ext cx="8640000" cy="3171372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96000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960000"/>
                </a:solidFill>
                <a:latin typeface="Constantia" pitchFamily="18" charset="0"/>
              </a:rPr>
              <a:t>Цель урока: </a:t>
            </a:r>
            <a:endParaRPr lang="ru-RU" dirty="0" smtClean="0">
              <a:solidFill>
                <a:srgbClr val="960000"/>
              </a:solidFill>
              <a:latin typeface="Constantia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Групповое  выполнение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творческой  работы  «Ковёр»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с изображением национального орнамента.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body" sz="half" idx="3"/>
          </p:nvPr>
        </p:nvSpPr>
        <p:spPr>
          <a:xfrm>
            <a:off x="5572164" y="1214422"/>
            <a:ext cx="3286116" cy="639763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spc="150" dirty="0" smtClean="0">
                <a:solidFill>
                  <a:srgbClr val="800000"/>
                </a:solidFill>
                <a:latin typeface="Constantia" pitchFamily="18" charset="0"/>
              </a:rPr>
              <a:t>"</a:t>
            </a:r>
            <a:r>
              <a:rPr lang="ru-RU" sz="2000" cap="none" spc="150" dirty="0" smtClean="0">
                <a:solidFill>
                  <a:srgbClr val="800000"/>
                </a:solidFill>
                <a:latin typeface="Constantia" pitchFamily="18" charset="0"/>
              </a:rPr>
              <a:t>Казахский вальс" </a:t>
            </a:r>
            <a:endParaRPr lang="ru-RU" sz="2000" cap="none" spc="150" dirty="0">
              <a:solidFill>
                <a:srgbClr val="800000"/>
              </a:solidFill>
              <a:latin typeface="Constantia" pitchFamily="18" charset="0"/>
            </a:endParaRPr>
          </a:p>
        </p:txBody>
      </p:sp>
      <p:pic>
        <p:nvPicPr>
          <p:cNvPr id="8" name="Содержимое 4" descr="Изображение"/>
          <p:cNvPicPr>
            <a:picLocks noGrp="1"/>
          </p:cNvPicPr>
          <p:nvPr>
            <p:ph sz="quarter" idx="4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612808" y="2071678"/>
            <a:ext cx="3245472" cy="4429156"/>
          </a:xfrm>
          <a:prstGeom prst="rect">
            <a:avLst/>
          </a:prstGeom>
          <a:ln w="190500" cap="sq">
            <a:solidFill>
              <a:srgbClr val="8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282" y="1071546"/>
            <a:ext cx="5184000" cy="28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rgbClr val="372A46"/>
                </a:solidFill>
                <a:latin typeface="Cambria" pitchFamily="18" charset="0"/>
                <a:cs typeface="Times New Roman" pitchFamily="18" charset="0"/>
              </a:rPr>
              <a:t>- </a:t>
            </a:r>
            <a:r>
              <a:rPr lang="ru-RU" b="1" cap="none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Казахстанский театральный художник и живописец,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cap="none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актриса кино,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cap="none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заслуженный деятель искусств </a:t>
            </a:r>
            <a:r>
              <a:rPr lang="ru-RU" b="1" cap="none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Казахстана,</a:t>
            </a:r>
            <a:endParaRPr lang="ru-RU" b="1" cap="none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b="1" cap="none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народный художник Казахстана </a:t>
            </a:r>
            <a:r>
              <a:rPr lang="ru-RU" b="1" cap="none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,</a:t>
            </a:r>
            <a:endParaRPr lang="ru-RU" b="1" cap="none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b="1" cap="none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награждена орденами Дружбы народов и "Знак Почета". </a:t>
            </a:r>
            <a:endParaRPr lang="ru-RU" b="1" cap="none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ru-RU" sz="1400" b="1" dirty="0">
              <a:solidFill>
                <a:srgbClr val="372A46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Изображение"/>
          <p:cNvPicPr>
            <a:picLocks noGrp="1"/>
          </p:cNvPicPr>
          <p:nvPr>
            <p:ph sz="quarter" idx="2"/>
          </p:nvPr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357158" y="4143380"/>
            <a:ext cx="207170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6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://www.silkroadadventures.net/Images/Kazakhstan/08%20Helpful%20information/30/4..jpg"/>
          <p:cNvPicPr/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786050" y="3357562"/>
            <a:ext cx="257176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52000" y="214313"/>
            <a:ext cx="8640000" cy="720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cap="none" dirty="0" smtClean="0">
                <a:solidFill>
                  <a:srgbClr val="800000"/>
                </a:solidFill>
                <a:effectLst/>
                <a:latin typeface="Constantia" pitchFamily="18" charset="0"/>
              </a:rPr>
              <a:t>Исмаилова Гульфайрус </a:t>
            </a:r>
            <a:endParaRPr lang="ru-RU" sz="2800" i="1" cap="none" dirty="0">
              <a:solidFill>
                <a:srgbClr val="800000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643438" y="2615082"/>
            <a:ext cx="4320000" cy="360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2643182"/>
            <a:ext cx="4320000" cy="360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457200"/>
            <a:ext cx="8640000" cy="1080000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96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960000"/>
                </a:solidFill>
                <a:effectLst/>
                <a:latin typeface="Constantia" pitchFamily="18" charset="0"/>
              </a:rPr>
              <a:t>народная художественная культура </a:t>
            </a:r>
            <a:endParaRPr lang="ru-RU" sz="2000" b="1" dirty="0">
              <a:solidFill>
                <a:srgbClr val="960000"/>
              </a:solidFill>
              <a:effectLst/>
              <a:latin typeface="Constant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3071810"/>
            <a:ext cx="3786214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Народное искусство,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под которым принято понимать произведения традиционного декоративно-прикладного творчества.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429388" y="1571612"/>
            <a:ext cx="571504" cy="92869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42910" y="3017595"/>
            <a:ext cx="33575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Народное художественное  творчество: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народная музыка,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пение,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хореография,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устное народное творчество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000232" y="1571612"/>
            <a:ext cx="571504" cy="100013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718" y="285728"/>
            <a:ext cx="7925620" cy="1080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960000"/>
                </a:solidFill>
                <a:effectLst/>
                <a:latin typeface="Constantia" pitchFamily="18" charset="0"/>
              </a:rPr>
              <a:t>Народное декоративно-прикладное искусство</a:t>
            </a:r>
            <a:r>
              <a:rPr lang="ru-RU" sz="1800" b="1" dirty="0" smtClean="0">
                <a:solidFill>
                  <a:srgbClr val="960000"/>
                </a:solidFill>
                <a:effectLst/>
                <a:latin typeface="Constantia" pitchFamily="18" charset="0"/>
              </a:rPr>
              <a:t> </a:t>
            </a:r>
            <a:r>
              <a:rPr lang="ru-RU" sz="20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– </a:t>
            </a:r>
            <a:br>
              <a:rPr lang="ru-RU" sz="20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</a:br>
            <a:r>
              <a:rPr lang="ru-RU" sz="20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это искусство, пришедшее из глубины веков, преимущественно коллективное, сформировавшееся в </a:t>
            </a:r>
            <a:r>
              <a:rPr lang="ru-RU" sz="20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народе</a:t>
            </a:r>
            <a:r>
              <a:rPr lang="ru-RU" sz="20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.</a:t>
            </a:r>
            <a:endParaRPr lang="ru-RU" sz="1800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12"/>
            <a:ext cx="7053282" cy="485778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cap="all" dirty="0" smtClean="0">
                <a:solidFill>
                  <a:srgbClr val="960000"/>
                </a:solidFill>
                <a:latin typeface="Constantia" pitchFamily="18" charset="0"/>
              </a:rPr>
              <a:t>Виды декоративно-прикладного народного искусства :</a:t>
            </a:r>
            <a:endParaRPr lang="ru-RU" sz="1600" cap="all" dirty="0" smtClean="0">
              <a:solidFill>
                <a:srgbClr val="960000"/>
              </a:solidFill>
              <a:latin typeface="Constant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Аппликация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Вышивка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Кружевоплетение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Узорное ткачество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Пуховязание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Резьба и роспись по дереву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Художественная обработка металлов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Керамика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Плетение из лозы, соломы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Художественная обработка бересты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Художественная обработка камня, кожи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Бисероплетение и бисероткачество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</a:rPr>
              <a:t>Ковроткачество  и  др.</a:t>
            </a:r>
            <a:endParaRPr lang="ru-RU" sz="16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едло"/>
          <p:cNvPicPr>
            <a:picLocks noGrp="1"/>
          </p:cNvPicPr>
          <p:nvPr>
            <p:ph sz="half" idx="2"/>
          </p:nvPr>
        </p:nvPicPr>
        <p:blipFill>
          <a:blip r:embed="rId2">
            <a:lum contrast="20000"/>
          </a:blip>
          <a:stretch>
            <a:fillRect/>
          </a:stretch>
        </p:blipFill>
        <p:spPr bwMode="auto">
          <a:xfrm>
            <a:off x="4357686" y="2500306"/>
            <a:ext cx="432000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41281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4282" y="214290"/>
            <a:ext cx="8640000" cy="1800000"/>
          </a:xfrm>
          <a:prstGeom prst="rect">
            <a:avLst/>
          </a:prstGeom>
          <a:solidFill>
            <a:srgbClr val="DCF0C6"/>
          </a:solidFill>
          <a:ln w="19050">
            <a:solidFill>
              <a:srgbClr val="1C4C21"/>
            </a:solidFill>
          </a:ln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Изделия</a:t>
            </a: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1C4C2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1C4C2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              народного   декоративно-прикладного </a:t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1C4C2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1C4C2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                                                                                                              искусства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1C4C2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1C4C2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rgbClr val="1C4C2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5" name="Содержимое 4" descr="Казахская юрта"/>
          <p:cNvPicPr>
            <a:picLocks noGrp="1"/>
          </p:cNvPicPr>
          <p:nvPr>
            <p:ph sz="half" idx="1"/>
          </p:nvPr>
        </p:nvPicPr>
        <p:blipFill>
          <a:blip r:embed="rId3">
            <a:lum contrast="-10000"/>
          </a:blip>
          <a:stretch>
            <a:fillRect/>
          </a:stretch>
        </p:blipFill>
        <p:spPr bwMode="auto">
          <a:xfrm>
            <a:off x="436562" y="1285860"/>
            <a:ext cx="4421190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1C4C2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480000" cy="1643074"/>
          </a:xfrm>
          <a:solidFill>
            <a:srgbClr val="DCF0C6"/>
          </a:solidFill>
          <a:ln w="19050">
            <a:solidFill>
              <a:srgbClr val="1C4C2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</a:rPr>
              <a:t>Изделия</a:t>
            </a:r>
            <a:r>
              <a:rPr lang="ru-RU" sz="2000" b="1" dirty="0" smtClean="0">
                <a:solidFill>
                  <a:srgbClr val="1C4C21"/>
                </a:solidFill>
                <a:effectLst/>
                <a:latin typeface="Constantia" pitchFamily="18" charset="0"/>
              </a:rPr>
              <a:t> </a:t>
            </a:r>
            <a:br>
              <a:rPr lang="ru-RU" sz="2000" b="1" dirty="0" smtClean="0">
                <a:solidFill>
                  <a:srgbClr val="1C4C21"/>
                </a:solidFill>
                <a:effectLst/>
                <a:latin typeface="Constantia" pitchFamily="18" charset="0"/>
              </a:rPr>
            </a:br>
            <a:r>
              <a:rPr lang="ru-RU" sz="2000" b="1" dirty="0" smtClean="0">
                <a:solidFill>
                  <a:srgbClr val="1C4C21"/>
                </a:solidFill>
                <a:effectLst/>
                <a:latin typeface="Constantia" pitchFamily="18" charset="0"/>
              </a:rPr>
              <a:t>      народного </a:t>
            </a:r>
            <a:br>
              <a:rPr lang="ru-RU" sz="2000" b="1" dirty="0" smtClean="0">
                <a:solidFill>
                  <a:srgbClr val="1C4C21"/>
                </a:solidFill>
                <a:effectLst/>
                <a:latin typeface="Constantia" pitchFamily="18" charset="0"/>
              </a:rPr>
            </a:br>
            <a:r>
              <a:rPr lang="ru-RU" sz="2000" b="1" dirty="0" smtClean="0">
                <a:solidFill>
                  <a:srgbClr val="1C4C21"/>
                </a:solidFill>
                <a:effectLst/>
                <a:latin typeface="Constantia" pitchFamily="18" charset="0"/>
              </a:rPr>
              <a:t>              декоративно-прикладного </a:t>
            </a:r>
            <a:br>
              <a:rPr lang="ru-RU" sz="2000" b="1" dirty="0" smtClean="0">
                <a:solidFill>
                  <a:srgbClr val="1C4C21"/>
                </a:solidFill>
                <a:effectLst/>
                <a:latin typeface="Constantia" pitchFamily="18" charset="0"/>
              </a:rPr>
            </a:br>
            <a:r>
              <a:rPr lang="ru-RU" sz="2000" b="1" dirty="0" smtClean="0">
                <a:solidFill>
                  <a:srgbClr val="1C4C21"/>
                </a:solidFill>
                <a:effectLst/>
                <a:latin typeface="Constantia" pitchFamily="18" charset="0"/>
              </a:rPr>
              <a:t>                                                              искусства</a:t>
            </a:r>
            <a:br>
              <a:rPr lang="ru-RU" sz="2000" b="1" dirty="0" smtClean="0">
                <a:solidFill>
                  <a:srgbClr val="1C4C21"/>
                </a:solidFill>
                <a:effectLst/>
                <a:latin typeface="Constantia" pitchFamily="18" charset="0"/>
              </a:rPr>
            </a:br>
            <a:endParaRPr lang="ru-RU" sz="2000" b="1" dirty="0">
              <a:solidFill>
                <a:srgbClr val="1C4C21"/>
              </a:solidFill>
              <a:effectLst/>
              <a:latin typeface="Constantia" pitchFamily="18" charset="0"/>
            </a:endParaRPr>
          </a:p>
        </p:txBody>
      </p:sp>
      <p:pic>
        <p:nvPicPr>
          <p:cNvPr id="7" name="Содержимое 4" descr="Казахский орнамент.Тамбурная вышивка"/>
          <p:cNvPicPr>
            <a:picLocks/>
          </p:cNvPicPr>
          <p:nvPr/>
        </p:nvPicPr>
        <p:blipFill>
          <a:blip r:embed="rId2"/>
          <a:srcRect l="10417" t="4286" r="12500" b="21429"/>
          <a:stretch>
            <a:fillRect/>
          </a:stretch>
        </p:blipFill>
        <p:spPr bwMode="auto">
          <a:xfrm>
            <a:off x="214282" y="1643050"/>
            <a:ext cx="2928958" cy="4357718"/>
          </a:xfrm>
          <a:prstGeom prst="rect">
            <a:avLst/>
          </a:prstGeom>
          <a:ln w="38100" cap="sq">
            <a:solidFill>
              <a:srgbClr val="1C4C2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Торсык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3428992" y="2143116"/>
            <a:ext cx="2786082" cy="4500594"/>
          </a:xfrm>
          <a:prstGeom prst="rect">
            <a:avLst/>
          </a:prstGeom>
          <a:ln w="38100" cap="sq">
            <a:solidFill>
              <a:srgbClr val="1C4C2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Жузiк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 bwMode="auto">
          <a:xfrm>
            <a:off x="5786446" y="428604"/>
            <a:ext cx="3143272" cy="3643338"/>
          </a:xfrm>
          <a:prstGeom prst="rect">
            <a:avLst/>
          </a:prstGeom>
          <a:ln w="38100" cap="sq">
            <a:solidFill>
              <a:srgbClr val="1C4C2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714356"/>
            <a:ext cx="8640000" cy="525781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960000"/>
            </a:solidFill>
          </a:ln>
        </p:spPr>
        <p:txBody>
          <a:bodyPr>
            <a:normAutofit/>
          </a:bodyPr>
          <a:lstStyle/>
          <a:p>
            <a:pPr marL="360000"/>
            <a:r>
              <a:rPr lang="ru-RU" sz="3100" b="1" i="1" cap="none" dirty="0" smtClean="0">
                <a:effectLst/>
                <a:latin typeface="Constantia" pitchFamily="18" charset="0"/>
              </a:rPr>
              <a:t/>
            </a:r>
            <a:br>
              <a:rPr lang="ru-RU" sz="3100" b="1" i="1" cap="none" dirty="0" smtClean="0">
                <a:effectLst/>
                <a:latin typeface="Constantia" pitchFamily="18" charset="0"/>
              </a:rPr>
            </a:br>
            <a:r>
              <a:rPr lang="ru-RU" sz="2900" b="1" i="1" cap="none" dirty="0" smtClean="0">
                <a:solidFill>
                  <a:srgbClr val="960000"/>
                </a:solidFill>
                <a:effectLst/>
                <a:latin typeface="Constantia" pitchFamily="18" charset="0"/>
              </a:rPr>
              <a:t>Орнамент – ритмичное повторение узора</a:t>
            </a:r>
            <a:r>
              <a:rPr lang="ru-RU" sz="2900" b="1" i="1" cap="none" dirty="0" smtClean="0">
                <a:effectLst/>
                <a:latin typeface="Constantia" pitchFamily="18" charset="0"/>
              </a:rPr>
              <a:t>.</a:t>
            </a:r>
            <a:br>
              <a:rPr lang="ru-RU" sz="2900" b="1" i="1" cap="none" dirty="0" smtClean="0">
                <a:effectLst/>
                <a:latin typeface="Constantia" pitchFamily="18" charset="0"/>
              </a:rPr>
            </a:br>
            <a:r>
              <a:rPr lang="ru-RU" sz="2900" b="1" i="1" cap="none" dirty="0" smtClean="0">
                <a:effectLst/>
                <a:latin typeface="Constantia" pitchFamily="18" charset="0"/>
              </a:rPr>
              <a:t/>
            </a:r>
            <a:br>
              <a:rPr lang="ru-RU" sz="2900" b="1" i="1" cap="none" dirty="0" smtClean="0">
                <a:effectLst/>
                <a:latin typeface="Constantia" pitchFamily="18" charset="0"/>
              </a:rPr>
            </a:br>
            <a:r>
              <a:rPr lang="ru-RU" sz="2900" b="1" i="1" cap="none" dirty="0" smtClean="0">
                <a:solidFill>
                  <a:srgbClr val="960000"/>
                </a:solidFill>
                <a:effectLst/>
                <a:latin typeface="Constantia" pitchFamily="18" charset="0"/>
              </a:rPr>
              <a:t>Орнамент</a:t>
            </a:r>
            <a:r>
              <a:rPr lang="ru-RU" sz="2900" cap="none" dirty="0" smtClean="0">
                <a:solidFill>
                  <a:srgbClr val="960000"/>
                </a:solidFill>
                <a:effectLst/>
                <a:latin typeface="Constantia" pitchFamily="18" charset="0"/>
              </a:rPr>
              <a:t> </a:t>
            </a:r>
            <a:r>
              <a:rPr lang="ru-RU" sz="2900" cap="none" dirty="0" smtClean="0">
                <a:effectLst/>
                <a:latin typeface="Constantia" pitchFamily="18" charset="0"/>
              </a:rPr>
              <a:t> </a:t>
            </a:r>
            <a:r>
              <a:rPr lang="ru-RU" sz="2900" cap="none" dirty="0" smtClean="0"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</a:rPr>
              <a:t>– художественное отображение </a:t>
            </a:r>
            <a:br>
              <a:rPr lang="ru-RU" sz="2900" cap="none" dirty="0" smtClean="0"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</a:rPr>
            </a:br>
            <a:r>
              <a:rPr lang="ru-RU" sz="2900" cap="none" dirty="0" smtClean="0"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</a:rPr>
              <a:t>природной  среды,  флоры и фауны, </a:t>
            </a:r>
            <a:br>
              <a:rPr lang="ru-RU" sz="2900" cap="none" dirty="0" smtClean="0"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</a:rPr>
            </a:br>
            <a:r>
              <a:rPr lang="ru-RU" sz="2900" cap="none" dirty="0" smtClean="0"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</a:rPr>
              <a:t>на базе  которых  сформировалась  данная орнаментальная культура, а также накопленные веками навыки мастерства в обработке различных природных материалов.</a:t>
            </a:r>
            <a:r>
              <a:rPr lang="ru-RU" sz="2900" dirty="0" smtClean="0">
                <a:latin typeface="Constantia" pitchFamily="18" charset="0"/>
              </a:rPr>
              <a:t/>
            </a:r>
            <a:br>
              <a:rPr lang="ru-RU" sz="2900" dirty="0" smtClean="0">
                <a:latin typeface="Constantia" pitchFamily="18" charset="0"/>
              </a:rPr>
            </a:br>
            <a:endParaRPr lang="ru-RU" sz="29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3658"/>
          <a:ext cx="8572559" cy="2667978"/>
        </p:xfrm>
        <a:graphic>
          <a:graphicData uri="http://schemas.openxmlformats.org/drawingml/2006/table">
            <a:tbl>
              <a:tblPr/>
              <a:tblGrid>
                <a:gridCol w="4515901"/>
                <a:gridCol w="4056658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spc="150" dirty="0">
                          <a:latin typeface="Times New Roman"/>
                          <a:ea typeface="Times New Roman"/>
                          <a:cs typeface="Times New Roman"/>
                        </a:rPr>
                        <a:t>Зооморфный орнамент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300" b="1" cap="all" dirty="0" err="1">
                          <a:latin typeface="Times New Roman"/>
                          <a:ea typeface="Times New Roman"/>
                          <a:cs typeface="Times New Roman"/>
                        </a:rPr>
                        <a:t>Туйетабан</a:t>
                      </a:r>
                      <a:r>
                        <a:rPr lang="ru-RU" sz="1300" b="1" cap="all" dirty="0">
                          <a:latin typeface="Times New Roman"/>
                          <a:ea typeface="Times New Roman"/>
                          <a:cs typeface="Times New Roman"/>
                        </a:rPr>
                        <a:t>" — </a:t>
                      </a:r>
                      <a:r>
                        <a:rPr lang="ru-RU" sz="13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 верблюжья </a:t>
                      </a:r>
                      <a:r>
                        <a:rPr lang="ru-RU" sz="1300" b="1" cap="all" dirty="0">
                          <a:latin typeface="Times New Roman"/>
                          <a:ea typeface="Times New Roman"/>
                          <a:cs typeface="Times New Roman"/>
                        </a:rPr>
                        <a:t>ступня.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Стоящие рядом две фигуры в виде буквы "S" не соединяются.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300" b="1" cap="all" dirty="0" err="1">
                          <a:latin typeface="Times New Roman"/>
                          <a:ea typeface="Times New Roman"/>
                          <a:cs typeface="Times New Roman"/>
                        </a:rPr>
                        <a:t>Муйiз</a:t>
                      </a:r>
                      <a:r>
                        <a:rPr lang="ru-RU" sz="1300" b="1" cap="all" dirty="0">
                          <a:latin typeface="Times New Roman"/>
                          <a:ea typeface="Times New Roman"/>
                          <a:cs typeface="Times New Roman"/>
                        </a:rPr>
                        <a:t>" — рог.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Это древнейшая основа казахского орнамента.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300" b="1" cap="all" dirty="0" err="1">
                          <a:latin typeface="Times New Roman"/>
                          <a:ea typeface="Times New Roman"/>
                          <a:cs typeface="Times New Roman"/>
                        </a:rPr>
                        <a:t>Иткуйрык</a:t>
                      </a:r>
                      <a:r>
                        <a:rPr lang="ru-RU" sz="1300" b="1" cap="all" dirty="0">
                          <a:latin typeface="Times New Roman"/>
                          <a:ea typeface="Times New Roman"/>
                          <a:cs typeface="Times New Roman"/>
                        </a:rPr>
                        <a:t>" — собачий хвост.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Им украшают изделия из кости и дерева, изделия из войлока.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300" b="1" cap="all" dirty="0" err="1">
                          <a:latin typeface="Times New Roman"/>
                          <a:ea typeface="Times New Roman"/>
                          <a:cs typeface="Times New Roman"/>
                        </a:rPr>
                        <a:t>Сыныкмуйiз</a:t>
                      </a:r>
                      <a:r>
                        <a:rPr lang="ru-RU" sz="1300" b="1" cap="all" dirty="0">
                          <a:latin typeface="Times New Roman"/>
                          <a:ea typeface="Times New Roman"/>
                          <a:cs typeface="Times New Roman"/>
                        </a:rPr>
                        <a:t>" — </a:t>
                      </a:r>
                      <a:r>
                        <a:rPr lang="ru-RU" sz="13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сломанный </a:t>
                      </a:r>
                      <a:r>
                        <a:rPr lang="ru-RU" sz="1300" b="1" cap="all" dirty="0">
                          <a:latin typeface="Times New Roman"/>
                          <a:ea typeface="Times New Roman"/>
                          <a:cs typeface="Times New Roman"/>
                        </a:rPr>
                        <a:t>рог.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Применяется для украшения ковров, изделий из чия,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баскуров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алаша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сумок.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300" b="1" cap="all" dirty="0" err="1">
                          <a:latin typeface="Times New Roman"/>
                          <a:ea typeface="Times New Roman"/>
                          <a:cs typeface="Times New Roman"/>
                        </a:rPr>
                        <a:t>Торткулак</a:t>
                      </a:r>
                      <a:r>
                        <a:rPr lang="ru-RU" sz="1300" b="1" cap="all" dirty="0">
                          <a:latin typeface="Times New Roman"/>
                          <a:ea typeface="Times New Roman"/>
                          <a:cs typeface="Times New Roman"/>
                        </a:rPr>
                        <a:t>" — крестовина.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Используется при украшении спинной части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чапанов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батыров, щитов, наколенников брюк.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300" b="1" cap="all" dirty="0" err="1">
                          <a:latin typeface="Times New Roman"/>
                          <a:ea typeface="Times New Roman"/>
                          <a:cs typeface="Times New Roman"/>
                        </a:rPr>
                        <a:t>Канка</a:t>
                      </a:r>
                      <a:r>
                        <a:rPr lang="ru-RU" sz="1300" b="1" cap="all" dirty="0">
                          <a:latin typeface="Times New Roman"/>
                          <a:ea typeface="Times New Roman"/>
                          <a:cs typeface="Times New Roman"/>
                        </a:rPr>
                        <a:t>" —  скелет.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Орнамент  используется в вязаных и плетеных изделиях: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алаша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кур,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бау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Туйетабан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lum bright="20000" contrast="10000"/>
          </a:blip>
          <a:srcRect l="13229" t="3413" r="14010"/>
          <a:stretch>
            <a:fillRect/>
          </a:stretch>
        </p:blipFill>
        <p:spPr bwMode="auto">
          <a:xfrm>
            <a:off x="285720" y="3042300"/>
            <a:ext cx="1800000" cy="231552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Муйiз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lum bright="20000" contrast="10000"/>
          </a:blip>
          <a:srcRect l="6202" t="10200" r="6982" b="6414"/>
          <a:stretch>
            <a:fillRect/>
          </a:stretch>
        </p:blipFill>
        <p:spPr bwMode="auto">
          <a:xfrm>
            <a:off x="6929454" y="3071810"/>
            <a:ext cx="2000264" cy="18573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Иткуйрык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lum bright="20000" contrast="10000"/>
          </a:blip>
          <a:srcRect l="13229" b="1027"/>
          <a:stretch>
            <a:fillRect/>
          </a:stretch>
        </p:blipFill>
        <p:spPr bwMode="auto">
          <a:xfrm>
            <a:off x="1643042" y="4714884"/>
            <a:ext cx="1874248" cy="207170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Сыныкмуйiз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lum bright="20000" contrast="10000"/>
          </a:blip>
          <a:srcRect l="7395" t="6826" r="6615" b="7853"/>
          <a:stretch>
            <a:fillRect/>
          </a:stretch>
        </p:blipFill>
        <p:spPr bwMode="auto">
          <a:xfrm>
            <a:off x="6215074" y="4643446"/>
            <a:ext cx="2000264" cy="207170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Торткулак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lum bright="20000" contrast="10000"/>
          </a:blip>
          <a:srcRect l="6615" t="6826" r="7395"/>
          <a:stretch>
            <a:fillRect/>
          </a:stretch>
        </p:blipFill>
        <p:spPr bwMode="auto">
          <a:xfrm>
            <a:off x="2714612" y="3121754"/>
            <a:ext cx="1857388" cy="195032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Канка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bg1">
                <a:tint val="45000"/>
                <a:satMod val="400000"/>
              </a:schemeClr>
            </a:duotone>
            <a:lum bright="20000" contrast="10000"/>
          </a:blip>
          <a:srcRect l="9922" t="4440" r="10702"/>
          <a:stretch>
            <a:fillRect/>
          </a:stretch>
        </p:blipFill>
        <p:spPr bwMode="auto">
          <a:xfrm>
            <a:off x="4429124" y="3929066"/>
            <a:ext cx="1857388" cy="200026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428604"/>
          <a:ext cx="8429684" cy="2582624"/>
        </p:xfrm>
        <a:graphic>
          <a:graphicData uri="http://schemas.openxmlformats.org/drawingml/2006/table">
            <a:tbl>
              <a:tblPr/>
              <a:tblGrid>
                <a:gridCol w="4214842"/>
                <a:gridCol w="4214842"/>
              </a:tblGrid>
              <a:tr h="468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spc="150" dirty="0">
                          <a:latin typeface="Times New Roman"/>
                          <a:ea typeface="Times New Roman"/>
                          <a:cs typeface="Times New Roman"/>
                        </a:rPr>
                        <a:t>Растительный орнамент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400" b="1" cap="all" dirty="0" err="1">
                          <a:latin typeface="Times New Roman"/>
                          <a:ea typeface="Times New Roman"/>
                          <a:cs typeface="Times New Roman"/>
                        </a:rPr>
                        <a:t>Ушкулак</a:t>
                      </a:r>
                      <a:r>
                        <a:rPr lang="ru-RU" sz="1400" b="1" cap="all" dirty="0">
                          <a:latin typeface="Times New Roman"/>
                          <a:ea typeface="Times New Roman"/>
                          <a:cs typeface="Times New Roman"/>
                        </a:rPr>
                        <a:t>",  "</a:t>
                      </a:r>
                      <a:r>
                        <a:rPr lang="ru-RU" sz="1400" b="1" cap="all" dirty="0" err="1">
                          <a:latin typeface="Times New Roman"/>
                          <a:ea typeface="Times New Roman"/>
                          <a:cs typeface="Times New Roman"/>
                        </a:rPr>
                        <a:t>жапырак</a:t>
                      </a:r>
                      <a:r>
                        <a:rPr lang="ru-RU" sz="1400" b="1" cap="all" dirty="0">
                          <a:latin typeface="Times New Roman"/>
                          <a:ea typeface="Times New Roman"/>
                          <a:cs typeface="Times New Roman"/>
                        </a:rPr>
                        <a:t>" — </a:t>
                      </a:r>
                      <a:r>
                        <a:rPr lang="ru-RU" sz="1400" b="1" cap="all" dirty="0" err="1">
                          <a:latin typeface="Times New Roman"/>
                          <a:ea typeface="Times New Roman"/>
                          <a:cs typeface="Times New Roman"/>
                        </a:rPr>
                        <a:t>трехлистник</a:t>
                      </a:r>
                      <a:r>
                        <a:rPr lang="ru-RU" sz="1400" b="1" cap="all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Стены бани города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Тараз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построенной в Х-XI веках, украшены орнаментом "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трехлистник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".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400" b="1" cap="all" dirty="0">
                          <a:latin typeface="Times New Roman"/>
                          <a:ea typeface="Times New Roman"/>
                          <a:cs typeface="Times New Roman"/>
                        </a:rPr>
                        <a:t>Гул" — цветок.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Символизирует все виды цветов. Используется в вышивках, при украшении воротников, карманов, подолов.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6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400" b="1" cap="all" dirty="0">
                          <a:latin typeface="Times New Roman"/>
                          <a:ea typeface="Times New Roman"/>
                          <a:cs typeface="Times New Roman"/>
                        </a:rPr>
                        <a:t>Коза " — коробочка хлопка.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Наносится на посуду, им украшают головные уборы и другие изделия.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Ушкулак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lum bright="20000" contrast="20000"/>
          </a:blip>
          <a:srcRect/>
          <a:stretch>
            <a:fillRect/>
          </a:stretch>
        </p:blipFill>
        <p:spPr bwMode="auto">
          <a:xfrm>
            <a:off x="300364" y="3884341"/>
            <a:ext cx="2700000" cy="261649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Гул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lum bright="20000" contrast="20000"/>
          </a:blip>
          <a:srcRect/>
          <a:stretch>
            <a:fillRect/>
          </a:stretch>
        </p:blipFill>
        <p:spPr bwMode="auto">
          <a:xfrm>
            <a:off x="6158280" y="3857628"/>
            <a:ext cx="2700000" cy="261649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Коза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lum bright="20000" contrast="10000"/>
          </a:blip>
          <a:srcRect/>
          <a:stretch>
            <a:fillRect/>
          </a:stretch>
        </p:blipFill>
        <p:spPr bwMode="auto">
          <a:xfrm>
            <a:off x="3229322" y="3214688"/>
            <a:ext cx="2700000" cy="261664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497006"/>
          <a:ext cx="8286808" cy="1766820"/>
        </p:xfrm>
        <a:graphic>
          <a:graphicData uri="http://schemas.openxmlformats.org/drawingml/2006/table">
            <a:tbl>
              <a:tblPr/>
              <a:tblGrid>
                <a:gridCol w="4143404"/>
                <a:gridCol w="4143404"/>
              </a:tblGrid>
              <a:tr h="540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spc="150" dirty="0">
                          <a:latin typeface="Times New Roman"/>
                          <a:ea typeface="Times New Roman"/>
                          <a:cs typeface="Times New Roman"/>
                        </a:rPr>
                        <a:t>Космогонический орнамент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/>
                          <a:ea typeface="Times New Roman"/>
                          <a:cs typeface="Times New Roman"/>
                        </a:rPr>
                        <a:t>"Кун"— солнце.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Орнаментом "кун" украшают середину ковров, тускиизов, в элементах вышивки.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cap="all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400" b="1" cap="all" dirty="0" err="1">
                          <a:latin typeface="Times New Roman"/>
                          <a:ea typeface="Times New Roman"/>
                          <a:cs typeface="Times New Roman"/>
                        </a:rPr>
                        <a:t>Кемпiркосак</a:t>
                      </a:r>
                      <a:r>
                        <a:rPr lang="ru-RU" sz="1400" b="1" cap="all" dirty="0">
                          <a:latin typeface="Times New Roman"/>
                          <a:ea typeface="Times New Roman"/>
                          <a:cs typeface="Times New Roman"/>
                        </a:rPr>
                        <a:t>" — радуга.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Орнамент состоит из полосок разных цветов. Эти орнаменты часто используются при украшении в элементах юрты.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Кун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lum bright="20000" contrast="20000"/>
          </a:blip>
          <a:srcRect/>
          <a:stretch>
            <a:fillRect/>
          </a:stretch>
        </p:blipFill>
        <p:spPr bwMode="auto">
          <a:xfrm>
            <a:off x="869058" y="2643182"/>
            <a:ext cx="3060000" cy="290226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Кемпiркосак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lum bright="20000" contrast="20000"/>
          </a:blip>
          <a:srcRect/>
          <a:stretch>
            <a:fillRect/>
          </a:stretch>
        </p:blipFill>
        <p:spPr bwMode="auto">
          <a:xfrm>
            <a:off x="5226776" y="2669873"/>
            <a:ext cx="3060000" cy="290226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500043"/>
          <a:ext cx="8358246" cy="2473915"/>
        </p:xfrm>
        <a:graphic>
          <a:graphicData uri="http://schemas.openxmlformats.org/drawingml/2006/table">
            <a:tbl>
              <a:tblPr/>
              <a:tblGrid>
                <a:gridCol w="5143536"/>
                <a:gridCol w="3214710"/>
              </a:tblGrid>
              <a:tr h="360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spc="150" dirty="0">
                          <a:latin typeface="Times New Roman"/>
                          <a:ea typeface="Times New Roman"/>
                          <a:cs typeface="Times New Roman"/>
                        </a:rPr>
                        <a:t>Геометрический орнамент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300" b="1" cap="all" dirty="0" err="1">
                          <a:latin typeface="Times New Roman"/>
                          <a:ea typeface="Times New Roman"/>
                          <a:cs typeface="Times New Roman"/>
                        </a:rPr>
                        <a:t>Ботакоз</a:t>
                      </a:r>
                      <a:r>
                        <a:rPr lang="ru-RU" sz="1300" b="1" cap="all" dirty="0">
                          <a:latin typeface="Times New Roman"/>
                          <a:ea typeface="Times New Roman"/>
                          <a:cs typeface="Times New Roman"/>
                        </a:rPr>
                        <a:t>" — верблюжий глаз.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Этот орнамент обычно помещается посередине красочной композиции или в повторяющемся узоре, окаймляющим края изделия.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300" b="1" cap="all" dirty="0" err="1">
                          <a:latin typeface="Times New Roman"/>
                          <a:ea typeface="Times New Roman"/>
                          <a:cs typeface="Times New Roman"/>
                        </a:rPr>
                        <a:t>Косдонгелек</a:t>
                      </a:r>
                      <a:r>
                        <a:rPr lang="ru-RU" sz="1300" b="1" cap="all" dirty="0">
                          <a:latin typeface="Times New Roman"/>
                          <a:ea typeface="Times New Roman"/>
                          <a:cs typeface="Times New Roman"/>
                        </a:rPr>
                        <a:t>" —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cap="all" dirty="0">
                          <a:latin typeface="Times New Roman"/>
                          <a:ea typeface="Times New Roman"/>
                          <a:cs typeface="Times New Roman"/>
                        </a:rPr>
                        <a:t>двойное кольцо.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Им украшали изделия из войлока.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300" b="1" cap="all" dirty="0" err="1">
                          <a:latin typeface="Times New Roman"/>
                          <a:ea typeface="Times New Roman"/>
                          <a:cs typeface="Times New Roman"/>
                        </a:rPr>
                        <a:t>Тумарша</a:t>
                      </a:r>
                      <a:r>
                        <a:rPr lang="ru-RU" sz="1300" b="1" cap="all" dirty="0">
                          <a:latin typeface="Times New Roman"/>
                          <a:ea typeface="Times New Roman"/>
                          <a:cs typeface="Times New Roman"/>
                        </a:rPr>
                        <a:t>" — амулет.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Амулеты треугольной формы, предохраняющие от злого сглаза, прикрепляли не только на одежду человека, но и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юрты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и животных.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Этот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орнамент используется в окаймлении кошм, ковров, также в центре этих изделий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Ботакоз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lum bright="20000" contrast="10000"/>
          </a:blip>
          <a:srcRect/>
          <a:stretch>
            <a:fillRect/>
          </a:stretch>
        </p:blipFill>
        <p:spPr bwMode="auto">
          <a:xfrm>
            <a:off x="357158" y="3857628"/>
            <a:ext cx="2700000" cy="261650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Косдонгелек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lum bright="20000" contrast="10000"/>
          </a:blip>
          <a:srcRect/>
          <a:stretch>
            <a:fillRect/>
          </a:stretch>
        </p:blipFill>
        <p:spPr bwMode="auto">
          <a:xfrm>
            <a:off x="6143636" y="3857628"/>
            <a:ext cx="2700000" cy="261650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Тумарша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lum bright="20000" contrast="10000"/>
          </a:blip>
          <a:srcRect/>
          <a:stretch>
            <a:fillRect/>
          </a:stretch>
        </p:blipFill>
        <p:spPr bwMode="auto">
          <a:xfrm>
            <a:off x="3214678" y="3169953"/>
            <a:ext cx="2700000" cy="261650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1"/>
            <a:ext cx="8460000" cy="576000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Задачи: </a:t>
            </a:r>
            <a:endParaRPr lang="ru-RU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- Закрепление основных видов изобразительного  искусства;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- Знакомство с творчеством художников Казахстана;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- Повторение видов орнамента;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- Выполнение творческой работы в группах;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- Оформление общего ковра;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- Воспитание патриотических чувств, эстетического вкуса.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0000" cy="720000"/>
          </a:xfrm>
          <a:solidFill>
            <a:srgbClr val="E3F3D1"/>
          </a:solidFill>
          <a:ln w="19050">
            <a:solidFill>
              <a:srgbClr val="235F29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cap="none" spc="150" dirty="0" smtClean="0">
                <a:solidFill>
                  <a:srgbClr val="235F29"/>
                </a:solidFill>
                <a:effectLst/>
                <a:latin typeface="Cambria" pitchFamily="18" charset="0"/>
              </a:rPr>
              <a:t>Разнообразие  текстильных  изделий</a:t>
            </a:r>
            <a:br>
              <a:rPr lang="ru-RU" sz="2400" b="1" cap="none" spc="150" dirty="0" smtClean="0">
                <a:solidFill>
                  <a:srgbClr val="235F29"/>
                </a:solidFill>
                <a:effectLst/>
                <a:latin typeface="Cambria" pitchFamily="18" charset="0"/>
              </a:rPr>
            </a:br>
            <a:r>
              <a:rPr lang="ru-RU" sz="2400" b="1" cap="none" spc="150" dirty="0" smtClean="0">
                <a:solidFill>
                  <a:srgbClr val="235F29"/>
                </a:solidFill>
                <a:effectLst/>
                <a:latin typeface="Cambria" pitchFamily="18" charset="0"/>
              </a:rPr>
              <a:t>с орнаментальной композицией</a:t>
            </a:r>
            <a:endParaRPr lang="ru-RU" sz="2400" b="1" cap="none" spc="150" dirty="0">
              <a:solidFill>
                <a:srgbClr val="235F29"/>
              </a:solidFill>
              <a:effectLst/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4290556" cy="972000"/>
          </a:xfrm>
          <a:solidFill>
            <a:srgbClr val="E3F3D1"/>
          </a:solidFill>
          <a:ln w="19050">
            <a:solidFill>
              <a:srgbClr val="235F29"/>
            </a:solidFill>
          </a:ln>
        </p:spPr>
        <p:txBody>
          <a:bodyPr>
            <a:noAutofit/>
          </a:bodyPr>
          <a:lstStyle/>
          <a:p>
            <a:r>
              <a:rPr lang="ru-RU" sz="2000" b="1" cap="none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Баскуралаша – </a:t>
            </a:r>
          </a:p>
          <a:p>
            <a:r>
              <a:rPr lang="ru-RU" sz="2000" b="1" cap="none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постилочный ковёр. </a:t>
            </a:r>
          </a:p>
          <a:p>
            <a:r>
              <a:rPr lang="en-US" sz="2000" b="1" cap="none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/>
              </a:rPr>
              <a:t>XX</a:t>
            </a:r>
            <a:r>
              <a:rPr lang="ru-RU" sz="2000" b="1" cap="none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/>
              </a:rPr>
              <a:t> в. Шерсть, ткачество.</a:t>
            </a:r>
            <a:endParaRPr lang="ru-RU" sz="2000" b="1" cap="none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7752" y="1357298"/>
            <a:ext cx="4079514" cy="785818"/>
          </a:xfrm>
          <a:solidFill>
            <a:srgbClr val="E3F3D1"/>
          </a:solidFill>
          <a:ln w="19050">
            <a:solidFill>
              <a:srgbClr val="235F29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000" b="1" cap="none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Сырмак – </a:t>
            </a:r>
          </a:p>
          <a:p>
            <a:pPr algn="r"/>
            <a:r>
              <a:rPr lang="ru-RU" sz="2000" b="1" cap="none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ковёр постилочный. Войлок.</a:t>
            </a:r>
            <a:endParaRPr lang="ru-RU" sz="2000" b="1" cap="none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Содержимое 4" descr="Казахский орнамент.Ткачество"/>
          <p:cNvPicPr>
            <a:picLocks noGrp="1"/>
          </p:cNvPicPr>
          <p:nvPr>
            <p:ph sz="quarter" idx="2"/>
          </p:nvPr>
        </p:nvPicPr>
        <p:blipFill>
          <a:blip r:embed="rId2" cstate="print">
            <a:lum contrast="40000"/>
          </a:blip>
          <a:srcRect l="6250" t="4478" r="23437" b="4477"/>
          <a:stretch>
            <a:fillRect/>
          </a:stretch>
        </p:blipFill>
        <p:spPr bwMode="auto">
          <a:xfrm>
            <a:off x="500034" y="2285992"/>
            <a:ext cx="3214710" cy="4357718"/>
          </a:xfrm>
          <a:prstGeom prst="rect">
            <a:avLst/>
          </a:prstGeom>
          <a:ln w="88900" cap="sq" cmpd="thickThin">
            <a:solidFill>
              <a:srgbClr val="235F2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5" descr="Казахский орнамент.Войлок"/>
          <p:cNvPicPr>
            <a:picLocks noGrp="1"/>
          </p:cNvPicPr>
          <p:nvPr>
            <p:ph sz="quarter" idx="4"/>
          </p:nvPr>
        </p:nvPicPr>
        <p:blipFill>
          <a:blip r:embed="rId3" cstate="print">
            <a:lum contrast="30000"/>
          </a:blip>
          <a:srcRect l="4286" t="11321" r="7142" b="28302"/>
          <a:stretch>
            <a:fillRect/>
          </a:stretch>
        </p:blipFill>
        <p:spPr bwMode="auto">
          <a:xfrm>
            <a:off x="4357686" y="2928934"/>
            <a:ext cx="4429156" cy="2286016"/>
          </a:xfrm>
          <a:prstGeom prst="rect">
            <a:avLst/>
          </a:prstGeom>
          <a:ln w="88900" cap="sq" cmpd="thickThin">
            <a:solidFill>
              <a:srgbClr val="235F2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8-tub-kz.yandex.net/i?id=582110426-61-72&amp;n=2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186710" y="1571612"/>
            <a:ext cx="4671570" cy="49292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1714488"/>
            <a:ext cx="3643338" cy="3500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60000"/>
            </a:solidFill>
          </a:ln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Цветоведение</a:t>
            </a:r>
            <a:r>
              <a:rPr kumimoji="0" lang="ru-RU" sz="220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Constantia" pitchFamily="18" charset="0"/>
                <a:ea typeface="+mj-ea"/>
                <a:cs typeface="+mj-cs"/>
              </a:rPr>
              <a:t>  </a:t>
            </a:r>
            <a:r>
              <a:rPr kumimoji="0" lang="ru-RU" sz="220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наука об изучении цвета.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Цвет </a:t>
            </a:r>
            <a:r>
              <a:rPr kumimoji="0" lang="ru-RU" sz="220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– выражение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Constantia" pitchFamily="18" charset="0"/>
                <a:ea typeface="+mj-ea"/>
                <a:cs typeface="+mj-cs"/>
              </a:rPr>
              <a:t>                 качества</a:t>
            </a:r>
            <a:r>
              <a:rPr kumimoji="0" lang="ru-RU" sz="220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энергии.</a:t>
            </a:r>
            <a:r>
              <a:rPr kumimoji="0" lang="ru-RU" sz="3600" b="1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3600" b="1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ru-RU" sz="3600" b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357166"/>
            <a:ext cx="8640000" cy="104297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96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i="1" cap="none" dirty="0" smtClean="0">
                <a:solidFill>
                  <a:srgbClr val="960000"/>
                </a:solidFill>
                <a:effectLst/>
                <a:latin typeface="Constantia" pitchFamily="18" charset="0"/>
              </a:rPr>
              <a:t>Цветовой круг – Спектральный круг</a:t>
            </a:r>
            <a:endParaRPr lang="ru-RU" sz="3200" i="1" cap="non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320000" cy="1080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solidFill>
                  <a:srgbClr val="41281F"/>
                </a:solidFill>
                <a:effectLst/>
                <a:latin typeface="Cambria" pitchFamily="18" charset="0"/>
              </a:rPr>
              <a:t/>
            </a:r>
            <a:br>
              <a:rPr lang="ru-RU" sz="2700" i="1" dirty="0" smtClean="0">
                <a:solidFill>
                  <a:srgbClr val="41281F"/>
                </a:solidFill>
                <a:effectLst/>
                <a:latin typeface="Cambria" pitchFamily="18" charset="0"/>
              </a:rPr>
            </a:br>
            <a:r>
              <a:rPr lang="ru-RU" sz="2700" i="1" cap="none" dirty="0" smtClean="0">
                <a:solidFill>
                  <a:srgbClr val="002060"/>
                </a:solidFill>
                <a:effectLst/>
                <a:latin typeface="Cambria" pitchFamily="18" charset="0"/>
              </a:rPr>
              <a:t>Символическое </a:t>
            </a:r>
            <a:br>
              <a:rPr lang="ru-RU" sz="2700" i="1" cap="none" dirty="0" smtClean="0">
                <a:solidFill>
                  <a:srgbClr val="002060"/>
                </a:solidFill>
                <a:effectLst/>
                <a:latin typeface="Cambria" pitchFamily="18" charset="0"/>
              </a:rPr>
            </a:br>
            <a:r>
              <a:rPr lang="ru-RU" sz="2700" i="1" cap="none" dirty="0" smtClean="0">
                <a:solidFill>
                  <a:srgbClr val="002060"/>
                </a:solidFill>
                <a:effectLst/>
                <a:latin typeface="Cambria" pitchFamily="18" charset="0"/>
              </a:rPr>
              <a:t>обозначение цветов</a:t>
            </a:r>
            <a:r>
              <a:rPr lang="ru-RU" sz="2700" u="sng" cap="none" dirty="0" smtClean="0">
                <a:solidFill>
                  <a:srgbClr val="002060"/>
                </a:solidFill>
                <a:effectLst/>
                <a:latin typeface="Cambria" pitchFamily="18" charset="0"/>
              </a:rPr>
              <a:t/>
            </a:r>
            <a:br>
              <a:rPr lang="ru-RU" sz="2700" u="sng" cap="none" dirty="0" smtClean="0">
                <a:solidFill>
                  <a:srgbClr val="002060"/>
                </a:solidFill>
                <a:effectLst/>
                <a:latin typeface="Cambria" pitchFamily="18" charset="0"/>
              </a:rPr>
            </a:br>
            <a:endParaRPr lang="ru-RU" sz="2700" cap="none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71612"/>
            <a:ext cx="4320000" cy="3643338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235F29"/>
            </a:solidFill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cap="all" dirty="0" smtClean="0">
                <a:solidFill>
                  <a:srgbClr val="41281F"/>
                </a:solidFill>
                <a:effectLst/>
                <a:latin typeface="Cambria" pitchFamily="18" charset="0"/>
              </a:rPr>
              <a:t>голубой цвет - символ неба;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cap="all" dirty="0" smtClean="0">
                <a:solidFill>
                  <a:srgbClr val="41281F"/>
                </a:solidFill>
                <a:effectLst/>
                <a:latin typeface="Cambria" pitchFamily="18" charset="0"/>
              </a:rPr>
              <a:t>красный цвет – символом солнца, огня;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cap="all" dirty="0" smtClean="0">
                <a:solidFill>
                  <a:srgbClr val="41281F"/>
                </a:solidFill>
                <a:effectLst/>
                <a:latin typeface="Cambria" pitchFamily="18" charset="0"/>
              </a:rPr>
              <a:t>желтый цвет – символом разума, печали;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cap="all" dirty="0" smtClean="0">
                <a:solidFill>
                  <a:srgbClr val="41281F"/>
                </a:solidFill>
                <a:effectLst/>
                <a:latin typeface="Cambria" pitchFamily="18" charset="0"/>
              </a:rPr>
              <a:t>черный цвет – символом земли;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cap="all" dirty="0" smtClean="0">
                <a:solidFill>
                  <a:srgbClr val="41281F"/>
                </a:solidFill>
                <a:effectLst/>
                <a:latin typeface="Cambria" pitchFamily="18" charset="0"/>
              </a:rPr>
              <a:t>зеленый цвет – символом молодости, весны.</a:t>
            </a:r>
            <a:endParaRPr lang="ru-RU" sz="1600" b="1" cap="all" dirty="0">
              <a:solidFill>
                <a:srgbClr val="41281F"/>
              </a:solidFill>
              <a:effectLst/>
              <a:latin typeface="Cambria" pitchFamily="18" charset="0"/>
            </a:endParaRPr>
          </a:p>
        </p:txBody>
      </p:sp>
      <p:pic>
        <p:nvPicPr>
          <p:cNvPr id="5" name="Содержимое 4" descr="http://history-page.ucoz.ru/vse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735941" y="285752"/>
            <a:ext cx="4122339" cy="6286520"/>
          </a:xfrm>
          <a:prstGeom prst="rect">
            <a:avLst/>
          </a:prstGeom>
          <a:ln w="88900" cap="sq" cmpd="thickThin">
            <a:solidFill>
              <a:srgbClr val="235F2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838200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rgbClr val="235F29"/>
            </a:solidFill>
          </a:ln>
        </p:spPr>
        <p:txBody>
          <a:bodyPr/>
          <a:lstStyle/>
          <a:p>
            <a:pPr algn="ctr"/>
            <a:r>
              <a:rPr lang="ru-RU" b="1" i="1" cap="none" dirty="0" smtClean="0">
                <a:solidFill>
                  <a:srgbClr val="002060"/>
                </a:solidFill>
                <a:effectLst/>
                <a:latin typeface="Cambria" pitchFamily="18" charset="0"/>
              </a:rPr>
              <a:t>«Лоскутное  одеяло»</a:t>
            </a:r>
            <a:endParaRPr lang="ru-RU" b="1" i="1" cap="none" dirty="0">
              <a:solidFill>
                <a:srgbClr val="002060"/>
              </a:solidFill>
              <a:effectLst/>
              <a:latin typeface="Cambria" pitchFamily="18" charset="0"/>
            </a:endParaRPr>
          </a:p>
        </p:txBody>
      </p:sp>
      <p:pic>
        <p:nvPicPr>
          <p:cNvPr id="4" name="Содержимое 3" descr="??????????????????????????????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lum contrast="30000"/>
          </a:blip>
          <a:srcRect t="1667" b="1667"/>
          <a:stretch>
            <a:fillRect/>
          </a:stretch>
        </p:blipFill>
        <p:spPr bwMode="auto">
          <a:xfrm>
            <a:off x="428596" y="1857364"/>
            <a:ext cx="8280000" cy="4000528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0000" cy="838200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rgbClr val="235F29"/>
            </a:solidFill>
          </a:ln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235F29"/>
                </a:solidFill>
                <a:effectLst/>
                <a:latin typeface="Cambria" pitchFamily="18" charset="0"/>
              </a:rPr>
              <a:t>Творите  с  удовольствием!!!</a:t>
            </a:r>
            <a:endParaRPr lang="ru-RU" b="1" i="1" dirty="0">
              <a:solidFill>
                <a:srgbClr val="235F29"/>
              </a:solidFill>
              <a:effectLst/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51542"/>
            <a:ext cx="3714776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6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1C4C21"/>
                </a:solidFill>
                <a:latin typeface="Cambria" pitchFamily="18" charset="0"/>
              </a:rPr>
              <a:t>* * *</a:t>
            </a:r>
          </a:p>
          <a:p>
            <a:pPr algn="ctr">
              <a:lnSpc>
                <a:spcPct val="150000"/>
              </a:lnSpc>
            </a:pPr>
            <a:r>
              <a:rPr lang="ru-RU" sz="1600" b="1" i="1" cap="all" spc="100" dirty="0" smtClean="0">
                <a:solidFill>
                  <a:srgbClr val="1C4C21"/>
                </a:solidFill>
                <a:latin typeface="Cambria" pitchFamily="18" charset="0"/>
              </a:rPr>
              <a:t>Не спорить, не кричать, </a:t>
            </a:r>
            <a:br>
              <a:rPr lang="ru-RU" sz="1600" b="1" i="1" cap="all" spc="100" dirty="0" smtClean="0">
                <a:solidFill>
                  <a:srgbClr val="1C4C21"/>
                </a:solidFill>
                <a:latin typeface="Cambria" pitchFamily="18" charset="0"/>
              </a:rPr>
            </a:br>
            <a:r>
              <a:rPr lang="ru-RU" sz="1600" b="1" i="1" cap="all" spc="100" dirty="0" smtClean="0">
                <a:solidFill>
                  <a:srgbClr val="1C4C21"/>
                </a:solidFill>
                <a:latin typeface="Cambria" pitchFamily="18" charset="0"/>
              </a:rPr>
              <a:t>На вопросы отвечать. </a:t>
            </a:r>
            <a:br>
              <a:rPr lang="ru-RU" sz="1600" b="1" i="1" cap="all" spc="100" dirty="0" smtClean="0">
                <a:solidFill>
                  <a:srgbClr val="1C4C21"/>
                </a:solidFill>
                <a:latin typeface="Cambria" pitchFamily="18" charset="0"/>
              </a:rPr>
            </a:br>
            <a:r>
              <a:rPr lang="ru-RU" sz="1600" b="1" i="1" cap="all" spc="100" dirty="0" smtClean="0">
                <a:solidFill>
                  <a:srgbClr val="1C4C21"/>
                </a:solidFill>
                <a:latin typeface="Cambria" pitchFamily="18" charset="0"/>
              </a:rPr>
              <a:t>Рисовать, писать, творить, </a:t>
            </a:r>
            <a:br>
              <a:rPr lang="ru-RU" sz="1600" b="1" i="1" cap="all" spc="100" dirty="0" smtClean="0">
                <a:solidFill>
                  <a:srgbClr val="1C4C21"/>
                </a:solidFill>
                <a:latin typeface="Cambria" pitchFamily="18" charset="0"/>
              </a:rPr>
            </a:br>
            <a:r>
              <a:rPr lang="ru-RU" sz="1600" b="1" i="1" cap="all" spc="100" dirty="0" smtClean="0">
                <a:solidFill>
                  <a:srgbClr val="1C4C21"/>
                </a:solidFill>
                <a:latin typeface="Cambria" pitchFamily="18" charset="0"/>
              </a:rPr>
              <a:t>Друг, другу улыбки дарить!</a:t>
            </a:r>
            <a:r>
              <a:rPr lang="ru-RU" sz="2000" b="1" i="1" dirty="0" smtClean="0">
                <a:solidFill>
                  <a:srgbClr val="1C4C21"/>
                </a:solidFill>
                <a:latin typeface="Cambria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1C4C21"/>
                </a:solidFill>
                <a:latin typeface="Cambria" pitchFamily="18" charset="0"/>
              </a:rPr>
              <a:t>* * *</a:t>
            </a:r>
            <a:endParaRPr lang="ru-RU" sz="2400" b="1" i="1" dirty="0">
              <a:solidFill>
                <a:srgbClr val="1C4C21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D:\Фотографии\Фото Юры и Лены\прочее\по работе\ФОТО по работе\всё по лагерю\фото с лагеря\Новая папка (2)\__346[1]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929058" y="1142984"/>
            <a:ext cx="4500000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357166"/>
            <a:ext cx="8640000" cy="1620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1C4C2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i="1" cap="none" dirty="0" err="1" smtClean="0">
                <a:solidFill>
                  <a:srgbClr val="1C4C21"/>
                </a:solidFill>
                <a:effectLst/>
                <a:latin typeface="Constantia" pitchFamily="18" charset="0"/>
              </a:rPr>
              <a:t>Кастеев</a:t>
            </a:r>
            <a:r>
              <a:rPr lang="ru-RU" sz="2400" b="1" i="1" cap="none" dirty="0" smtClean="0">
                <a:solidFill>
                  <a:srgbClr val="1C4C21"/>
                </a:solidFill>
                <a:effectLst/>
                <a:latin typeface="Constantia" pitchFamily="18" charset="0"/>
              </a:rPr>
              <a:t> </a:t>
            </a:r>
            <a:r>
              <a:rPr lang="ru-RU" sz="2400" b="1" i="1" cap="none" dirty="0" err="1" smtClean="0">
                <a:solidFill>
                  <a:srgbClr val="1C4C21"/>
                </a:solidFill>
                <a:effectLst/>
                <a:latin typeface="Constantia" pitchFamily="18" charset="0"/>
              </a:rPr>
              <a:t>Абылхан</a:t>
            </a:r>
            <a:r>
              <a:rPr lang="ru-RU" sz="2400" b="1" i="1" cap="none" dirty="0" smtClean="0">
                <a:solidFill>
                  <a:srgbClr val="1C4C21"/>
                </a:solidFill>
                <a:effectLst/>
                <a:latin typeface="Constantia" pitchFamily="18" charset="0"/>
              </a:rPr>
              <a:t> – </a:t>
            </a:r>
            <a:br>
              <a:rPr lang="ru-RU" sz="2400" b="1" i="1" cap="none" dirty="0" smtClean="0">
                <a:solidFill>
                  <a:srgbClr val="1C4C21"/>
                </a:solidFill>
                <a:effectLst/>
                <a:latin typeface="Constantia" pitchFamily="18" charset="0"/>
              </a:rPr>
            </a:br>
            <a:r>
              <a:rPr lang="ru-RU" sz="2400" cap="none" dirty="0" smtClean="0">
                <a:solidFill>
                  <a:srgbClr val="1C4C21"/>
                </a:solidFill>
                <a:effectLst/>
                <a:latin typeface="Constantia" pitchFamily="18" charset="0"/>
              </a:rPr>
              <a:t>народный художник Казахстана, лауреат Государственной премии Казахской ССР им. Ч.Валиханова, живописец.</a:t>
            </a:r>
            <a:br>
              <a:rPr lang="ru-RU" sz="2400" cap="none" dirty="0" smtClean="0">
                <a:solidFill>
                  <a:srgbClr val="1C4C21"/>
                </a:solidFill>
                <a:effectLst/>
                <a:latin typeface="Constantia" pitchFamily="18" charset="0"/>
              </a:rPr>
            </a:br>
            <a:endParaRPr lang="ru-RU" sz="2400" cap="none" dirty="0">
              <a:solidFill>
                <a:srgbClr val="1C4C21"/>
              </a:solidFill>
              <a:effectLst/>
              <a:latin typeface="Constantia" pitchFamily="18" charset="0"/>
            </a:endParaRPr>
          </a:p>
        </p:txBody>
      </p:sp>
      <p:pic>
        <p:nvPicPr>
          <p:cNvPr id="5" name="Содержимое 4" descr="http://www.silkroadadventures.net/Images/Kazakhstan/08%20Helpful%20information/30/1..jpg"/>
          <p:cNvPicPr>
            <a:picLocks noGrp="1"/>
          </p:cNvPicPr>
          <p:nvPr>
            <p:ph sz="half"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42910" y="1714488"/>
            <a:ext cx="3286148" cy="4714908"/>
          </a:xfrm>
          <a:prstGeom prst="rect">
            <a:avLst/>
          </a:prstGeom>
          <a:ln w="88900" cap="sq" cmpd="thickThin">
            <a:solidFill>
              <a:srgbClr val="1C4C21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Содержимое 5" descr="http://www.silkroadadventures.net/Images/Kazakhstan/08%20Helpful%20information/30/2.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8328" y="2676547"/>
            <a:ext cx="2781324" cy="3895725"/>
          </a:xfrm>
          <a:prstGeom prst="rect">
            <a:avLst/>
          </a:prstGeom>
          <a:ln w="88900" cap="sq" cmpd="thickThin">
            <a:solidFill>
              <a:srgbClr val="96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572132" y="2071678"/>
            <a:ext cx="2928958" cy="505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60000"/>
            </a:solidFill>
          </a:ln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spc="0" normalizeH="0" baseline="0" noProof="0" dirty="0" smtClean="0">
                <a:ln>
                  <a:noFill/>
                </a:ln>
                <a:solidFill>
                  <a:srgbClr val="41281F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«</a:t>
            </a:r>
            <a:r>
              <a:rPr kumimoji="0" lang="ru-RU" sz="2000" b="1" i="1" u="none" strike="noStrike" kern="1200" spc="0" normalizeH="0" baseline="0" noProof="0" dirty="0" err="1" smtClean="0">
                <a:ln>
                  <a:noFill/>
                </a:ln>
                <a:solidFill>
                  <a:srgbClr val="41281F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Акан</a:t>
            </a:r>
            <a:r>
              <a:rPr kumimoji="0" lang="ru-RU" sz="2000" b="1" i="1" u="none" strike="noStrike" kern="1200" spc="0" normalizeH="0" noProof="0" dirty="0" smtClean="0">
                <a:ln>
                  <a:noFill/>
                </a:ln>
                <a:solidFill>
                  <a:srgbClr val="41281F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Серы</a:t>
            </a:r>
            <a:r>
              <a:rPr lang="ru-RU" sz="2000" b="1" i="1" dirty="0" smtClean="0">
                <a:solidFill>
                  <a:srgbClr val="41281F"/>
                </a:solidFill>
                <a:effectLst/>
                <a:latin typeface="Constantia" pitchFamily="18" charset="0"/>
                <a:ea typeface="+mj-ea"/>
                <a:cs typeface="+mj-cs"/>
              </a:rPr>
              <a:t>»</a:t>
            </a:r>
            <a:endParaRPr kumimoji="0" lang="ru-RU" sz="2000" b="0" i="1" u="none" strike="noStrike" kern="1200" spc="0" normalizeH="0" baseline="0" noProof="0" dirty="0">
              <a:ln>
                <a:noFill/>
              </a:ln>
              <a:solidFill>
                <a:srgbClr val="41281F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www.gmirk.kz/html/components/com_joomgallery/img_originals/_23/_4/_35/_20100708_148575218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4071966" cy="442915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http://www.gmirk.kz/html/components/com_joomgallery/img_originals/_23/_4/_35/_20100708_1946401820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76434"/>
            <a:ext cx="3940351" cy="4724400"/>
          </a:xfrm>
          <a:prstGeom prst="rect">
            <a:avLst/>
          </a:prstGeom>
          <a:ln w="88900" cap="sq" cmpd="thickThin">
            <a:solidFill>
              <a:srgbClr val="1C4C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6314" y="1103050"/>
            <a:ext cx="406800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C4C2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Constantia" pitchFamily="18" charset="0"/>
              </a:rPr>
              <a:t>Абай на </a:t>
            </a:r>
            <a:r>
              <a:rPr lang="ru-RU" sz="2000" dirty="0" err="1" smtClean="0">
                <a:latin typeface="Constantia" pitchFamily="18" charset="0"/>
              </a:rPr>
              <a:t>джайляу</a:t>
            </a:r>
            <a:r>
              <a:rPr lang="ru-RU" sz="2000" dirty="0" smtClean="0">
                <a:latin typeface="Constantia" pitchFamily="18" charset="0"/>
              </a:rPr>
              <a:t>. 1971. 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220916"/>
            <a:ext cx="421484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1C4C2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Высокогорный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каток Медео.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1954.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rPr>
              <a:t>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2000" y="351546"/>
            <a:ext cx="8640000" cy="72000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1C4C2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i="1" cap="none" dirty="0" err="1" smtClean="0">
                <a:solidFill>
                  <a:srgbClr val="1C4C21"/>
                </a:solidFill>
                <a:effectLst/>
                <a:latin typeface="Constantia" pitchFamily="18" charset="0"/>
              </a:rPr>
              <a:t>Кастеев</a:t>
            </a:r>
            <a:r>
              <a:rPr lang="ru-RU" sz="2400" b="1" i="1" cap="none" dirty="0" smtClean="0">
                <a:solidFill>
                  <a:srgbClr val="1C4C21"/>
                </a:solidFill>
                <a:effectLst/>
                <a:latin typeface="Constantia" pitchFamily="18" charset="0"/>
              </a:rPr>
              <a:t> </a:t>
            </a:r>
            <a:r>
              <a:rPr lang="ru-RU" sz="2400" b="1" i="1" cap="none" dirty="0" err="1" smtClean="0">
                <a:solidFill>
                  <a:srgbClr val="1C4C21"/>
                </a:solidFill>
                <a:effectLst/>
                <a:latin typeface="Constantia" pitchFamily="18" charset="0"/>
              </a:rPr>
              <a:t>Абылхан</a:t>
            </a:r>
            <a:r>
              <a:rPr lang="ru-RU" sz="2400" b="1" i="1" cap="none" dirty="0" smtClean="0">
                <a:solidFill>
                  <a:srgbClr val="1C4C21"/>
                </a:solidFill>
                <a:effectLst/>
                <a:latin typeface="Constantia" pitchFamily="18" charset="0"/>
              </a:rPr>
              <a:t> </a:t>
            </a:r>
            <a:endParaRPr lang="ru-RU" sz="2400" cap="none" dirty="0">
              <a:solidFill>
                <a:srgbClr val="1C4C2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285728"/>
            <a:ext cx="8640000" cy="104297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96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i="1" cap="none" dirty="0" err="1" smtClean="0">
                <a:solidFill>
                  <a:srgbClr val="41281F"/>
                </a:solidFill>
                <a:effectLst/>
                <a:latin typeface="Constantia" pitchFamily="18" charset="0"/>
              </a:rPr>
              <a:t>Мамбеев</a:t>
            </a:r>
            <a:r>
              <a:rPr lang="ru-RU" sz="2400" b="1" i="1" cap="none" dirty="0" smtClean="0">
                <a:solidFill>
                  <a:srgbClr val="41281F"/>
                </a:solidFill>
                <a:effectLst/>
                <a:latin typeface="Constantia" pitchFamily="18" charset="0"/>
              </a:rPr>
              <a:t> Сабур </a:t>
            </a:r>
            <a:r>
              <a:rPr lang="ru-RU" sz="2400" b="1" i="1" cap="none" dirty="0" err="1" smtClean="0">
                <a:solidFill>
                  <a:srgbClr val="41281F"/>
                </a:solidFill>
                <a:effectLst/>
                <a:latin typeface="Constantia" pitchFamily="18" charset="0"/>
              </a:rPr>
              <a:t>Абдрасулович</a:t>
            </a:r>
            <a:r>
              <a:rPr lang="ru-RU" sz="2400" b="1" cap="none" dirty="0" smtClean="0">
                <a:solidFill>
                  <a:srgbClr val="41281F"/>
                </a:solidFill>
                <a:effectLst/>
                <a:latin typeface="Constantia" pitchFamily="18" charset="0"/>
              </a:rPr>
              <a:t> – </a:t>
            </a:r>
            <a:br>
              <a:rPr lang="ru-RU" sz="2400" b="1" cap="none" dirty="0" smtClean="0">
                <a:solidFill>
                  <a:srgbClr val="41281F"/>
                </a:solidFill>
                <a:effectLst/>
                <a:latin typeface="Constantia" pitchFamily="18" charset="0"/>
              </a:rPr>
            </a:br>
            <a:r>
              <a:rPr lang="ru-RU" sz="2400" cap="none" dirty="0" smtClean="0">
                <a:solidFill>
                  <a:srgbClr val="41281F"/>
                </a:solidFill>
                <a:effectLst/>
                <a:latin typeface="Constantia" pitchFamily="18" charset="0"/>
              </a:rPr>
              <a:t>народный художник Казахстана,  живописец. </a:t>
            </a:r>
            <a:br>
              <a:rPr lang="ru-RU" sz="2400" cap="none" dirty="0" smtClean="0">
                <a:solidFill>
                  <a:srgbClr val="41281F"/>
                </a:solidFill>
                <a:effectLst/>
                <a:latin typeface="Constantia" pitchFamily="18" charset="0"/>
              </a:rPr>
            </a:br>
            <a:r>
              <a:rPr lang="ru-RU" sz="2400" cap="none" dirty="0" smtClean="0">
                <a:solidFill>
                  <a:srgbClr val="41281F"/>
                </a:solidFill>
                <a:effectLst/>
                <a:latin typeface="Constantia" pitchFamily="18" charset="0"/>
              </a:rPr>
              <a:t>Член Союза художников СССР. </a:t>
            </a:r>
            <a:endParaRPr lang="ru-RU" sz="2400" cap="none" dirty="0">
              <a:solidFill>
                <a:srgbClr val="41281F"/>
              </a:solidFill>
              <a:effectLst/>
              <a:latin typeface="Constantia" pitchFamily="18" charset="0"/>
            </a:endParaRPr>
          </a:p>
        </p:txBody>
      </p:sp>
      <p:pic>
        <p:nvPicPr>
          <p:cNvPr id="5" name="Содержимое 4" descr="http://www.silkroadadventures.net/Images/Kazakhstan/08%20Helpful%20information/30/8Information-29_clip_image006.jpg"/>
          <p:cNvPicPr>
            <a:picLocks noGrp="1"/>
          </p:cNvPicPr>
          <p:nvPr>
            <p:ph sz="half" idx="1"/>
          </p:nvPr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57158" y="1500174"/>
            <a:ext cx="4429156" cy="3192416"/>
          </a:xfrm>
          <a:prstGeom prst="rect">
            <a:avLst/>
          </a:prstGeom>
          <a:ln w="88900" cap="sq" cmpd="thickThin">
            <a:solidFill>
              <a:srgbClr val="1C4C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http://www.silkroadadventures.net/Images/Kazakhstan/08%20Helpful%20information/30/8Information-29_clip_image007.jpg"/>
          <p:cNvPicPr>
            <a:picLocks noGrp="1"/>
          </p:cNvPicPr>
          <p:nvPr>
            <p:ph sz="half" idx="2"/>
          </p:nvPr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4286248" y="3286124"/>
            <a:ext cx="4531504" cy="3214710"/>
          </a:xfrm>
          <a:prstGeom prst="rect">
            <a:avLst/>
          </a:prstGeom>
          <a:ln w="88900" cap="sq" cmpd="thickThin">
            <a:solidFill>
              <a:srgbClr val="1C4C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4886278"/>
            <a:ext cx="300039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6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</a:rPr>
              <a:t>«У юрты». 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2671700"/>
            <a:ext cx="364333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6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Constantia" pitchFamily="18" charset="0"/>
              </a:rPr>
              <a:t>«Девушка в черном».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4"/>
          <p:cNvSpPr>
            <a:spLocks noGrp="1"/>
          </p:cNvSpPr>
          <p:nvPr>
            <p:ph type="body" sz="half" idx="3"/>
          </p:nvPr>
        </p:nvSpPr>
        <p:spPr>
          <a:xfrm>
            <a:off x="5143504" y="1217602"/>
            <a:ext cx="3714776" cy="639762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cap="none" dirty="0" smtClean="0">
                <a:solidFill>
                  <a:srgbClr val="003300"/>
                </a:solidFill>
                <a:latin typeface="Cambria" pitchFamily="18" charset="0"/>
              </a:rPr>
              <a:t>«Битва» . </a:t>
            </a:r>
            <a:r>
              <a:rPr lang="ru-RU" sz="2000" cap="none" dirty="0" smtClean="0">
                <a:solidFill>
                  <a:srgbClr val="003300"/>
                </a:solidFill>
                <a:latin typeface="Cambria" pitchFamily="18" charset="0"/>
              </a:rPr>
              <a:t>1961 г.</a:t>
            </a:r>
            <a:endParaRPr lang="ru-RU" sz="2000" cap="none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285720" y="1217602"/>
            <a:ext cx="4143404" cy="639762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cap="none" dirty="0" smtClean="0">
                <a:solidFill>
                  <a:srgbClr val="003300"/>
                </a:solidFill>
                <a:latin typeface="Cambria" pitchFamily="18" charset="0"/>
              </a:rPr>
              <a:t>«Казахская красавица».  1960 г.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2000" y="285728"/>
            <a:ext cx="8640000" cy="792000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rgbClr val="800000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cap="none" dirty="0" smtClean="0">
                <a:solidFill>
                  <a:srgbClr val="800000"/>
                </a:solidFill>
                <a:effectLst/>
                <a:latin typeface="Cambria" pitchFamily="18" charset="0"/>
              </a:rPr>
              <a:t>Сидоркин Евгений Матвеевич </a:t>
            </a:r>
            <a:r>
              <a:rPr lang="ru-RU" sz="2400" b="1" cap="none" dirty="0" smtClean="0">
                <a:solidFill>
                  <a:srgbClr val="800000"/>
                </a:solidFill>
                <a:effectLst/>
                <a:latin typeface="Cambria" pitchFamily="18" charset="0"/>
              </a:rPr>
              <a:t>– </a:t>
            </a:r>
            <a:r>
              <a:rPr lang="ru-RU" sz="2400" cap="none" dirty="0" smtClean="0">
                <a:solidFill>
                  <a:srgbClr val="1C4C21"/>
                </a:solidFill>
                <a:effectLst/>
                <a:latin typeface="Cambria" pitchFamily="18" charset="0"/>
              </a:rPr>
              <a:t>художник-график.</a:t>
            </a:r>
            <a:br>
              <a:rPr lang="ru-RU" sz="2400" cap="none" dirty="0" smtClean="0">
                <a:solidFill>
                  <a:srgbClr val="1C4C21"/>
                </a:solidFill>
                <a:effectLst/>
                <a:latin typeface="Cambria" pitchFamily="18" charset="0"/>
              </a:rPr>
            </a:br>
            <a:r>
              <a:rPr lang="ru-RU" sz="2400" cap="none" dirty="0" smtClean="0">
                <a:solidFill>
                  <a:srgbClr val="1C4C21"/>
                </a:solidFill>
                <a:effectLst/>
                <a:latin typeface="Cambria" pitchFamily="18" charset="0"/>
              </a:rPr>
              <a:t>Тема творчества – прошлое и настоящее Казахстана</a:t>
            </a:r>
            <a:r>
              <a:rPr lang="ru-RU" sz="2400" i="1" cap="none" spc="150" dirty="0" smtClean="0">
                <a:solidFill>
                  <a:srgbClr val="1C4C21"/>
                </a:solidFill>
                <a:effectLst/>
                <a:latin typeface="Cambria" pitchFamily="18" charset="0"/>
              </a:rPr>
              <a:t>.</a:t>
            </a:r>
            <a:r>
              <a:rPr lang="ru-RU" sz="2400" b="1" i="1" cap="none" spc="150" dirty="0" smtClean="0">
                <a:solidFill>
                  <a:srgbClr val="800000"/>
                </a:solidFill>
                <a:effectLst/>
                <a:latin typeface="Cambria" pitchFamily="18" charset="0"/>
              </a:rPr>
              <a:t> </a:t>
            </a:r>
            <a:endParaRPr lang="ru-RU" sz="2400" b="1" i="1" cap="none" spc="150" dirty="0">
              <a:solidFill>
                <a:srgbClr val="800000"/>
              </a:solidFill>
              <a:effectLst/>
              <a:latin typeface="Cambria" pitchFamily="18" charset="0"/>
            </a:endParaRPr>
          </a:p>
        </p:txBody>
      </p:sp>
      <p:pic>
        <p:nvPicPr>
          <p:cNvPr id="7" name="Содержимое 7" descr="http://bonart.kz/assets/images/uploads/1320130125.jpg"/>
          <p:cNvPicPr>
            <a:picLocks noGrp="1"/>
          </p:cNvPicPr>
          <p:nvPr>
            <p:ph sz="quarter" idx="4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5143504" y="2071678"/>
            <a:ext cx="3714776" cy="4500594"/>
          </a:xfr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6" descr="http://bonart.kz/assets/images/uploads/small/1349190383.jpg">
            <a:hlinkClick r:id="rId3" tooltip="&quot;Сидоркин Е.&lt;br/&gt;&quot;"/>
          </p:cNvPr>
          <p:cNvPicPr>
            <a:picLocks noGrp="1"/>
          </p:cNvPicPr>
          <p:nvPr>
            <p:ph sz="quarter" idx="2"/>
          </p:nvPr>
        </p:nvPicPr>
        <p:blipFill>
          <a:blip r:embed="rId4">
            <a:lum bright="10000" contrast="40000"/>
          </a:blip>
          <a:srcRect/>
          <a:stretch>
            <a:fillRect/>
          </a:stretch>
        </p:blipFill>
        <p:spPr>
          <a:xfrm>
            <a:off x="357158" y="2000240"/>
            <a:ext cx="3357586" cy="4572032"/>
          </a:xfr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bonart.kz/assets/images/uploads/1349186643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29058" y="1643050"/>
            <a:ext cx="3600000" cy="4860000"/>
          </a:xfrm>
          <a:prstGeom prst="rect">
            <a:avLst/>
          </a:prstGeom>
          <a:ln w="88900" cap="sq" cmpd="thickThin">
            <a:solidFill>
              <a:srgbClr val="1C4C21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Содержимое 5" descr="http://bonart.kz/assets/images/uploads/1349189300.jpg"/>
          <p:cNvPicPr>
            <a:picLocks noGrp="1"/>
          </p:cNvPicPr>
          <p:nvPr>
            <p:ph sz="half" idx="2"/>
          </p:nvPr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357686" y="2143116"/>
            <a:ext cx="4500594" cy="292895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214290"/>
            <a:ext cx="8640000" cy="1260000"/>
          </a:xfrm>
          <a:solidFill>
            <a:srgbClr val="DCF0C6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200" b="1" i="1" cap="none" dirty="0" err="1" smtClean="0">
                <a:solidFill>
                  <a:srgbClr val="002060"/>
                </a:solidFill>
                <a:effectLst/>
                <a:latin typeface="Constantia" pitchFamily="18" charset="0"/>
              </a:rPr>
              <a:t>Кенжебаев</a:t>
            </a:r>
            <a:r>
              <a:rPr lang="ru-RU" sz="2200" b="1" i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 </a:t>
            </a:r>
            <a:r>
              <a:rPr lang="ru-RU" sz="2200" b="1" i="1" cap="none" dirty="0" err="1" smtClean="0">
                <a:solidFill>
                  <a:srgbClr val="002060"/>
                </a:solidFill>
                <a:effectLst/>
                <a:latin typeface="Constantia" pitchFamily="18" charset="0"/>
              </a:rPr>
              <a:t>Чингиз</a:t>
            </a:r>
            <a:r>
              <a:rPr lang="ru-RU" sz="2200" b="1" i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 (</a:t>
            </a:r>
            <a:r>
              <a:rPr lang="ru-RU" sz="2200" b="1" i="1" cap="none" dirty="0" err="1" smtClean="0">
                <a:solidFill>
                  <a:srgbClr val="002060"/>
                </a:solidFill>
                <a:effectLst/>
                <a:latin typeface="Constantia" pitchFamily="18" charset="0"/>
              </a:rPr>
              <a:t>Шингис</a:t>
            </a:r>
            <a:r>
              <a:rPr lang="ru-RU" sz="2200" b="1" i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) </a:t>
            </a:r>
            <a:r>
              <a:rPr lang="ru-RU" sz="2200" b="1" i="1" cap="none" dirty="0" err="1" smtClean="0">
                <a:solidFill>
                  <a:srgbClr val="002060"/>
                </a:solidFill>
                <a:effectLst/>
                <a:latin typeface="Constantia" pitchFamily="18" charset="0"/>
              </a:rPr>
              <a:t>Бейсембаевич</a:t>
            </a:r>
            <a:r>
              <a:rPr lang="ru-RU" sz="22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   (1927</a:t>
            </a:r>
            <a:r>
              <a:rPr lang="ru-RU" sz="2200" b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 -</a:t>
            </a:r>
            <a:r>
              <a:rPr lang="ru-RU" sz="22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 1996)</a:t>
            </a:r>
            <a:br>
              <a:rPr lang="ru-RU" sz="22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</a:br>
            <a:r>
              <a:rPr lang="ru-RU" sz="22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Казахстанский художник-график. Член Союза художников СССР. </a:t>
            </a:r>
            <a:br>
              <a:rPr lang="ru-RU" sz="22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</a:br>
            <a:r>
              <a:rPr lang="ru-RU" sz="22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Участник республиканских и всесоюзных выставок.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 </a:t>
            </a:r>
            <a:endParaRPr lang="ru-RU" sz="220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www.silkroadadventures.net/Images/Kazakhstan/08%20Helpful%20information/30/5..jpg"/>
          <p:cNvPicPr>
            <a:picLocks noGrp="1"/>
          </p:cNvPicPr>
          <p:nvPr>
            <p:ph sz="half"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57158" y="2214554"/>
            <a:ext cx="3714776" cy="4286280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285728"/>
            <a:ext cx="8640000" cy="1571636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1C4C21"/>
            </a:solidFill>
          </a:ln>
        </p:spPr>
        <p:txBody>
          <a:bodyPr>
            <a:normAutofit/>
          </a:bodyPr>
          <a:lstStyle/>
          <a:p>
            <a:r>
              <a:rPr lang="ru-RU" sz="2200" b="1" i="1" cap="none" dirty="0" err="1" smtClean="0">
                <a:solidFill>
                  <a:srgbClr val="1C4C21"/>
                </a:solidFill>
                <a:effectLst/>
                <a:latin typeface="Constantia" pitchFamily="18" charset="0"/>
              </a:rPr>
              <a:t>Наурзбаев</a:t>
            </a:r>
            <a:r>
              <a:rPr lang="ru-RU" sz="2200" b="1" i="1" cap="none" dirty="0" smtClean="0">
                <a:solidFill>
                  <a:srgbClr val="1C4C21"/>
                </a:solidFill>
                <a:effectLst/>
                <a:latin typeface="Constantia" pitchFamily="18" charset="0"/>
              </a:rPr>
              <a:t> </a:t>
            </a:r>
            <a:r>
              <a:rPr lang="ru-RU" sz="2200" b="1" i="1" cap="none" dirty="0" err="1" smtClean="0">
                <a:solidFill>
                  <a:srgbClr val="1C4C21"/>
                </a:solidFill>
                <a:effectLst/>
                <a:latin typeface="Constantia" pitchFamily="18" charset="0"/>
              </a:rPr>
              <a:t>Хакимжан</a:t>
            </a:r>
            <a:r>
              <a:rPr lang="ru-RU" sz="2200" b="1" i="1" cap="none" dirty="0" smtClean="0">
                <a:solidFill>
                  <a:srgbClr val="1C4C21"/>
                </a:solidFill>
                <a:effectLst/>
                <a:latin typeface="Constantia" pitchFamily="18" charset="0"/>
              </a:rPr>
              <a:t> </a:t>
            </a:r>
            <a:r>
              <a:rPr lang="ru-RU" sz="2200" b="1" i="1" cap="none" dirty="0" err="1" smtClean="0">
                <a:solidFill>
                  <a:srgbClr val="1C4C21"/>
                </a:solidFill>
                <a:effectLst/>
                <a:latin typeface="Constantia" pitchFamily="18" charset="0"/>
              </a:rPr>
              <a:t>Исмаханович</a:t>
            </a:r>
            <a:r>
              <a:rPr lang="ru-RU" sz="2200" b="1" i="1" cap="none" dirty="0" smtClean="0">
                <a:solidFill>
                  <a:srgbClr val="1C4C21"/>
                </a:solidFill>
                <a:effectLst/>
                <a:latin typeface="Constantia" pitchFamily="18" charset="0"/>
              </a:rPr>
              <a:t> </a:t>
            </a:r>
            <a:r>
              <a:rPr lang="ru-RU" sz="2200" b="1" i="1" cap="none" dirty="0" smtClean="0"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</a:rPr>
              <a:t>– </a:t>
            </a:r>
            <a:br>
              <a:rPr lang="ru-RU" sz="2200" b="1" i="1" cap="none" dirty="0" smtClean="0"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</a:rPr>
            </a:br>
            <a:r>
              <a:rPr lang="ru-RU" sz="2200" cap="none" dirty="0" smtClean="0"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</a:rPr>
              <a:t>народный художник Казахстана, лауреат Государственной премии Казахской ССР им.Ч. Валиханова. Скульптор. </a:t>
            </a:r>
            <a:br>
              <a:rPr lang="ru-RU" sz="2200" cap="none" dirty="0" smtClean="0"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</a:rPr>
            </a:br>
            <a:r>
              <a:rPr lang="ru-RU" sz="2200" cap="none" dirty="0" smtClean="0"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</a:rPr>
              <a:t>Член Союза художников </a:t>
            </a:r>
            <a:r>
              <a:rPr lang="ru-RU" sz="2200" cap="none" dirty="0" smtClean="0"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</a:rPr>
              <a:t>СССР</a:t>
            </a:r>
            <a:r>
              <a:rPr lang="ru-RU" sz="2200" cap="none" dirty="0" smtClean="0"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</a:rPr>
              <a:t>.</a:t>
            </a:r>
            <a:endParaRPr lang="ru-RU" dirty="0"/>
          </a:p>
        </p:txBody>
      </p:sp>
      <p:pic>
        <p:nvPicPr>
          <p:cNvPr id="5" name="Содержимое 4" descr="http://content.foto.mail.ru/mail/zhyuliana/_blogs/i-260.jpg"/>
          <p:cNvPicPr>
            <a:picLocks noGrp="1"/>
          </p:cNvPicPr>
          <p:nvPr>
            <p:ph sz="half" idx="2"/>
          </p:nvPr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500826" y="1357298"/>
            <a:ext cx="2071702" cy="5072098"/>
          </a:xfrm>
          <a:prstGeom prst="rect">
            <a:avLst/>
          </a:prstGeom>
          <a:ln w="88900" cap="sq" cmpd="thickThin">
            <a:solidFill>
              <a:srgbClr val="1C4C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929190" y="5857892"/>
            <a:ext cx="342902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1C4C2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Памятник Ч.Валиханову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в  г. Алма-Ате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285728"/>
            <a:ext cx="8640000" cy="1620000"/>
          </a:xfrm>
          <a:solidFill>
            <a:srgbClr val="DCF0C6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400" b="1" i="1" cap="none" dirty="0" err="1" smtClean="0">
                <a:solidFill>
                  <a:srgbClr val="002060"/>
                </a:solidFill>
                <a:effectLst/>
                <a:latin typeface="Constantia" pitchFamily="18" charset="0"/>
              </a:rPr>
              <a:t>Мергенов</a:t>
            </a:r>
            <a:r>
              <a:rPr lang="ru-RU" sz="2400" b="1" i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 Еркин </a:t>
            </a:r>
            <a:r>
              <a:rPr lang="ru-RU" sz="2400" b="1" i="1" cap="none" dirty="0" err="1" smtClean="0">
                <a:solidFill>
                  <a:srgbClr val="002060"/>
                </a:solidFill>
                <a:effectLst/>
                <a:latin typeface="Constantia" pitchFamily="18" charset="0"/>
              </a:rPr>
              <a:t>Тлекович</a:t>
            </a:r>
            <a:r>
              <a:rPr lang="ru-RU" sz="2400" b="1" i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 – </a:t>
            </a:r>
            <a:r>
              <a:rPr lang="ru-RU" sz="24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скульптор,</a:t>
            </a:r>
            <a:r>
              <a:rPr lang="ru-RU" sz="2400" b="1" i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 </a:t>
            </a:r>
            <a:br>
              <a:rPr lang="ru-RU" sz="2400" b="1" i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</a:br>
            <a:r>
              <a:rPr lang="ru-RU" sz="2400" b="1" i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 </a:t>
            </a:r>
            <a:r>
              <a:rPr lang="ru-RU" sz="24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народный художник Казахстана. Член Союза художников СССР. Тематика - формула </a:t>
            </a:r>
            <a:r>
              <a:rPr lang="ru-RU" sz="24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общечеловеческой </a:t>
            </a:r>
            <a:r>
              <a:rPr lang="ru-RU" sz="24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значимости. </a:t>
            </a:r>
            <a:r>
              <a:rPr lang="ru-RU" sz="24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/>
            </a:r>
            <a:br>
              <a:rPr lang="ru-RU" sz="24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</a:br>
            <a:endParaRPr lang="ru-RU" sz="2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Содержимое 4" descr="http://www.silkroadadventures.net/Images/Kazakhstan/08%20Helpful%20information/30/12..jpg"/>
          <p:cNvPicPr>
            <a:picLocks noGrp="1"/>
          </p:cNvPicPr>
          <p:nvPr>
            <p:ph sz="half" idx="1"/>
          </p:nvPr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 bwMode="auto">
          <a:xfrm>
            <a:off x="500034" y="1785926"/>
            <a:ext cx="4000528" cy="4786346"/>
          </a:xfrm>
          <a:prstGeom prst="rect">
            <a:avLst/>
          </a:prstGeom>
          <a:ln w="88900" cap="sq" cmpd="thickThin">
            <a:solidFill>
              <a:srgbClr val="1C4C21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Содержимое 5" descr="Мергенов Е. Встреча. 1986-1988. Алюминий. 130х46х46 ">
            <a:hlinkClick r:id="rId3" tooltip="&quot;Мергенов Е. Встреча. 1986-1988. Алюминий. 130х46х46 &quot;"/>
          </p:cNvPr>
          <p:cNvPicPr>
            <a:picLocks noGrp="1"/>
          </p:cNvPicPr>
          <p:nvPr>
            <p:ph sz="half" idx="2"/>
          </p:nvPr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5500695" y="1785926"/>
            <a:ext cx="2571767" cy="428628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835404" y="5935824"/>
            <a:ext cx="3094314" cy="707886"/>
          </a:xfrm>
          <a:prstGeom prst="rect">
            <a:avLst/>
          </a:prstGeom>
          <a:solidFill>
            <a:srgbClr val="DCF0C6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Встреча.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1986-1988. Алюминий.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</TotalTime>
  <Words>659</Words>
  <PresentationFormat>Экран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Тема урока:  Орнаментальная композиция «Ковёр». </vt:lpstr>
      <vt:lpstr>Слайд 2</vt:lpstr>
      <vt:lpstr>Кастеев Абылхан –  народный художник Казахстана, лауреат Государственной премии Казахской ССР им. Ч.Валиханова, живописец. </vt:lpstr>
      <vt:lpstr>Кастеев Абылхан </vt:lpstr>
      <vt:lpstr>Мамбеев Сабур Абдрасулович –  народный художник Казахстана,  живописец.  Член Союза художников СССР. </vt:lpstr>
      <vt:lpstr>Сидоркин Евгений Матвеевич – художник-график. Тема творчества – прошлое и настоящее Казахстана. </vt:lpstr>
      <vt:lpstr>Кенжебаев Чингиз (Шингис) Бейсембаевич   (1927 - 1996) Казахстанский художник-график. Член Союза художников СССР.  Участник республиканских и всесоюзных выставок. </vt:lpstr>
      <vt:lpstr>Наурзбаев Хакимжан Исмаханович –  народный художник Казахстана, лауреат Государственной премии Казахской ССР им.Ч. Валиханова. Скульптор.  Член Союза художников СССР.</vt:lpstr>
      <vt:lpstr>Мергенов Еркин Тлекович – скульптор,   народный художник Казахстана. Член Союза художников СССР. Тематика - формула общечеловеческой значимости.  </vt:lpstr>
      <vt:lpstr>Исмаилова Гульфайрус </vt:lpstr>
      <vt:lpstr>народная художественная культура </vt:lpstr>
      <vt:lpstr>Народное декоративно-прикладное искусство –  это искусство, пришедшее из глубины веков, преимущественно коллективное, сформировавшееся в народе.</vt:lpstr>
      <vt:lpstr>Слайд 13</vt:lpstr>
      <vt:lpstr>Изделия        народного                декоративно-прикладного                                                                искусства </vt:lpstr>
      <vt:lpstr> Орнамент – ритмичное повторение узора.  Орнамент  – художественное отображение  природной  среды,  флоры и фауны,  на базе  которых  сформировалась  данная орнаментальная культура, а также накопленные веками навыки мастерства в обработке различных природных материалов. </vt:lpstr>
      <vt:lpstr>Слайд 16</vt:lpstr>
      <vt:lpstr>Слайд 17</vt:lpstr>
      <vt:lpstr>Слайд 18</vt:lpstr>
      <vt:lpstr>Слайд 19</vt:lpstr>
      <vt:lpstr>Разнообразие  текстильных  изделий с орнаментальной композицией</vt:lpstr>
      <vt:lpstr>Цветовой круг – Спектральный круг</vt:lpstr>
      <vt:lpstr> Символическое  обозначение цветов </vt:lpstr>
      <vt:lpstr>«Лоскутное  одеяло»</vt:lpstr>
      <vt:lpstr>Творите  с  удовольствием!!!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61</cp:revision>
  <dcterms:modified xsi:type="dcterms:W3CDTF">2014-04-11T10:06:05Z</dcterms:modified>
</cp:coreProperties>
</file>